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2" pos="3024" userDrawn="1">
          <p15:clr>
            <a:srgbClr val="A4A3A4"/>
          </p15:clr>
        </p15:guide>
        <p15:guide id="3" orient="horz" pos="6096" userDrawn="1">
          <p15:clr>
            <a:srgbClr val="A4A3A4"/>
          </p15:clr>
        </p15:guide>
        <p15:guide id="4" orient="horz" pos="3984" userDrawn="1">
          <p15:clr>
            <a:srgbClr val="A4A3A4"/>
          </p15:clr>
        </p15:guide>
        <p15:guide id="5" pos="336" userDrawn="1">
          <p15:clr>
            <a:srgbClr val="A4A3A4"/>
          </p15:clr>
        </p15:guide>
        <p15:guide id="6" pos="4416" userDrawn="1">
          <p15:clr>
            <a:srgbClr val="A4A3A4"/>
          </p15:clr>
        </p15:guide>
        <p15:guide id="7" orient="horz" pos="2352" userDrawn="1">
          <p15:clr>
            <a:srgbClr val="A4A3A4"/>
          </p15:clr>
        </p15:guide>
        <p15:guide id="8" orient="horz" pos="1824" userDrawn="1">
          <p15:clr>
            <a:srgbClr val="A4A3A4"/>
          </p15:clr>
        </p15:guide>
        <p15:guide id="9" orient="horz" pos="864" userDrawn="1">
          <p15:clr>
            <a:srgbClr val="A4A3A4"/>
          </p15:clr>
        </p15:guide>
        <p15:guide id="10" orient="horz" pos="3264" userDrawn="1">
          <p15:clr>
            <a:srgbClr val="A4A3A4"/>
          </p15:clr>
        </p15:guide>
        <p15:guide id="11" pos="3600" userDrawn="1">
          <p15:clr>
            <a:srgbClr val="A4A3A4"/>
          </p15:clr>
        </p15:guide>
        <p15:guide id="12" orient="horz" pos="2592" userDrawn="1">
          <p15:clr>
            <a:srgbClr val="A4A3A4"/>
          </p15:clr>
        </p15:guide>
        <p15:guide id="13" orient="horz" pos="2400" userDrawn="1">
          <p15:clr>
            <a:srgbClr val="A4A3A4"/>
          </p15:clr>
        </p15:guide>
        <p15:guide id="14" pos="2784" userDrawn="1">
          <p15:clr>
            <a:srgbClr val="A4A3A4"/>
          </p15:clr>
        </p15:guide>
        <p15:guide id="15" orient="horz" pos="624" userDrawn="1">
          <p15:clr>
            <a:srgbClr val="A4A3A4"/>
          </p15:clr>
        </p15:guide>
        <p15:guide id="16" orient="horz" pos="316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4A657C"/>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7" autoAdjust="0"/>
    <p:restoredTop sz="94398"/>
  </p:normalViewPr>
  <p:slideViewPr>
    <p:cSldViewPr>
      <p:cViewPr varScale="1">
        <p:scale>
          <a:sx n="103" d="100"/>
          <a:sy n="103" d="100"/>
        </p:scale>
        <p:origin x="6618" y="72"/>
      </p:cViewPr>
      <p:guideLst>
        <p:guide pos="3024"/>
        <p:guide orient="horz" pos="6096"/>
        <p:guide orient="horz" pos="3984"/>
        <p:guide pos="336"/>
        <p:guide pos="4416"/>
        <p:guide orient="horz" pos="2352"/>
        <p:guide orient="horz" pos="1824"/>
        <p:guide orient="horz" pos="864"/>
        <p:guide orient="horz" pos="3264"/>
        <p:guide pos="3600"/>
        <p:guide orient="horz" pos="2592"/>
        <p:guide orient="horz" pos="2400"/>
        <p:guide pos="2784"/>
        <p:guide orient="horz" pos="624"/>
        <p:guide orient="horz"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dLbls>
          <c:showLegendKey val="0"/>
          <c:showVal val="0"/>
          <c:showCatName val="0"/>
          <c:showSerName val="0"/>
          <c:showPercent val="0"/>
          <c:showBubbleSize val="0"/>
          <c:showLeaderLines val="0"/>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1-75E5-40C8-93FE-B7EC5F99E944}"/>
              </c:ext>
            </c:extLst>
          </c:dPt>
          <c:dPt>
            <c:idx val="1"/>
            <c:bubble3D val="0"/>
            <c:spPr>
              <a:solidFill>
                <a:srgbClr val="DBBF4D"/>
              </a:solidFill>
              <a:ln w="19050">
                <a:noFill/>
              </a:ln>
              <a:effectLst/>
            </c:spPr>
            <c:extLst>
              <c:ext xmlns:c16="http://schemas.microsoft.com/office/drawing/2014/chart" uri="{C3380CC4-5D6E-409C-BE32-E72D297353CC}">
                <c16:uniqueId val="{00000003-75E5-40C8-93FE-B7EC5F99E944}"/>
              </c:ext>
            </c:extLst>
          </c:dPt>
          <c:dPt>
            <c:idx val="2"/>
            <c:bubble3D val="0"/>
            <c:spPr>
              <a:solidFill>
                <a:srgbClr val="EEDF9B"/>
              </a:solidFill>
              <a:ln w="19050">
                <a:noFill/>
              </a:ln>
              <a:effectLst/>
            </c:spPr>
            <c:extLst>
              <c:ext xmlns:c16="http://schemas.microsoft.com/office/drawing/2014/chart" uri="{C3380CC4-5D6E-409C-BE32-E72D297353CC}">
                <c16:uniqueId val="{00000005-75E5-40C8-93FE-B7EC5F99E944}"/>
              </c:ext>
            </c:extLst>
          </c:dPt>
          <c:dPt>
            <c:idx val="3"/>
            <c:bubble3D val="0"/>
            <c:spPr>
              <a:solidFill>
                <a:srgbClr val="DBBF4D"/>
              </a:solidFill>
              <a:ln w="19050">
                <a:noFill/>
              </a:ln>
              <a:effectLst/>
            </c:spPr>
            <c:extLst>
              <c:ext xmlns:c16="http://schemas.microsoft.com/office/drawing/2014/chart" uri="{C3380CC4-5D6E-409C-BE32-E72D297353CC}">
                <c16:uniqueId val="{00000007-75E5-40C8-93FE-B7EC5F99E944}"/>
              </c:ext>
            </c:extLst>
          </c:dPt>
          <c:dPt>
            <c:idx val="4"/>
            <c:bubble3D val="0"/>
            <c:spPr>
              <a:solidFill>
                <a:srgbClr val="4DB2E8"/>
              </a:solidFill>
              <a:ln w="19050">
                <a:noFill/>
              </a:ln>
              <a:effectLst/>
            </c:spPr>
            <c:extLst>
              <c:ext xmlns:c16="http://schemas.microsoft.com/office/drawing/2014/chart" uri="{C3380CC4-5D6E-409C-BE32-E72D297353CC}">
                <c16:uniqueId val="{00000009-75E5-40C8-93FE-B7EC5F99E944}"/>
              </c:ext>
            </c:extLst>
          </c:dPt>
          <c:dPt>
            <c:idx val="5"/>
            <c:bubble3D val="0"/>
            <c:spPr>
              <a:solidFill>
                <a:srgbClr val="2D8FC5"/>
              </a:solidFill>
              <a:ln w="19050">
                <a:noFill/>
              </a:ln>
              <a:effectLst/>
            </c:spPr>
            <c:extLst>
              <c:ext xmlns:c16="http://schemas.microsoft.com/office/drawing/2014/chart" uri="{C3380CC4-5D6E-409C-BE32-E72D297353CC}">
                <c16:uniqueId val="{0000000B-75E5-40C8-93FE-B7EC5F99E944}"/>
              </c:ext>
            </c:extLst>
          </c:dPt>
          <c:cat>
            <c:strRef>
              <c:f>Sheet1!$A$2:$A$7</c:f>
              <c:strCache>
                <c:ptCount val="2"/>
                <c:pt idx="0">
                  <c:v>1st Qtr</c:v>
                </c:pt>
                <c:pt idx="1">
                  <c:v>2nd Qtr</c:v>
                </c:pt>
              </c:strCache>
            </c:strRef>
          </c:cat>
          <c:val>
            <c:numRef>
              <c:f>Sheet1!$B$2:$B$7</c:f>
              <c:numCache>
                <c:formatCode>General</c:formatCode>
                <c:ptCount val="6"/>
                <c:pt idx="0">
                  <c:v>0</c:v>
                </c:pt>
                <c:pt idx="1">
                  <c:v>64</c:v>
                </c:pt>
                <c:pt idx="2">
                  <c:v>36</c:v>
                </c:pt>
              </c:numCache>
            </c:numRef>
          </c:val>
          <c:extLst>
            <c:ext xmlns:c16="http://schemas.microsoft.com/office/drawing/2014/chart" uri="{C3380CC4-5D6E-409C-BE32-E72D297353CC}">
              <c16:uniqueId val="{0000000C-75E5-40C8-93FE-B7EC5F99E944}"/>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6F624723-E655-4C62-933E-CAC61ED2600F}"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B54E116-D862-4515-ADC4-7B8D6B8D586C}" type="slidenum">
              <a:rPr lang="en-US" smtClean="0"/>
              <a:t>‹#›</a:t>
            </a:fld>
            <a:endParaRPr lang="en-US"/>
          </a:p>
        </p:txBody>
      </p:sp>
    </p:spTree>
    <p:extLst>
      <p:ext uri="{BB962C8B-B14F-4D97-AF65-F5344CB8AC3E}">
        <p14:creationId xmlns:p14="http://schemas.microsoft.com/office/powerpoint/2010/main" val="36916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906251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chart" Target="../charts/chart2.xml"/><Relationship Id="rId4" Type="http://schemas.openxmlformats.org/officeDocument/2006/relationships/image" Target="../media/image3.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05400" y="2874169"/>
            <a:ext cx="2289289" cy="1308243"/>
          </a:xfrm>
          <a:prstGeom prst="rect">
            <a:avLst/>
          </a:prstGeom>
        </p:spPr>
        <p:txBody>
          <a:bodyPr vert="horz" wrap="square" lIns="0" tIns="12700" rIns="0" bIns="0" rtlCol="0">
            <a:spAutoFit/>
          </a:bodyPr>
          <a:lstStyle/>
          <a:p>
            <a:pPr marL="57150"/>
            <a:r>
              <a:rPr lang="en-US" sz="900" b="1" dirty="0">
                <a:solidFill>
                  <a:srgbClr val="4A657A"/>
                </a:solidFill>
                <a:latin typeface="NunitoSans-SemiBold"/>
                <a:cs typeface="NunitoSans-SemiBold"/>
              </a:rPr>
              <a:t>Fidelity® Total Market Index Fund	34.0%</a:t>
            </a:r>
            <a:br>
              <a:rPr lang="en-US" sz="900" dirty="0">
                <a:uFill>
                  <a:solidFill>
                    <a:srgbClr val="F2F7FB"/>
                  </a:solidFill>
                </a:uFill>
                <a:latin typeface="NunitoSans-SemiBold"/>
                <a:cs typeface="NunitoSans-SemiBold"/>
              </a:rPr>
            </a:br>
            <a:r>
              <a:rPr lang="en-US" sz="600" dirty="0">
                <a:solidFill>
                  <a:schemeClr val="bg1"/>
                </a:solidFill>
                <a:uFill>
                  <a:solidFill>
                    <a:srgbClr val="F2F7FB"/>
                  </a:solidFill>
                </a:uFill>
                <a:latin typeface="NunitoSans-SemiBold"/>
                <a:cs typeface="NunitoSans-SemiBold"/>
              </a:rPr>
              <a:t>m</a:t>
            </a:r>
          </a:p>
          <a:p>
            <a:pPr marL="57150"/>
            <a:r>
              <a:rPr lang="en-US" sz="900" b="1" spc="-10" dirty="0">
                <a:solidFill>
                  <a:srgbClr val="4A657A"/>
                </a:solidFill>
                <a:latin typeface="NunitoSans-SemiBold"/>
              </a:rPr>
              <a:t>Total Stock Market Index 	30.0%</a:t>
            </a:r>
          </a:p>
          <a:p>
            <a:pPr marL="57150"/>
            <a:r>
              <a:rPr lang="en-US" sz="900" b="1" spc="-10" dirty="0">
                <a:solidFill>
                  <a:srgbClr val="4A657A"/>
                </a:solidFill>
                <a:latin typeface="NunitoSans-SemiBold"/>
              </a:rPr>
              <a:t>Fund</a:t>
            </a:r>
            <a:r>
              <a:rPr lang="en-US" sz="900" b="1" dirty="0">
                <a:solidFill>
                  <a:srgbClr val="4A657A"/>
                </a:solidFill>
                <a:latin typeface="Nunito Sans" pitchFamily="2" charset="0"/>
                <a:cs typeface="NunitoSans-SemiBold"/>
              </a:rPr>
              <a:t>	</a:t>
            </a:r>
            <a:br>
              <a:rPr lang="en-US" sz="900" b="1" dirty="0">
                <a:solidFill>
                  <a:srgbClr val="4A657A"/>
                </a:solidFill>
                <a:latin typeface="Nunito Sans" pitchFamily="2" charset="0"/>
                <a:cs typeface="NunitoSans-SemiBold"/>
              </a:rPr>
            </a:br>
            <a:r>
              <a:rPr lang="en-US" sz="600" b="1" dirty="0">
                <a:solidFill>
                  <a:schemeClr val="bg1"/>
                </a:solidFill>
                <a:latin typeface="Nunito Sans" pitchFamily="2" charset="0"/>
                <a:cs typeface="NunitoSans-SemiBold"/>
              </a:rPr>
              <a:t>m</a:t>
            </a:r>
            <a:endParaRPr lang="en-US" sz="600" dirty="0">
              <a:solidFill>
                <a:schemeClr val="bg1"/>
              </a:solidFill>
              <a:uFill>
                <a:solidFill>
                  <a:srgbClr val="F2F7FB"/>
                </a:solidFill>
              </a:uFill>
              <a:latin typeface="NunitoSans-SemiBold"/>
              <a:cs typeface="NunitoSans-SemiBold"/>
            </a:endParaRPr>
          </a:p>
          <a:p>
            <a:pPr marL="57150"/>
            <a:r>
              <a:rPr lang="en-US" sz="900" b="1" spc="-10" dirty="0">
                <a:solidFill>
                  <a:srgbClr val="4A657A"/>
                </a:solidFill>
                <a:latin typeface="NunitoSans-SemiBold"/>
              </a:rPr>
              <a:t>Fidelity® International Index Fund	25.0%</a:t>
            </a:r>
          </a:p>
          <a:p>
            <a:pPr marL="57150"/>
            <a:r>
              <a:rPr lang="en-US" sz="600" b="1" spc="-10" dirty="0">
                <a:solidFill>
                  <a:schemeClr val="bg1"/>
                </a:solidFill>
                <a:latin typeface="NunitoSans-SemiBold"/>
              </a:rPr>
              <a:t>m</a:t>
            </a:r>
          </a:p>
          <a:p>
            <a:pPr marL="57150"/>
            <a:r>
              <a:rPr lang="en-US" sz="900" b="1" spc="-10" dirty="0">
                <a:solidFill>
                  <a:srgbClr val="4A657A"/>
                </a:solidFill>
                <a:latin typeface="NunitoSans-SemiBold"/>
              </a:rPr>
              <a:t>Fidelity® Emerging Markets Index 	11.0%</a:t>
            </a:r>
          </a:p>
          <a:p>
            <a:pPr marL="57150"/>
            <a:r>
              <a:rPr lang="en-US" sz="900" b="1" spc="-10" dirty="0">
                <a:solidFill>
                  <a:srgbClr val="4A657A"/>
                </a:solidFill>
                <a:latin typeface="NunitoSans-SemiBold"/>
              </a:rPr>
              <a:t>Fund</a:t>
            </a:r>
          </a:p>
          <a:p>
            <a:pPr marL="57150">
              <a:lnSpc>
                <a:spcPts val="1035"/>
              </a:lnSpc>
              <a:spcBef>
                <a:spcPts val="535"/>
              </a:spcBef>
            </a:pPr>
            <a:endParaRPr lang="en-US" sz="8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606839"/>
            <a:ext cx="4165419" cy="443711"/>
          </a:xfrm>
          <a:prstGeom prst="rect">
            <a:avLst/>
          </a:prstGeom>
        </p:spPr>
        <p:txBody>
          <a:bodyPr vert="horz" wrap="square" lIns="0" tIns="12700" rIns="0" bIns="0" rtlCol="0">
            <a:spAutoFit/>
          </a:bodyPr>
          <a:lstStyle/>
          <a:p>
            <a:pPr marL="12700" marR="5080">
              <a:lnSpc>
                <a:spcPct val="100000"/>
              </a:lnSpc>
              <a:spcBef>
                <a:spcPts val="100"/>
              </a:spcBef>
            </a:pPr>
            <a:r>
              <a:rPr lang="en-US" dirty="0"/>
              <a:t>Aggressive 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4582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a:t>
            </a:r>
            <a:r>
              <a:rPr lang="en-US" sz="900" b="1" spc="50" dirty="0">
                <a:solidFill>
                  <a:srgbClr val="2C8FC5"/>
                </a:solidFill>
                <a:latin typeface="Nunito-Black"/>
                <a:cs typeface="Nunito-Black"/>
              </a:rPr>
              <a:t>5 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9" name="object 19"/>
          <p:cNvSpPr/>
          <p:nvPr/>
        </p:nvSpPr>
        <p:spPr>
          <a:xfrm>
            <a:off x="539750" y="53340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41020" y="44855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flipV="1">
            <a:off x="482238" y="5897881"/>
            <a:ext cx="6792898" cy="45719"/>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6" y="6304051"/>
            <a:ext cx="3950970" cy="1660583"/>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with a long-term investment horizon, seeking significant capital appreciation, and a high tolerance for risk. </a:t>
            </a:r>
          </a:p>
          <a:p>
            <a:pPr marL="12700" marR="5080">
              <a:lnSpc>
                <a:spcPct val="116700"/>
              </a:lnSpc>
              <a:spcBef>
                <a:spcPts val="100"/>
              </a:spcBef>
            </a:pPr>
            <a:endParaRPr lang="en-US" sz="1000" b="1" dirty="0">
              <a:solidFill>
                <a:srgbClr val="4A657A"/>
              </a:solidFill>
              <a:latin typeface="NunitoSans-SemiBold"/>
              <a:cs typeface="NunitoSans-SemiBold"/>
            </a:endParaRPr>
          </a:p>
          <a:p>
            <a:pPr marL="12700" marR="5080">
              <a:lnSpc>
                <a:spcPct val="116700"/>
              </a:lnSpc>
              <a:spcBef>
                <a:spcPts val="100"/>
              </a:spcBef>
            </a:pPr>
            <a:r>
              <a:rPr lang="en-US" sz="1000" b="1" dirty="0">
                <a:solidFill>
                  <a:srgbClr val="4A657A"/>
                </a:solidFill>
                <a:latin typeface="NunitoSans-SemiBold"/>
                <a:cs typeface="NunitoSans-SemiBold"/>
              </a:rPr>
              <a:t>The strategy seeks to maximize capital appreciation over the term through significant equity exposure. The portfolio is comprised of mutual funds with a target weighting of each security designed to achieve the goals of the portfolio.</a:t>
            </a:r>
          </a:p>
          <a:p>
            <a:pPr marL="12700" marR="5080">
              <a:lnSpc>
                <a:spcPct val="116700"/>
              </a:lnSpc>
              <a:spcBef>
                <a:spcPts val="100"/>
              </a:spcBef>
            </a:pPr>
            <a:endParaRPr lang="en-US" sz="1000" b="1" dirty="0">
              <a:solidFill>
                <a:srgbClr val="4A657A"/>
              </a:solidFill>
              <a:latin typeface="NunitoSans-SemiBold"/>
              <a:cs typeface="NunitoSans-SemiBold"/>
            </a:endParaRPr>
          </a:p>
        </p:txBody>
      </p:sp>
      <p:sp>
        <p:nvSpPr>
          <p:cNvPr id="27" name="object 27"/>
          <p:cNvSpPr/>
          <p:nvPr/>
        </p:nvSpPr>
        <p:spPr>
          <a:xfrm>
            <a:off x="539495" y="70866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76484"/>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1054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319009"/>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638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387975" y="7620000"/>
            <a:ext cx="1319530" cy="392993"/>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a:t>
            </a:r>
            <a:r>
              <a:rPr lang="en-US" sz="900" b="1" spc="-15"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a:t>
            </a:r>
          </a:p>
          <a:p>
            <a:pPr marL="12700" marR="5080">
              <a:lnSpc>
                <a:spcPct val="138900"/>
              </a:lnSpc>
              <a:spcBef>
                <a:spcPts val="100"/>
              </a:spcBef>
            </a:pPr>
            <a:r>
              <a:rPr lang="en-US" sz="900" b="1" spc="-10" dirty="0">
                <a:solidFill>
                  <a:srgbClr val="4A657A"/>
                </a:solidFill>
                <a:latin typeface="NunitoSans-SemiBold"/>
                <a:cs typeface="NunitoSans-SemiBold"/>
              </a:rPr>
              <a:t>Non-U.S. Equity</a:t>
            </a:r>
            <a:endParaRPr sz="900" dirty="0">
              <a:latin typeface="NunitoSans-SemiBold"/>
              <a:cs typeface="NunitoSans-SemiBold"/>
            </a:endParaRPr>
          </a:p>
        </p:txBody>
      </p:sp>
      <p:sp>
        <p:nvSpPr>
          <p:cNvPr id="37" name="object 37"/>
          <p:cNvSpPr txBox="1"/>
          <p:nvPr/>
        </p:nvSpPr>
        <p:spPr>
          <a:xfrm>
            <a:off x="6909376" y="7620000"/>
            <a:ext cx="365760" cy="584775"/>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 64.</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a:t>
            </a:r>
            <a:r>
              <a:rPr sz="900" b="1" spc="-10" dirty="0">
                <a:solidFill>
                  <a:srgbClr val="4A657A"/>
                </a:solidFill>
                <a:latin typeface="NunitoSans-SemiBold"/>
                <a:cs typeface="NunitoSans-SemiBold"/>
              </a:rPr>
              <a:t>3</a:t>
            </a:r>
            <a:r>
              <a:rPr lang="en-US" sz="900" b="1" spc="-10" dirty="0">
                <a:solidFill>
                  <a:srgbClr val="4A657A"/>
                </a:solidFill>
                <a:latin typeface="NunitoSans-SemiBold"/>
                <a:cs typeface="NunitoSans-SemiBold"/>
              </a:rPr>
              <a:t>6</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a:t>
            </a:r>
            <a:endParaRPr sz="900" dirty="0">
              <a:latin typeface="NunitoSans-SemiBold"/>
              <a:cs typeface="NunitoSans-SemiBold"/>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2607543123"/>
              </p:ext>
            </p:extLst>
          </p:nvPr>
        </p:nvGraphicFramePr>
        <p:xfrm>
          <a:off x="677972" y="2850515"/>
          <a:ext cx="4275028" cy="2864485"/>
        </p:xfrm>
        <a:graphic>
          <a:graphicData uri="http://schemas.openxmlformats.org/drawingml/2006/table">
            <a:tbl>
              <a:tblPr firstRow="1" bandRow="1">
                <a:tableStyleId>{2D5ABB26-0587-4C30-8999-92F81FD0307C}</a:tableStyleId>
              </a:tblPr>
              <a:tblGrid>
                <a:gridCol w="2034498">
                  <a:extLst>
                    <a:ext uri="{9D8B030D-6E8A-4147-A177-3AD203B41FA5}">
                      <a16:colId xmlns:a16="http://schemas.microsoft.com/office/drawing/2014/main" val="20000"/>
                    </a:ext>
                  </a:extLst>
                </a:gridCol>
                <a:gridCol w="1665277">
                  <a:extLst>
                    <a:ext uri="{9D8B030D-6E8A-4147-A177-3AD203B41FA5}">
                      <a16:colId xmlns:a16="http://schemas.microsoft.com/office/drawing/2014/main" val="20001"/>
                    </a:ext>
                  </a:extLst>
                </a:gridCol>
                <a:gridCol w="575253">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r">
                        <a:lnSpc>
                          <a:spcPct val="100000"/>
                        </a:lnSpc>
                        <a:spcBef>
                          <a:spcPts val="375"/>
                        </a:spcBef>
                      </a:pPr>
                      <a:r>
                        <a:rPr lang="en-US" sz="900" b="1" spc="-20" dirty="0">
                          <a:solidFill>
                            <a:srgbClr val="4A657A"/>
                          </a:solidFill>
                          <a:latin typeface="Nunito Sans"/>
                          <a:cs typeface="Nunito Sans"/>
                        </a:rPr>
                        <a:t>N/A</a:t>
                      </a:r>
                      <a:endParaRPr lang="en-US" sz="900" dirty="0">
                        <a:latin typeface="Nunito Sans"/>
                        <a:cs typeface="Nunito Sans"/>
                      </a:endParaRP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75"/>
                        </a:spcBef>
                      </a:pPr>
                      <a:r>
                        <a:rPr lang="en-US" sz="900" b="1" spc="-20" dirty="0">
                          <a:solidFill>
                            <a:srgbClr val="4A657A"/>
                          </a:solidFill>
                          <a:latin typeface="Nunito Sans"/>
                          <a:cs typeface="Nunito Sans"/>
                        </a:rPr>
                        <a:t>N/A</a:t>
                      </a:r>
                      <a:endParaRPr lang="en-US"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solidFill>
                          <a:schemeClr val="bg1"/>
                        </a:solidFill>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75"/>
                        </a:spcBef>
                      </a:pPr>
                      <a:endParaRPr lang="en-US"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solidFill>
                          <a:schemeClr val="bg1"/>
                        </a:solidFill>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375"/>
                        </a:spcBef>
                      </a:pPr>
                      <a:endParaRPr lang="en-US" sz="900" dirty="0">
                        <a:solidFill>
                          <a:schemeClr val="bg1"/>
                        </a:solidFill>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310"/>
                        </a:spcBef>
                      </a:pPr>
                      <a:endParaRPr lang="en-US" sz="900" dirty="0">
                        <a:solidFill>
                          <a:schemeClr val="bg1">
                            <a:lumMod val="65000"/>
                          </a:schemeClr>
                        </a:solidFill>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8800" y="3036882"/>
            <a:ext cx="1027508" cy="283451"/>
          </a:xfrm>
          <a:prstGeom prst="rect">
            <a:avLst/>
          </a:prstGeom>
        </p:spPr>
      </p:pic>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574808876"/>
              </p:ext>
            </p:extLst>
          </p:nvPr>
        </p:nvGraphicFramePr>
        <p:xfrm>
          <a:off x="4953000" y="6400801"/>
          <a:ext cx="2279905" cy="1306404"/>
        </p:xfrm>
        <a:graphic>
          <a:graphicData uri="http://schemas.openxmlformats.org/drawingml/2006/chart">
            <c:chart xmlns:c="http://schemas.openxmlformats.org/drawingml/2006/chart" xmlns:r="http://schemas.openxmlformats.org/officeDocument/2006/relationships" r:id="rId8"/>
          </a:graphicData>
        </a:graphic>
      </p:graphicFrame>
      <p:sp>
        <p:nvSpPr>
          <p:cNvPr id="56" name="object 18">
            <a:extLst>
              <a:ext uri="{FF2B5EF4-FFF2-40B4-BE49-F238E27FC236}">
                <a16:creationId xmlns:a16="http://schemas.microsoft.com/office/drawing/2014/main" id="{6EFC9977-9D36-72AA-01E5-9DBE71938574}"/>
              </a:ext>
            </a:extLst>
          </p:cNvPr>
          <p:cNvSpPr txBox="1"/>
          <p:nvPr/>
        </p:nvSpPr>
        <p:spPr>
          <a:xfrm>
            <a:off x="5119109" y="4886711"/>
            <a:ext cx="1510288" cy="982320"/>
          </a:xfrm>
          <a:prstGeom prst="rect">
            <a:avLst/>
          </a:prstGeom>
        </p:spPr>
        <p:txBody>
          <a:bodyPr vert="horz" wrap="square" lIns="0" tIns="12700" rIns="0" bIns="0" rtlCol="0">
            <a:spAutoFit/>
          </a:bodyPr>
          <a:lstStyle/>
          <a:p>
            <a:pPr marL="76200" algn="l">
              <a:lnSpc>
                <a:spcPct val="100000"/>
              </a:lnSpc>
              <a:spcBef>
                <a:spcPts val="775"/>
              </a:spcBef>
              <a:tabLst>
                <a:tab pos="1709738" algn="l"/>
              </a:tabLst>
            </a:pPr>
            <a:r>
              <a:rPr sz="900" b="1" dirty="0">
                <a:solidFill>
                  <a:srgbClr val="4A657A"/>
                </a:solidFill>
                <a:latin typeface="NunitoSans-SemiBold"/>
                <a:cs typeface="NunitoSans-SemiBold"/>
              </a:rPr>
              <a:t>Risk</a:t>
            </a:r>
            <a:r>
              <a:rPr lang="en-US"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Prof</a:t>
            </a:r>
            <a:r>
              <a:rPr lang="en-US" sz="900" b="1" spc="-10" dirty="0">
                <a:solidFill>
                  <a:srgbClr val="4A657A"/>
                </a:solidFill>
                <a:latin typeface="NunitoSans-SemiBold"/>
                <a:cs typeface="NunitoSans-SemiBold"/>
              </a:rPr>
              <a:t>ile</a:t>
            </a:r>
            <a:br>
              <a:rPr lang="en-US" sz="900" b="1" spc="-10" dirty="0">
                <a:solidFill>
                  <a:srgbClr val="4A657A"/>
                </a:solidFill>
                <a:latin typeface="NunitoSans-SemiBold"/>
                <a:cs typeface="NunitoSans-SemiBold"/>
              </a:rPr>
            </a:br>
            <a:br>
              <a:rPr lang="en-US" sz="900" b="1" spc="-10" dirty="0">
                <a:solidFill>
                  <a:srgbClr val="4A657A"/>
                </a:solidFill>
                <a:latin typeface="NunitoSans-SemiBold"/>
                <a:cs typeface="NunitoSans-SemiBold"/>
              </a:rPr>
            </a:br>
            <a:r>
              <a:rPr sz="900" b="1" spc="-10" dirty="0">
                <a:solidFill>
                  <a:srgbClr val="4A657A"/>
                </a:solidFill>
                <a:latin typeface="NunitoSans-SemiBold"/>
                <a:cs typeface="NunitoSans-SemiBold"/>
              </a:rPr>
              <a:t>Turnover</a:t>
            </a:r>
            <a:br>
              <a:rPr lang="en-US" sz="900" b="1" spc="-10" dirty="0">
                <a:solidFill>
                  <a:srgbClr val="4A657A"/>
                </a:solidFill>
                <a:latin typeface="NunitoSans-SemiBold"/>
                <a:cs typeface="NunitoSans-SemiBold"/>
              </a:rPr>
            </a:br>
            <a:br>
              <a:rPr lang="en-US" sz="900" b="1" spc="-10" dirty="0">
                <a:solidFill>
                  <a:srgbClr val="4A657A"/>
                </a:solidFill>
                <a:latin typeface="NunitoSans-SemiBold"/>
                <a:cs typeface="NunitoSans-SemiBold"/>
              </a:rPr>
            </a:br>
            <a:r>
              <a:rPr sz="900" b="1" dirty="0" err="1">
                <a:solidFill>
                  <a:srgbClr val="4A657A"/>
                </a:solidFill>
                <a:latin typeface="NunitoSans-SemiBold"/>
                <a:cs typeface="NunitoSans-SemiBold"/>
              </a:rPr>
              <a:t>W</a:t>
            </a:r>
            <a:r>
              <a:rPr lang="en-US" sz="900" b="1" dirty="0" err="1">
                <a:solidFill>
                  <a:srgbClr val="4A657A"/>
                </a:solidFill>
                <a:latin typeface="NunitoSans-SemiBold"/>
                <a:cs typeface="NunitoSans-SemiBold"/>
              </a:rPr>
              <a:t>td</a:t>
            </a:r>
            <a:r>
              <a:rPr lang="en-US" sz="900" b="1" dirty="0">
                <a:solidFill>
                  <a:srgbClr val="4A657A"/>
                </a:solidFill>
                <a:latin typeface="NunitoSans-SemiBold"/>
                <a:cs typeface="NunitoSans-SemiBold"/>
              </a:rPr>
              <a:t>.</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br>
              <a:rPr lang="en-US" sz="900" b="1" spc="-20" dirty="0">
                <a:solidFill>
                  <a:srgbClr val="4A657A"/>
                </a:solidFill>
                <a:latin typeface="NunitoSans-SemiBold"/>
                <a:cs typeface="NunitoSans-SemiBold"/>
              </a:rPr>
            </a:br>
            <a:br>
              <a:rPr lang="en-US" sz="900" b="1" spc="-20" dirty="0">
                <a:solidFill>
                  <a:srgbClr val="4A657A"/>
                </a:solidFill>
                <a:latin typeface="NunitoSans-SemiBold"/>
                <a:cs typeface="NunitoSans-SemiBold"/>
              </a:rPr>
            </a:b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a:t>
            </a:r>
            <a:r>
              <a:rPr lang="en-US" sz="900" b="1" spc="-10" dirty="0">
                <a:solidFill>
                  <a:srgbClr val="4A657A"/>
                </a:solidFill>
                <a:latin typeface="NunitoSans-SemiBold"/>
                <a:cs typeface="NunitoSans-SemiBold"/>
              </a:rPr>
              <a:t>s</a:t>
            </a:r>
            <a:endParaRPr sz="900" dirty="0">
              <a:latin typeface="NunitoSans-SemiBold"/>
              <a:cs typeface="NunitoSans-SemiBold"/>
            </a:endParaRPr>
          </a:p>
        </p:txBody>
      </p:sp>
      <p:sp>
        <p:nvSpPr>
          <p:cNvPr id="55" name="object 18">
            <a:extLst>
              <a:ext uri="{FF2B5EF4-FFF2-40B4-BE49-F238E27FC236}">
                <a16:creationId xmlns:a16="http://schemas.microsoft.com/office/drawing/2014/main" id="{AEE2E719-E82D-95B1-2E36-DFE86EE3E94F}"/>
              </a:ext>
            </a:extLst>
          </p:cNvPr>
          <p:cNvSpPr txBox="1"/>
          <p:nvPr/>
        </p:nvSpPr>
        <p:spPr>
          <a:xfrm>
            <a:off x="6553199" y="4876800"/>
            <a:ext cx="706653" cy="1051570"/>
          </a:xfrm>
          <a:prstGeom prst="rect">
            <a:avLst/>
          </a:prstGeom>
        </p:spPr>
        <p:txBody>
          <a:bodyPr vert="horz" wrap="square" lIns="0" tIns="12700" rIns="0" bIns="0" rtlCol="0">
            <a:spAutoFit/>
          </a:bodyPr>
          <a:lstStyle/>
          <a:p>
            <a:pPr marL="76200" algn="r">
              <a:lnSpc>
                <a:spcPct val="100000"/>
              </a:lnSpc>
              <a:spcBef>
                <a:spcPts val="775"/>
              </a:spcBef>
            </a:pPr>
            <a:r>
              <a:rPr lang="en-US" sz="900" b="1" spc="-10" dirty="0">
                <a:solidFill>
                  <a:srgbClr val="4A657A"/>
                </a:solidFill>
                <a:latin typeface="NunitoSans-SemiBold"/>
                <a:cs typeface="NunitoSans-SemiBold"/>
              </a:rPr>
              <a:t>Aggressive</a:t>
            </a:r>
            <a:br>
              <a:rPr lang="en-US" sz="900" dirty="0">
                <a:latin typeface="NunitoSans-SemiBold"/>
                <a:cs typeface="NunitoSans-SemiBold"/>
              </a:rPr>
            </a:br>
            <a:br>
              <a:rPr lang="en-US" sz="900" dirty="0">
                <a:latin typeface="NunitoSans-SemiBold"/>
                <a:cs typeface="NunitoSans-SemiBold"/>
              </a:rPr>
            </a:br>
            <a:r>
              <a:rPr lang="en-US" sz="900" b="1" spc="-25" dirty="0">
                <a:solidFill>
                  <a:srgbClr val="4A657A"/>
                </a:solidFill>
                <a:latin typeface="NunitoSans-SemiBold"/>
                <a:cs typeface="NunitoSans-SemiBold"/>
              </a:rPr>
              <a:t>Moderate</a:t>
            </a:r>
            <a:br>
              <a:rPr lang="en-US" sz="900" dirty="0">
                <a:latin typeface="NunitoSans-SemiBold"/>
                <a:cs typeface="NunitoSans-SemiBold"/>
              </a:rPr>
            </a:br>
            <a:br>
              <a:rPr lang="en-US" sz="900" dirty="0">
                <a:latin typeface="NunitoSans-SemiBold"/>
                <a:cs typeface="NunitoSans-SemiBold"/>
              </a:rPr>
            </a:b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a:t>
            </a:r>
            <a:br>
              <a:rPr lang="en-US" sz="1350" b="1" spc="-15" baseline="-6172" dirty="0">
                <a:solidFill>
                  <a:srgbClr val="4A657A"/>
                </a:solidFill>
                <a:latin typeface="NunitoSans-SemiBold"/>
                <a:cs typeface="NunitoSans-SemiBold"/>
              </a:rPr>
            </a:br>
            <a:br>
              <a:rPr lang="en-US" sz="1350" b="1" spc="-15" baseline="-6172" dirty="0">
                <a:solidFill>
                  <a:srgbClr val="4A657A"/>
                </a:solidFill>
                <a:latin typeface="NunitoSans-SemiBold"/>
                <a:cs typeface="NunitoSans-SemiBold"/>
              </a:rPr>
            </a:br>
            <a:r>
              <a:rPr lang="en-US" sz="1350" b="1" spc="-15" baseline="-6172" dirty="0">
                <a:solidFill>
                  <a:srgbClr val="4A657A"/>
                </a:solidFill>
                <a:latin typeface="NunitoSans-SemiBold"/>
                <a:cs typeface="NunitoSans-SemiBold"/>
              </a:rPr>
              <a:t> 4</a:t>
            </a:r>
            <a:endParaRPr sz="900" dirty="0">
              <a:latin typeface="NunitoSans-SemiBold"/>
              <a:cs typeface="NunitoSans-SemiBold"/>
            </a:endParaRPr>
          </a:p>
        </p:txBody>
      </p:sp>
      <p:sp>
        <p:nvSpPr>
          <p:cNvPr id="60" name="object 18">
            <a:extLst>
              <a:ext uri="{FF2B5EF4-FFF2-40B4-BE49-F238E27FC236}">
                <a16:creationId xmlns:a16="http://schemas.microsoft.com/office/drawing/2014/main" id="{DA65D94D-4325-3BF3-0AE9-89115AFB1FE1}"/>
              </a:ext>
            </a:extLst>
          </p:cNvPr>
          <p:cNvSpPr txBox="1"/>
          <p:nvPr/>
        </p:nvSpPr>
        <p:spPr>
          <a:xfrm>
            <a:off x="5102111" y="4696614"/>
            <a:ext cx="2289289" cy="151323"/>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p:txBody>
      </p:sp>
      <p:sp>
        <p:nvSpPr>
          <p:cNvPr id="64" name="TextBox 63">
            <a:extLst>
              <a:ext uri="{FF2B5EF4-FFF2-40B4-BE49-F238E27FC236}">
                <a16:creationId xmlns:a16="http://schemas.microsoft.com/office/drawing/2014/main" id="{3D9C6B7C-756D-4503-81D8-6566C7F078C0}"/>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5" name="object 36">
            <a:extLst>
              <a:ext uri="{FF2B5EF4-FFF2-40B4-BE49-F238E27FC236}">
                <a16:creationId xmlns:a16="http://schemas.microsoft.com/office/drawing/2014/main" id="{14D30D7B-9C4F-4EB7-A066-0EDC37FB7AFE}"/>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69" name="TextBox 68">
            <a:extLst>
              <a:ext uri="{FF2B5EF4-FFF2-40B4-BE49-F238E27FC236}">
                <a16:creationId xmlns:a16="http://schemas.microsoft.com/office/drawing/2014/main" id="{FB667481-A579-4D9D-B90B-41568BC2312B}"/>
              </a:ext>
            </a:extLst>
          </p:cNvPr>
          <p:cNvSpPr txBox="1"/>
          <p:nvPr/>
        </p:nvSpPr>
        <p:spPr>
          <a:xfrm>
            <a:off x="539424" y="3570000"/>
            <a:ext cx="1986281" cy="236988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dirty="0"/>
          </a:p>
        </p:txBody>
      </p:sp>
      <p:sp>
        <p:nvSpPr>
          <p:cNvPr id="16" name="object 41">
            <a:extLst>
              <a:ext uri="{FF2B5EF4-FFF2-40B4-BE49-F238E27FC236}">
                <a16:creationId xmlns:a16="http://schemas.microsoft.com/office/drawing/2014/main" id="{E170B695-49E8-833E-CD31-B52D9236816A}"/>
              </a:ext>
            </a:extLst>
          </p:cNvPr>
          <p:cNvSpPr txBox="1"/>
          <p:nvPr/>
        </p:nvSpPr>
        <p:spPr>
          <a:xfrm>
            <a:off x="457200" y="85344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17" name="object 41">
            <a:extLst>
              <a:ext uri="{FF2B5EF4-FFF2-40B4-BE49-F238E27FC236}">
                <a16:creationId xmlns:a16="http://schemas.microsoft.com/office/drawing/2014/main" id="{C258B45E-2825-93DC-4A71-DE2789542564}"/>
              </a:ext>
            </a:extLst>
          </p:cNvPr>
          <p:cNvSpPr txBox="1"/>
          <p:nvPr/>
        </p:nvSpPr>
        <p:spPr>
          <a:xfrm>
            <a:off x="504552" y="91280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14" name="object 32">
            <a:extLst>
              <a:ext uri="{FF2B5EF4-FFF2-40B4-BE49-F238E27FC236}">
                <a16:creationId xmlns:a16="http://schemas.microsoft.com/office/drawing/2014/main" id="{FA673588-C814-5880-A3B9-3418667D529A}"/>
              </a:ext>
            </a:extLst>
          </p:cNvPr>
          <p:cNvSpPr/>
          <p:nvPr/>
        </p:nvSpPr>
        <p:spPr>
          <a:xfrm>
            <a:off x="5151120" y="36576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15" name="object 32">
            <a:extLst>
              <a:ext uri="{FF2B5EF4-FFF2-40B4-BE49-F238E27FC236}">
                <a16:creationId xmlns:a16="http://schemas.microsoft.com/office/drawing/2014/main" id="{7A454E93-8916-6205-D6C2-CE69424A5266}"/>
              </a:ext>
            </a:extLst>
          </p:cNvPr>
          <p:cNvSpPr/>
          <p:nvPr/>
        </p:nvSpPr>
        <p:spPr>
          <a:xfrm>
            <a:off x="5105400" y="34290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24" name="object 32">
            <a:extLst>
              <a:ext uri="{FF2B5EF4-FFF2-40B4-BE49-F238E27FC236}">
                <a16:creationId xmlns:a16="http://schemas.microsoft.com/office/drawing/2014/main" id="{B3CEBDB9-A160-398B-0A90-4F5F856EB32E}"/>
              </a:ext>
            </a:extLst>
          </p:cNvPr>
          <p:cNvSpPr/>
          <p:nvPr/>
        </p:nvSpPr>
        <p:spPr>
          <a:xfrm>
            <a:off x="5105400" y="30480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graphicFrame>
        <p:nvGraphicFramePr>
          <p:cNvPr id="28" name="Chart 27">
            <a:extLst>
              <a:ext uri="{FF2B5EF4-FFF2-40B4-BE49-F238E27FC236}">
                <a16:creationId xmlns:a16="http://schemas.microsoft.com/office/drawing/2014/main" id="{A532EB15-E508-5A41-B91F-8A743334D874}"/>
              </a:ext>
            </a:extLst>
          </p:cNvPr>
          <p:cNvGraphicFramePr/>
          <p:nvPr>
            <p:extLst>
              <p:ext uri="{D42A27DB-BD31-4B8C-83A1-F6EECF244321}">
                <p14:modId xmlns:p14="http://schemas.microsoft.com/office/powerpoint/2010/main" val="2133264939"/>
              </p:ext>
            </p:extLst>
          </p:nvPr>
        </p:nvGraphicFramePr>
        <p:xfrm>
          <a:off x="5176520" y="6477000"/>
          <a:ext cx="1986280" cy="1025749"/>
        </p:xfrm>
        <a:graphic>
          <a:graphicData uri="http://schemas.openxmlformats.org/drawingml/2006/chart">
            <c:chart xmlns:c="http://schemas.openxmlformats.org/drawingml/2006/chart" xmlns:r="http://schemas.openxmlformats.org/officeDocument/2006/relationships" r:id="rId10"/>
          </a:graphicData>
        </a:graphic>
      </p:graphicFrame>
      <p:sp>
        <p:nvSpPr>
          <p:cNvPr id="30" name="Rounded Rectangle 66">
            <a:extLst>
              <a:ext uri="{FF2B5EF4-FFF2-40B4-BE49-F238E27FC236}">
                <a16:creationId xmlns:a16="http://schemas.microsoft.com/office/drawing/2014/main" id="{CC2593B4-A7A0-807D-CB98-AEEA71FB8BE3}"/>
              </a:ext>
            </a:extLst>
          </p:cNvPr>
          <p:cNvSpPr/>
          <p:nvPr/>
        </p:nvSpPr>
        <p:spPr>
          <a:xfrm>
            <a:off x="5230093" y="7898478"/>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61">
            <a:extLst>
              <a:ext uri="{FF2B5EF4-FFF2-40B4-BE49-F238E27FC236}">
                <a16:creationId xmlns:a16="http://schemas.microsoft.com/office/drawing/2014/main" id="{47E5DC43-B796-0E85-4F8A-A22F8086C103}"/>
              </a:ext>
            </a:extLst>
          </p:cNvPr>
          <p:cNvSpPr/>
          <p:nvPr/>
        </p:nvSpPr>
        <p:spPr>
          <a:xfrm>
            <a:off x="5235697" y="7696200"/>
            <a:ext cx="97320" cy="9732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54729"/>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Aggressive 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990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6">
            <a:extLst>
              <a:ext uri="{FF2B5EF4-FFF2-40B4-BE49-F238E27FC236}">
                <a16:creationId xmlns:a16="http://schemas.microsoft.com/office/drawing/2014/main" id="{F0087D08-7213-42E8-8A0A-2D0394247B4F}"/>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TextBox 52">
            <a:extLst>
              <a:ext uri="{FF2B5EF4-FFF2-40B4-BE49-F238E27FC236}">
                <a16:creationId xmlns:a16="http://schemas.microsoft.com/office/drawing/2014/main" id="{4658281E-30DA-4CA6-ADB9-AD46A1182338}"/>
              </a:ext>
            </a:extLst>
          </p:cNvPr>
          <p:cNvSpPr txBox="1"/>
          <p:nvPr/>
        </p:nvSpPr>
        <p:spPr>
          <a:xfrm>
            <a:off x="444964" y="9553249"/>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3" name="object 3">
            <a:extLst>
              <a:ext uri="{FF2B5EF4-FFF2-40B4-BE49-F238E27FC236}">
                <a16:creationId xmlns:a16="http://schemas.microsoft.com/office/drawing/2014/main" id="{A100F92C-6E34-4789-8219-3473E75AC702}"/>
              </a:ext>
            </a:extLst>
          </p:cNvPr>
          <p:cNvSpPr txBox="1"/>
          <p:nvPr/>
        </p:nvSpPr>
        <p:spPr>
          <a:xfrm>
            <a:off x="533400" y="1007852"/>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832ABC3D-2B83-26F7-72BC-DD8E1AA46C51}"/>
              </a:ext>
            </a:extLst>
          </p:cNvPr>
          <p:cNvSpPr txBox="1"/>
          <p:nvPr/>
        </p:nvSpPr>
        <p:spPr>
          <a:xfrm>
            <a:off x="533400" y="5185611"/>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3" name="Picture 2">
            <a:extLst>
              <a:ext uri="{FF2B5EF4-FFF2-40B4-BE49-F238E27FC236}">
                <a16:creationId xmlns:a16="http://schemas.microsoft.com/office/drawing/2014/main" id="{E4EE9E79-28CD-0D02-B4BF-8EA7A0A21797}"/>
              </a:ext>
            </a:extLst>
          </p:cNvPr>
          <p:cNvPicPr>
            <a:picLocks noChangeAspect="1"/>
          </p:cNvPicPr>
          <p:nvPr/>
        </p:nvPicPr>
        <p:blipFill>
          <a:blip r:embed="rId3"/>
          <a:stretch>
            <a:fillRect/>
          </a:stretch>
        </p:blipFill>
        <p:spPr>
          <a:xfrm>
            <a:off x="507019" y="3261700"/>
            <a:ext cx="3581399" cy="1107760"/>
          </a:xfrm>
          <a:prstGeom prst="rect">
            <a:avLst/>
          </a:prstGeom>
        </p:spPr>
      </p:pic>
      <p:pic>
        <p:nvPicPr>
          <p:cNvPr id="6" name="Picture 5">
            <a:extLst>
              <a:ext uri="{FF2B5EF4-FFF2-40B4-BE49-F238E27FC236}">
                <a16:creationId xmlns:a16="http://schemas.microsoft.com/office/drawing/2014/main" id="{45B1FB9B-438B-D23F-952E-C42AD9774496}"/>
              </a:ext>
            </a:extLst>
          </p:cNvPr>
          <p:cNvPicPr>
            <a:picLocks noChangeAspect="1"/>
          </p:cNvPicPr>
          <p:nvPr/>
        </p:nvPicPr>
        <p:blipFill>
          <a:blip r:embed="rId4"/>
          <a:stretch>
            <a:fillRect/>
          </a:stretch>
        </p:blipFill>
        <p:spPr>
          <a:xfrm>
            <a:off x="502919" y="1455185"/>
            <a:ext cx="6917677" cy="158177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990600"/>
            <a:ext cx="6858000" cy="9372822"/>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BNYA-VEST-120-24</a:t>
            </a: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US" sz="800" b="1" dirty="0">
                <a:latin typeface="Nunito Sans" pitchFamily="2" charset="0"/>
              </a:rPr>
              <a:t>Gross Expense Ratio</a:t>
            </a:r>
            <a:r>
              <a:rPr lang="en-US" sz="800" dirty="0">
                <a:latin typeface="Nunito Sans" pitchFamily="2"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p>
          <a:p>
            <a:pPr rtl="0"/>
            <a:endParaRPr lang="en-US" sz="800" dirty="0">
              <a:latin typeface="Nunito Sans" pitchFamily="2" charset="0"/>
            </a:endParaRPr>
          </a:p>
          <a:p>
            <a:pPr rtl="0"/>
            <a:endParaRPr lang="en-US" sz="800"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Aggressive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999877"/>
            <a:ext cx="6858000" cy="218008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b="1" dirty="0">
                <a:latin typeface="Nunito Sans" pitchFamily="2" charset="0"/>
              </a:rPr>
              <a:t>Glossary of Terms (Continued)</a:t>
            </a:r>
          </a:p>
          <a:p>
            <a:pPr rtl="0"/>
            <a:endParaRPr lang="en-US" sz="800" dirty="0">
              <a:latin typeface="Nunito Sans" pitchFamily="2" charset="0"/>
            </a:endParaRPr>
          </a:p>
          <a:p>
            <a:pPr rtl="0">
              <a:spcAft>
                <a:spcPts val="500"/>
              </a:spcAft>
            </a:pPr>
            <a:r>
              <a:rPr lang="en-US" sz="800" b="1" dirty="0">
                <a:latin typeface="Nunito Sans" pitchFamily="2" charset="0"/>
              </a:rPr>
              <a:t>Net Expense Ratio</a:t>
            </a:r>
            <a:r>
              <a:rPr lang="en-US" sz="800" dirty="0">
                <a:latin typeface="Nunito Sans" pitchFamily="2"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p>
          <a:p>
            <a:pPr rtl="0">
              <a:spcAft>
                <a:spcPts val="500"/>
              </a:spcAft>
            </a:pPr>
            <a:endParaRPr lang="en-US" sz="800" dirty="0">
              <a:latin typeface="Nunito Sans" pitchFamily="2" charset="0"/>
            </a:endParaRPr>
          </a:p>
          <a:p>
            <a:pPr rtl="0">
              <a:spcAft>
                <a:spcPts val="500"/>
              </a:spcAft>
            </a:pPr>
            <a:endParaRPr lang="en-US" sz="800" b="1" dirty="0">
              <a:latin typeface="Nunito Sans" pitchFamily="2" charset="0"/>
            </a:endParaRPr>
          </a:p>
          <a:p>
            <a:pPr rtl="0">
              <a:spcAft>
                <a:spcPts val="500"/>
              </a:spcAft>
            </a:pPr>
            <a:endParaRPr lang="en-US" sz="800" b="1"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Aggressive Strategy</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1957521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3002</TotalTime>
  <Words>2471</Words>
  <Application>Microsoft Office PowerPoint</Application>
  <PresentationFormat>Custom</PresentationFormat>
  <Paragraphs>85</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Aggressive Strategy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107</cp:revision>
  <dcterms:created xsi:type="dcterms:W3CDTF">2022-05-04T21:48:43Z</dcterms:created>
  <dcterms:modified xsi:type="dcterms:W3CDTF">2025-01-16T19:53:17Z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2022-07-25T22:53:34Z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7dde25a5-d30c-45d5-a810-b2c865529c90</vt:lpwstr>
  </property>
  <property fmtid="{D5CDD505-2E9C-101B-9397-08002B2CF9AE}" pid="11" name="MSIP_Label_5781dfe3-6600-4878-ab62-89c56005e52a_ContentBits">
    <vt:lpwstr>0</vt:lpwstr>
  </property>
</Properties>
</file>