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handoutMasterIdLst>
    <p:handoutMasterId r:id="rId7"/>
  </p:handoutMasterIdLst>
  <p:sldIdLst>
    <p:sldId id="261" r:id="rId2"/>
    <p:sldId id="454" r:id="rId3"/>
    <p:sldId id="452" r:id="rId4"/>
    <p:sldId id="453" r:id="rId5"/>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3" pos="2832" userDrawn="1">
          <p15:clr>
            <a:srgbClr val="A4A3A4"/>
          </p15:clr>
        </p15:guide>
        <p15:guide id="6" pos="4032" userDrawn="1">
          <p15:clr>
            <a:srgbClr val="A4A3A4"/>
          </p15:clr>
        </p15:guide>
        <p15:guide id="7" orient="horz" pos="1104" userDrawn="1">
          <p15:clr>
            <a:srgbClr val="A4A3A4"/>
          </p15:clr>
        </p15:guide>
        <p15:guide id="10" orient="horz" pos="2544" userDrawn="1">
          <p15:clr>
            <a:srgbClr val="A4A3A4"/>
          </p15:clr>
        </p15:guide>
        <p15:guide id="14" pos="288" userDrawn="1">
          <p15:clr>
            <a:srgbClr val="A4A3A4"/>
          </p15:clr>
        </p15:guide>
        <p15:guide id="15" orient="horz" pos="2832" userDrawn="1">
          <p15:clr>
            <a:srgbClr val="A4A3A4"/>
          </p15:clr>
        </p15:guide>
        <p15:guide id="16" orient="horz" pos="2448" userDrawn="1">
          <p15:clr>
            <a:srgbClr val="A4A3A4"/>
          </p15:clr>
        </p15:guide>
        <p15:guide id="17" orient="horz" pos="3888" userDrawn="1">
          <p15:clr>
            <a:srgbClr val="A4A3A4"/>
          </p15:clr>
        </p15:guide>
        <p15:guide id="18" pos="1728" userDrawn="1">
          <p15:clr>
            <a:srgbClr val="A4A3A4"/>
          </p15:clr>
        </p15:guide>
        <p15:guide id="19" orient="horz" pos="2256" userDrawn="1">
          <p15:clr>
            <a:srgbClr val="A4A3A4"/>
          </p15:clr>
        </p15:guide>
        <p15:guide id="20" orient="horz" pos="4080" userDrawn="1">
          <p15:clr>
            <a:srgbClr val="A4A3A4"/>
          </p15:clr>
        </p15:guide>
        <p15:guide id="21" orient="horz" pos="3600" userDrawn="1">
          <p15:clr>
            <a:srgbClr val="A4A3A4"/>
          </p15:clr>
        </p15:guide>
        <p15:guide id="22" orient="horz" pos="3648" userDrawn="1">
          <p15:clr>
            <a:srgbClr val="A4A3A4"/>
          </p15:clr>
        </p15:guide>
        <p15:guide id="23" pos="3456" userDrawn="1">
          <p15:clr>
            <a:srgbClr val="A4A3A4"/>
          </p15:clr>
        </p15:guide>
        <p15:guide id="24" orient="horz" pos="3024" userDrawn="1">
          <p15:clr>
            <a:srgbClr val="A4A3A4"/>
          </p15:clr>
        </p15:guide>
        <p15:guide id="25" orient="horz" pos="3840" userDrawn="1">
          <p15:clr>
            <a:srgbClr val="A4A3A4"/>
          </p15:clr>
        </p15:guide>
        <p15:guide id="26" orient="horz" pos="2592" userDrawn="1">
          <p15:clr>
            <a:srgbClr val="A4A3A4"/>
          </p15:clr>
        </p15:guide>
        <p15:guide id="27" orient="horz" pos="2928" userDrawn="1">
          <p15:clr>
            <a:srgbClr val="A4A3A4"/>
          </p15:clr>
        </p15:guide>
        <p15:guide id="28" orient="horz" pos="3792" userDrawn="1">
          <p15:clr>
            <a:srgbClr val="A4A3A4"/>
          </p15:clr>
        </p15:guide>
        <p15:guide id="29" pos="2544"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9A70D4D-1D8F-DEEA-087F-1D40BF7C8FEF}" name="Germana, Frank" initials="GF" userId="S::Frank.Germana@bnymellon.com::44844c67-bda8-4ed9-82a6-95a41f790b46" providerId="AD"/>
  <p188:author id="{6DC8806D-8121-9ED5-0F14-5685912DE677}" name="Mcnamara, Lisa" initials="ML" userId="S::lmcnamara@pershing.com::60114d3f-55c7-4e01-9c62-30dd1c811597" providerId="AD"/>
  <p188:author id="{3E3B64E5-818B-FE50-1C44-092E3ADBF5AE}" name="DeLeo, Amber" initials="DA"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848FF"/>
    <a:srgbClr val="EEDF9B"/>
    <a:srgbClr val="DBBF4D"/>
    <a:srgbClr val="97D1F1"/>
    <a:srgbClr val="000000"/>
    <a:srgbClr val="3C91AF"/>
    <a:srgbClr val="8BF9F6"/>
    <a:srgbClr val="ADFBF9"/>
    <a:srgbClr val="BEFAFA"/>
    <a:srgbClr val="6B6B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48" autoAdjust="0"/>
    <p:restoredTop sz="94660"/>
  </p:normalViewPr>
  <p:slideViewPr>
    <p:cSldViewPr>
      <p:cViewPr varScale="1">
        <p:scale>
          <a:sx n="120" d="100"/>
          <a:sy n="120" d="100"/>
        </p:scale>
        <p:origin x="6708" y="108"/>
      </p:cViewPr>
      <p:guideLst>
        <p:guide orient="horz" pos="4176"/>
        <p:guide pos="2832"/>
        <p:guide pos="4032"/>
        <p:guide orient="horz" pos="1104"/>
        <p:guide orient="horz" pos="2544"/>
        <p:guide pos="288"/>
        <p:guide orient="horz" pos="2832"/>
        <p:guide orient="horz" pos="2448"/>
        <p:guide orient="horz" pos="3888"/>
        <p:guide pos="1728"/>
        <p:guide orient="horz" pos="2256"/>
        <p:guide orient="horz" pos="4080"/>
        <p:guide orient="horz" pos="3600"/>
        <p:guide orient="horz" pos="3648"/>
        <p:guide pos="3456"/>
        <p:guide orient="horz" pos="3024"/>
        <p:guide orient="horz" pos="3840"/>
        <p:guide orient="horz" pos="2592"/>
        <p:guide orient="horz" pos="2928"/>
        <p:guide orient="horz" pos="3792"/>
        <p:guide pos="2544"/>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3252" y="-11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explosion val="2"/>
          <c:dPt>
            <c:idx val="0"/>
            <c:bubble3D val="0"/>
            <c:explosion val="1"/>
            <c:spPr>
              <a:solidFill>
                <a:srgbClr val="97D1F1"/>
              </a:solidFill>
              <a:ln w="19050">
                <a:noFill/>
              </a:ln>
              <a:effectLst/>
            </c:spPr>
            <c:extLst>
              <c:ext xmlns:c16="http://schemas.microsoft.com/office/drawing/2014/chart" uri="{C3380CC4-5D6E-409C-BE32-E72D297353CC}">
                <c16:uniqueId val="{00000001-9281-4403-BC7D-42053F0EC294}"/>
              </c:ext>
            </c:extLst>
          </c:dPt>
          <c:dPt>
            <c:idx val="1"/>
            <c:bubble3D val="0"/>
            <c:explosion val="0"/>
            <c:spPr>
              <a:solidFill>
                <a:srgbClr val="DBBF4D"/>
              </a:solidFill>
              <a:ln w="19050">
                <a:noFill/>
              </a:ln>
              <a:effectLst/>
            </c:spPr>
            <c:extLst>
              <c:ext xmlns:c16="http://schemas.microsoft.com/office/drawing/2014/chart" uri="{C3380CC4-5D6E-409C-BE32-E72D297353CC}">
                <c16:uniqueId val="{00000003-9281-4403-BC7D-42053F0EC294}"/>
              </c:ext>
            </c:extLst>
          </c:dPt>
          <c:dPt>
            <c:idx val="2"/>
            <c:bubble3D val="0"/>
            <c:explosion val="0"/>
            <c:spPr>
              <a:solidFill>
                <a:srgbClr val="EEDF9B"/>
              </a:solidFill>
              <a:ln w="19050">
                <a:noFill/>
              </a:ln>
              <a:effectLst/>
            </c:spPr>
            <c:extLst>
              <c:ext xmlns:c16="http://schemas.microsoft.com/office/drawing/2014/chart" uri="{C3380CC4-5D6E-409C-BE32-E72D297353CC}">
                <c16:uniqueId val="{00000005-9281-4403-BC7D-42053F0EC294}"/>
              </c:ext>
            </c:extLst>
          </c:dPt>
          <c:dPt>
            <c:idx val="3"/>
            <c:bubble3D val="0"/>
            <c:spPr>
              <a:solidFill>
                <a:schemeClr val="accent1">
                  <a:lumMod val="60000"/>
                  <a:lumOff val="40000"/>
                </a:schemeClr>
              </a:solidFill>
              <a:ln w="19050">
                <a:noFill/>
              </a:ln>
              <a:effectLst/>
            </c:spPr>
            <c:extLst>
              <c:ext xmlns:c16="http://schemas.microsoft.com/office/drawing/2014/chart" uri="{C3380CC4-5D6E-409C-BE32-E72D297353CC}">
                <c16:uniqueId val="{00000007-9281-4403-BC7D-42053F0EC294}"/>
              </c:ext>
            </c:extLst>
          </c:dPt>
          <c:dPt>
            <c:idx val="4"/>
            <c:bubble3D val="0"/>
            <c:spPr>
              <a:solidFill>
                <a:schemeClr val="accent1">
                  <a:lumMod val="40000"/>
                  <a:lumOff val="60000"/>
                </a:schemeClr>
              </a:solidFill>
              <a:ln w="19050">
                <a:noFill/>
              </a:ln>
              <a:effectLst/>
            </c:spPr>
            <c:extLst>
              <c:ext xmlns:c16="http://schemas.microsoft.com/office/drawing/2014/chart" uri="{C3380CC4-5D6E-409C-BE32-E72D297353CC}">
                <c16:uniqueId val="{00000009-9281-4403-BC7D-42053F0EC294}"/>
              </c:ext>
            </c:extLst>
          </c:dPt>
          <c:dPt>
            <c:idx val="5"/>
            <c:bubble3D val="0"/>
            <c:spPr>
              <a:solidFill>
                <a:schemeClr val="tx2">
                  <a:lumMod val="60000"/>
                  <a:lumOff val="40000"/>
                </a:schemeClr>
              </a:solidFill>
              <a:ln w="19050">
                <a:noFill/>
              </a:ln>
              <a:effectLst/>
            </c:spPr>
            <c:extLst>
              <c:ext xmlns:c16="http://schemas.microsoft.com/office/drawing/2014/chart" uri="{C3380CC4-5D6E-409C-BE32-E72D297353CC}">
                <c16:uniqueId val="{0000000B-9281-4403-BC7D-42053F0EC294}"/>
              </c:ext>
            </c:extLst>
          </c:dPt>
          <c:cat>
            <c:strRef>
              <c:f>Sheet1!$A$2:$A$7</c:f>
              <c:strCache>
                <c:ptCount val="2"/>
                <c:pt idx="0">
                  <c:v>1st Qtr</c:v>
                </c:pt>
                <c:pt idx="1">
                  <c:v>2nd Qtr</c:v>
                </c:pt>
              </c:strCache>
            </c:strRef>
          </c:cat>
          <c:val>
            <c:numRef>
              <c:f>Sheet1!$B$2:$B$7</c:f>
              <c:numCache>
                <c:formatCode>General</c:formatCode>
                <c:ptCount val="6"/>
                <c:pt idx="0">
                  <c:v>85</c:v>
                </c:pt>
                <c:pt idx="1">
                  <c:v>17.5</c:v>
                </c:pt>
                <c:pt idx="2">
                  <c:v>7.5</c:v>
                </c:pt>
              </c:numCache>
            </c:numRef>
          </c:val>
          <c:extLst>
            <c:ext xmlns:c16="http://schemas.microsoft.com/office/drawing/2014/chart" uri="{C3380CC4-5D6E-409C-BE32-E72D297353CC}">
              <c16:uniqueId val="{0000000C-9281-4403-BC7D-42053F0EC294}"/>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4"/>
            <a:ext cx="3038145" cy="464205"/>
          </a:xfrm>
          <a:prstGeom prst="rect">
            <a:avLst/>
          </a:prstGeom>
        </p:spPr>
        <p:txBody>
          <a:bodyPr vert="horz" lIns="88100" tIns="44051" rIns="88100" bIns="44051" rtlCol="0"/>
          <a:lstStyle>
            <a:lvl1pPr algn="l">
              <a:defRPr sz="1200"/>
            </a:lvl1pPr>
          </a:lstStyle>
          <a:p>
            <a:endParaRPr lang="en-US" dirty="0"/>
          </a:p>
        </p:txBody>
      </p:sp>
      <p:sp>
        <p:nvSpPr>
          <p:cNvPr id="3" name="Date Placeholder 2"/>
          <p:cNvSpPr>
            <a:spLocks noGrp="1"/>
          </p:cNvSpPr>
          <p:nvPr>
            <p:ph type="dt" sz="quarter" idx="1"/>
          </p:nvPr>
        </p:nvSpPr>
        <p:spPr>
          <a:xfrm>
            <a:off x="3970734" y="4"/>
            <a:ext cx="3038145" cy="464205"/>
          </a:xfrm>
          <a:prstGeom prst="rect">
            <a:avLst/>
          </a:prstGeom>
        </p:spPr>
        <p:txBody>
          <a:bodyPr vert="horz" lIns="88100" tIns="44051" rIns="88100" bIns="44051" rtlCol="0"/>
          <a:lstStyle>
            <a:lvl1pPr algn="r">
              <a:defRPr sz="1200"/>
            </a:lvl1pPr>
          </a:lstStyle>
          <a:p>
            <a:fld id="{031523DF-2491-4DFC-8A8E-4EB6DF1B2AFA}" type="datetimeFigureOut">
              <a:rPr lang="en-US" smtClean="0"/>
              <a:pPr/>
              <a:t>1/16/2025</a:t>
            </a:fld>
            <a:endParaRPr lang="en-US" dirty="0"/>
          </a:p>
        </p:txBody>
      </p:sp>
      <p:sp>
        <p:nvSpPr>
          <p:cNvPr id="4" name="Footer Placeholder 3"/>
          <p:cNvSpPr>
            <a:spLocks noGrp="1"/>
          </p:cNvSpPr>
          <p:nvPr>
            <p:ph type="ftr" sz="quarter" idx="2"/>
          </p:nvPr>
        </p:nvSpPr>
        <p:spPr>
          <a:xfrm>
            <a:off x="3" y="8830662"/>
            <a:ext cx="3038145" cy="464205"/>
          </a:xfrm>
          <a:prstGeom prst="rect">
            <a:avLst/>
          </a:prstGeom>
        </p:spPr>
        <p:txBody>
          <a:bodyPr vert="horz" lIns="88100" tIns="44051" rIns="88100" bIns="44051"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734" y="8830662"/>
            <a:ext cx="3038145" cy="464205"/>
          </a:xfrm>
          <a:prstGeom prst="rect">
            <a:avLst/>
          </a:prstGeom>
        </p:spPr>
        <p:txBody>
          <a:bodyPr vert="horz" lIns="88100" tIns="44051" rIns="88100" bIns="44051" rtlCol="0" anchor="b"/>
          <a:lstStyle>
            <a:lvl1pPr algn="r">
              <a:defRPr sz="1200"/>
            </a:lvl1pPr>
          </a:lstStyle>
          <a:p>
            <a:fld id="{BA9D4AAB-3188-45A8-A9C4-F4BE9134A1EC}" type="slidenum">
              <a:rPr lang="en-US" smtClean="0"/>
              <a:pPr/>
              <a:t>‹#›</a:t>
            </a:fld>
            <a:endParaRPr lang="en-US" dirty="0"/>
          </a:p>
        </p:txBody>
      </p:sp>
    </p:spTree>
    <p:extLst>
      <p:ext uri="{BB962C8B-B14F-4D97-AF65-F5344CB8AC3E}">
        <p14:creationId xmlns:p14="http://schemas.microsoft.com/office/powerpoint/2010/main" val="26614346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31" tIns="46566" rIns="93131" bIns="46566" rtlCol="0"/>
          <a:lstStyle>
            <a:lvl1pPr algn="l">
              <a:defRPr sz="13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31" tIns="46566" rIns="93131" bIns="46566" rtlCol="0"/>
          <a:lstStyle>
            <a:lvl1pPr algn="r">
              <a:defRPr sz="1300"/>
            </a:lvl1pPr>
          </a:lstStyle>
          <a:p>
            <a:fld id="{2EF4B2FF-DD1B-456C-B3ED-FEA95AAF3621}" type="datetimeFigureOut">
              <a:rPr lang="en-US" smtClean="0"/>
              <a:pPr/>
              <a:t>1/16/2025</a:t>
            </a:fld>
            <a:endParaRPr lang="en-US" dirty="0"/>
          </a:p>
        </p:txBody>
      </p:sp>
      <p:sp>
        <p:nvSpPr>
          <p:cNvPr id="4" name="Slide Image Placeholder 3"/>
          <p:cNvSpPr>
            <a:spLocks noGrp="1" noRot="1" noChangeAspect="1"/>
          </p:cNvSpPr>
          <p:nvPr>
            <p:ph type="sldImg" idx="2"/>
          </p:nvPr>
        </p:nvSpPr>
        <p:spPr>
          <a:xfrm>
            <a:off x="2198688" y="698500"/>
            <a:ext cx="2613025" cy="3486150"/>
          </a:xfrm>
          <a:prstGeom prst="rect">
            <a:avLst/>
          </a:prstGeom>
          <a:noFill/>
          <a:ln w="12700">
            <a:solidFill>
              <a:prstClr val="black"/>
            </a:solidFill>
          </a:ln>
        </p:spPr>
        <p:txBody>
          <a:bodyPr vert="horz" lIns="93131" tIns="46566" rIns="93131" bIns="46566"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31" tIns="46566" rIns="93131" bIns="4656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31" tIns="46566" rIns="93131" bIns="46566"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31" tIns="46566" rIns="93131" bIns="46566" rtlCol="0" anchor="b"/>
          <a:lstStyle>
            <a:lvl1pPr algn="r">
              <a:defRPr sz="1300"/>
            </a:lvl1pPr>
          </a:lstStyle>
          <a:p>
            <a:fld id="{BF46EC40-515A-45A9-9D7C-C3037EB19BDA}" type="slidenum">
              <a:rPr lang="en-US" smtClean="0"/>
              <a:pPr/>
              <a:t>‹#›</a:t>
            </a:fld>
            <a:endParaRPr lang="en-US" dirty="0"/>
          </a:p>
        </p:txBody>
      </p:sp>
    </p:spTree>
    <p:extLst>
      <p:ext uri="{BB962C8B-B14F-4D97-AF65-F5344CB8AC3E}">
        <p14:creationId xmlns:p14="http://schemas.microsoft.com/office/powerpoint/2010/main" val="2507816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46EC40-515A-45A9-9D7C-C3037EB19BDA}"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 y="1"/>
            <a:ext cx="6743700" cy="685800"/>
          </a:xfrm>
        </p:spPr>
        <p:txBody>
          <a:bodyPr>
            <a:normAutofit/>
          </a:bodyPr>
          <a:lstStyle>
            <a:lvl1pPr algn="r">
              <a:defRPr sz="1600" b="1" spc="300" baseline="0">
                <a:latin typeface="Myriad Pro" pitchFamily="34" charset="0"/>
              </a:defRPr>
            </a:lvl1pPr>
          </a:lstStyle>
          <a:p>
            <a:r>
              <a:rPr lang="en-US" dirty="0"/>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TextBox 6"/>
          <p:cNvSpPr txBox="1"/>
          <p:nvPr userDrawn="1"/>
        </p:nvSpPr>
        <p:spPr>
          <a:xfrm>
            <a:off x="0" y="8686800"/>
            <a:ext cx="6553200" cy="412934"/>
          </a:xfrm>
          <a:prstGeom prst="rect">
            <a:avLst/>
          </a:prstGeom>
          <a:noFill/>
        </p:spPr>
        <p:txBody>
          <a:bodyPr wrap="square" rtlCol="0">
            <a:spAutoFit/>
          </a:bodyPr>
          <a:lstStyle/>
          <a:p>
            <a:pPr marL="0" marR="0" indent="0" algn="l" defTabSz="914400" rtl="0" eaLnBrk="1" fontAlgn="auto" latinLnBrk="0" hangingPunct="1">
              <a:lnSpc>
                <a:spcPts val="800"/>
              </a:lnSpc>
              <a:spcBef>
                <a:spcPts val="0"/>
              </a:spcBef>
              <a:spcAft>
                <a:spcPts val="100"/>
              </a:spcAft>
              <a:buClrTx/>
              <a:buSzTx/>
              <a:buFontTx/>
              <a:buNone/>
              <a:tabLst/>
              <a:defRPr/>
            </a:pPr>
            <a:r>
              <a:rPr lang="en-US" sz="800" b="0" dirty="0">
                <a:solidFill>
                  <a:schemeClr val="tx1"/>
                </a:solidFill>
                <a:latin typeface="+mn-lt"/>
              </a:rPr>
              <a:t>©2016 Hello</a:t>
            </a:r>
            <a:r>
              <a:rPr lang="en-US" sz="800" b="0" baseline="0" dirty="0">
                <a:solidFill>
                  <a:schemeClr val="tx1"/>
                </a:solidFill>
                <a:latin typeface="+mn-lt"/>
              </a:rPr>
              <a:t> 401  Holdings LLC. </a:t>
            </a:r>
            <a:r>
              <a:rPr lang="en-US" sz="800" b="0" i="0" baseline="0" dirty="0">
                <a:solidFill>
                  <a:schemeClr val="tx1"/>
                </a:solidFill>
                <a:latin typeface="+mn-lt"/>
              </a:rPr>
              <a:t>Vestwell Advisors , LLC</a:t>
            </a:r>
            <a:r>
              <a:rPr lang="en-US" sz="800" b="0" i="0" dirty="0">
                <a:solidFill>
                  <a:schemeClr val="tx1"/>
                </a:solidFill>
                <a:latin typeface="+mn-lt"/>
              </a:rPr>
              <a:t> has sole discretion to change allocations to styles and vehicles at any time.</a:t>
            </a:r>
            <a:r>
              <a:rPr lang="en-US" sz="800" b="0" i="0" baseline="0" dirty="0">
                <a:solidFill>
                  <a:schemeClr val="tx1"/>
                </a:solidFill>
                <a:latin typeface="+mn-lt"/>
              </a:rPr>
              <a:t>  </a:t>
            </a:r>
            <a:r>
              <a:rPr lang="en-US" sz="800" b="0" i="0" dirty="0">
                <a:solidFill>
                  <a:schemeClr val="tx1"/>
                </a:solidFill>
                <a:latin typeface="+mn-lt"/>
              </a:rPr>
              <a:t>All investments are subject to risk, including the loss of principal. For</a:t>
            </a:r>
            <a:r>
              <a:rPr lang="en-US" sz="800" b="0" i="0" baseline="0" dirty="0">
                <a:solidFill>
                  <a:schemeClr val="tx1"/>
                </a:solidFill>
                <a:latin typeface="+mn-lt"/>
              </a:rPr>
              <a:t> additional information, please refer to the Disclosures at the end of this report.</a:t>
            </a:r>
          </a:p>
          <a:p>
            <a:pPr marL="0" marR="0" indent="0" algn="l" defTabSz="914400" rtl="0" eaLnBrk="1" fontAlgn="auto" latinLnBrk="0" hangingPunct="1">
              <a:lnSpc>
                <a:spcPts val="800"/>
              </a:lnSpc>
              <a:spcBef>
                <a:spcPts val="0"/>
              </a:spcBef>
              <a:spcAft>
                <a:spcPts val="100"/>
              </a:spcAft>
              <a:buClrTx/>
              <a:buSzTx/>
              <a:buFontTx/>
              <a:buNone/>
              <a:tabLst/>
              <a:defRPr/>
            </a:pPr>
            <a:r>
              <a:rPr lang="en-US" sz="800" b="0" dirty="0">
                <a:solidFill>
                  <a:schemeClr val="tx1"/>
                </a:solidFill>
                <a:latin typeface="+mn-lt"/>
              </a:rPr>
              <a:t>Vestwell Advisors,</a:t>
            </a:r>
            <a:r>
              <a:rPr lang="en-US" sz="800" b="0" baseline="0" dirty="0">
                <a:solidFill>
                  <a:schemeClr val="tx1"/>
                </a:solidFill>
                <a:latin typeface="+mn-lt"/>
              </a:rPr>
              <a:t> LLC </a:t>
            </a:r>
            <a:r>
              <a:rPr lang="en-US" sz="800" b="0" dirty="0">
                <a:solidFill>
                  <a:schemeClr val="tx1"/>
                </a:solidFill>
                <a:latin typeface="+mn-lt"/>
              </a:rPr>
              <a:t>is an SEC Registered Investment Adviser.</a:t>
            </a:r>
            <a:r>
              <a:rPr lang="en-US" sz="800" b="0" baseline="0" dirty="0">
                <a:solidFill>
                  <a:schemeClr val="tx1"/>
                </a:solidFill>
                <a:latin typeface="+mn-lt"/>
              </a:rPr>
              <a:t>  </a:t>
            </a:r>
            <a:endParaRPr lang="en-US" sz="800" b="0" i="0" baseline="0" dirty="0">
              <a:solidFill>
                <a:schemeClr val="tx1"/>
              </a:solidFill>
              <a:latin typeface="+mn-lt"/>
            </a:endParaRPr>
          </a:p>
        </p:txBody>
      </p:sp>
      <p:cxnSp>
        <p:nvCxnSpPr>
          <p:cNvPr id="8" name="Straight Connector 7"/>
          <p:cNvCxnSpPr/>
          <p:nvPr userDrawn="1"/>
        </p:nvCxnSpPr>
        <p:spPr>
          <a:xfrm>
            <a:off x="0" y="517677"/>
            <a:ext cx="6858000" cy="0"/>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8420" y="-10794"/>
            <a:ext cx="0" cy="783231"/>
          </a:xfrm>
          <a:prstGeom prst="line">
            <a:avLst/>
          </a:prstGeom>
          <a:ln>
            <a:solidFill>
              <a:srgbClr val="3C91AF"/>
            </a:solidFill>
          </a:ln>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4267200" y="8915400"/>
            <a:ext cx="2286000" cy="230832"/>
          </a:xfrm>
          <a:prstGeom prst="rect">
            <a:avLst/>
          </a:prstGeom>
          <a:noFill/>
        </p:spPr>
        <p:txBody>
          <a:bodyPr wrap="square" rtlCol="0">
            <a:spAutoFit/>
          </a:bodyPr>
          <a:lstStyle/>
          <a:p>
            <a:pPr algn="r"/>
            <a:r>
              <a:rPr lang="en-US" sz="900" b="1" dirty="0"/>
              <a:t>Approved for End</a:t>
            </a:r>
            <a:r>
              <a:rPr lang="en-US" sz="900" b="1" baseline="0" dirty="0"/>
              <a:t> Client U</a:t>
            </a:r>
            <a:r>
              <a:rPr lang="en-US" sz="900" b="1" dirty="0"/>
              <a:t>se.</a:t>
            </a:r>
          </a:p>
        </p:txBody>
      </p:sp>
      <p:pic>
        <p:nvPicPr>
          <p:cNvPr id="12" name="Picture 11" descr="hello-logo-mark3blue.png"/>
          <p:cNvPicPr>
            <a:picLocks noChangeAspect="1"/>
          </p:cNvPicPr>
          <p:nvPr userDrawn="1"/>
        </p:nvPicPr>
        <p:blipFill>
          <a:blip r:embed="rId2" cstate="print"/>
          <a:stretch>
            <a:fillRect/>
          </a:stretch>
        </p:blipFill>
        <p:spPr>
          <a:xfrm>
            <a:off x="228600" y="152400"/>
            <a:ext cx="952500" cy="30956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726418-7BF8-4E6A-9774-7358BB40E881}" type="datetime1">
              <a:rPr lang="en-US" smtClean="0"/>
              <a:pPr/>
              <a:t>1/16/2025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B41D3E6-2004-4E88-A173-9AEFFDB1030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71"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4185783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47A869D-1E9B-4AA2-8F64-0AF18ADA47F3}" type="datetime1">
              <a:rPr lang="en-US" smtClean="0"/>
              <a:pPr/>
              <a:t>1/16/2025</a:t>
            </a:fld>
            <a:endParaRPr lang="en-US" dirty="0"/>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B41D3E6-2004-4E88-A173-9AEFFDB1030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chart" Target="../charts/chart1.xml"/><Relationship Id="rId4" Type="http://schemas.openxmlformats.org/officeDocument/2006/relationships/hyperlink" Target="mailto:info@vestwell.co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6.emf"/><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 name="Text Box 6"/>
          <p:cNvSpPr txBox="1">
            <a:spLocks noChangeArrowheads="1"/>
          </p:cNvSpPr>
          <p:nvPr/>
        </p:nvSpPr>
        <p:spPr bwMode="auto">
          <a:xfrm>
            <a:off x="3048000" y="1782395"/>
            <a:ext cx="3352796" cy="164660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114300" indent="-114300">
              <a:spcAft>
                <a:spcPts val="1200"/>
              </a:spcAft>
              <a:buClr>
                <a:schemeClr val="tx1">
                  <a:lumMod val="50000"/>
                  <a:lumOff val="50000"/>
                </a:schemeClr>
              </a:buClr>
              <a:buFont typeface="Wingdings" pitchFamily="2" charset="2"/>
              <a:buChar char="§"/>
            </a:pPr>
            <a:r>
              <a:rPr lang="en-US" sz="900" dirty="0">
                <a:latin typeface="Lato Light"/>
                <a:cs typeface="Lato Light"/>
              </a:rPr>
              <a:t>This strategy may be </a:t>
            </a:r>
            <a:r>
              <a:rPr lang="en-US" sz="900" dirty="0">
                <a:solidFill>
                  <a:srgbClr val="000000"/>
                </a:solidFill>
                <a:latin typeface="Lato Light"/>
              </a:rPr>
              <a:t>appropriate for a cash balance plan with a short-term investment horizon, seeking to achieve a target interest crediting rate with a fairly low tolerance for risk.</a:t>
            </a:r>
            <a:endParaRPr lang="en-US" sz="900" dirty="0">
              <a:latin typeface="Lato Light"/>
              <a:cs typeface="Lato Light"/>
            </a:endParaRPr>
          </a:p>
          <a:p>
            <a:pPr marL="114300" indent="-114300">
              <a:spcAft>
                <a:spcPts val="1200"/>
              </a:spcAft>
              <a:buClr>
                <a:schemeClr val="tx1">
                  <a:lumMod val="50000"/>
                  <a:lumOff val="50000"/>
                </a:schemeClr>
              </a:buClr>
              <a:buFont typeface="Wingdings" pitchFamily="2" charset="2"/>
              <a:buChar char="§"/>
            </a:pPr>
            <a:r>
              <a:rPr lang="en-US" sz="900" dirty="0">
                <a:latin typeface="Lato Light"/>
                <a:cs typeface="Lato Light"/>
              </a:rPr>
              <a:t>The strategy seeks to earn, on an annual basis, a specified interest crediting rate, while limiting volatility and downside risk. </a:t>
            </a:r>
          </a:p>
          <a:p>
            <a:pPr marL="114300" indent="-114300">
              <a:spcAft>
                <a:spcPts val="1200"/>
              </a:spcAft>
              <a:buClr>
                <a:schemeClr val="tx1">
                  <a:lumMod val="50000"/>
                  <a:lumOff val="50000"/>
                </a:schemeClr>
              </a:buClr>
              <a:buFont typeface="Wingdings" pitchFamily="2" charset="2"/>
              <a:buChar char="§"/>
            </a:pPr>
            <a:r>
              <a:rPr lang="en-US" sz="900" dirty="0">
                <a:latin typeface="Lato Light"/>
                <a:cs typeface="Lato Light"/>
              </a:rPr>
              <a:t>The portfolio is comprised of mutual funds with a target weighting of each security designed to achieve the goals of the portfolio.  </a:t>
            </a:r>
          </a:p>
        </p:txBody>
      </p:sp>
      <p:sp>
        <p:nvSpPr>
          <p:cNvPr id="12308" name="Rectangle 20"/>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12315" name="Rectangle 27"/>
          <p:cNvSpPr>
            <a:spLocks noChangeArrowheads="1"/>
          </p:cNvSpPr>
          <p:nvPr/>
        </p:nvSpPr>
        <p:spPr bwMode="auto">
          <a:xfrm>
            <a:off x="320675" y="2942769"/>
            <a:ext cx="6858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6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cxnSp>
        <p:nvCxnSpPr>
          <p:cNvPr id="29" name="Straight Connector 28"/>
          <p:cNvCxnSpPr>
            <a:cxnSpLocks/>
          </p:cNvCxnSpPr>
          <p:nvPr/>
        </p:nvCxnSpPr>
        <p:spPr>
          <a:xfrm>
            <a:off x="2971800" y="1418769"/>
            <a:ext cx="0" cy="574403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p:cNvGrpSpPr>
            <a:grpSpLocks noChangeAspect="1"/>
          </p:cNvGrpSpPr>
          <p:nvPr/>
        </p:nvGrpSpPr>
        <p:grpSpPr>
          <a:xfrm>
            <a:off x="3573314" y="4052913"/>
            <a:ext cx="2149769" cy="1052487"/>
            <a:chOff x="76200" y="5791200"/>
            <a:chExt cx="2388632" cy="1169430"/>
          </a:xfrm>
        </p:grpSpPr>
        <p:grpSp>
          <p:nvGrpSpPr>
            <p:cNvPr id="36" name="Group 32"/>
            <p:cNvGrpSpPr>
              <a:grpSpLocks noChangeAspect="1"/>
            </p:cNvGrpSpPr>
            <p:nvPr/>
          </p:nvGrpSpPr>
          <p:grpSpPr>
            <a:xfrm>
              <a:off x="76200" y="6172198"/>
              <a:ext cx="788432" cy="788432"/>
              <a:chOff x="714" y="565545"/>
              <a:chExt cx="716756" cy="716756"/>
            </a:xfrm>
          </p:grpSpPr>
          <p:sp>
            <p:nvSpPr>
              <p:cNvPr id="64" name="Oval 63"/>
              <p:cNvSpPr/>
              <p:nvPr/>
            </p:nvSpPr>
            <p:spPr>
              <a:xfrm>
                <a:off x="714" y="565545"/>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65" name="Oval 4"/>
              <p:cNvSpPr/>
              <p:nvPr/>
            </p:nvSpPr>
            <p:spPr>
              <a:xfrm>
                <a:off x="105681" y="670511"/>
                <a:ext cx="506822"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kern="1200" dirty="0">
                    <a:latin typeface="Arial" pitchFamily="34" charset="0"/>
                    <a:cs typeface="Arial" pitchFamily="34" charset="0"/>
                  </a:rPr>
                  <a:t>Globally</a:t>
                </a:r>
              </a:p>
              <a:p>
                <a:pPr lvl="0" algn="ctr" defTabSz="266700">
                  <a:lnSpc>
                    <a:spcPct val="100000"/>
                  </a:lnSpc>
                  <a:spcBef>
                    <a:spcPct val="0"/>
                  </a:spcBef>
                  <a:spcAft>
                    <a:spcPts val="0"/>
                  </a:spcAft>
                </a:pPr>
                <a:r>
                  <a:rPr lang="en-US" sz="700" dirty="0">
                    <a:latin typeface="Arial" pitchFamily="34" charset="0"/>
                    <a:cs typeface="Arial" pitchFamily="34" charset="0"/>
                  </a:rPr>
                  <a:t>Diversified</a:t>
                </a:r>
                <a:endParaRPr lang="en-US" sz="700" kern="1200" dirty="0">
                  <a:latin typeface="Arial" pitchFamily="34" charset="0"/>
                  <a:cs typeface="Arial" pitchFamily="34" charset="0"/>
                </a:endParaRPr>
              </a:p>
            </p:txBody>
          </p:sp>
        </p:grpSp>
        <p:grpSp>
          <p:nvGrpSpPr>
            <p:cNvPr id="37" name="Group 35"/>
            <p:cNvGrpSpPr>
              <a:grpSpLocks noChangeAspect="1"/>
            </p:cNvGrpSpPr>
            <p:nvPr/>
          </p:nvGrpSpPr>
          <p:grpSpPr>
            <a:xfrm>
              <a:off x="583168" y="5791200"/>
              <a:ext cx="788432" cy="788432"/>
              <a:chOff x="542163" y="303205"/>
              <a:chExt cx="716756" cy="716756"/>
            </a:xfrm>
          </p:grpSpPr>
          <p:sp>
            <p:nvSpPr>
              <p:cNvPr id="62" name="Oval 61"/>
              <p:cNvSpPr/>
              <p:nvPr/>
            </p:nvSpPr>
            <p:spPr>
              <a:xfrm>
                <a:off x="542163" y="303205"/>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63" name="Oval 4"/>
              <p:cNvSpPr/>
              <p:nvPr/>
            </p:nvSpPr>
            <p:spPr>
              <a:xfrm>
                <a:off x="620071" y="408171"/>
                <a:ext cx="533880"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dirty="0">
                    <a:latin typeface="Arial" pitchFamily="34" charset="0"/>
                    <a:cs typeface="Arial" pitchFamily="34" charset="0"/>
                  </a:rPr>
                  <a:t>Multi-Asset</a:t>
                </a:r>
              </a:p>
              <a:p>
                <a:pPr lvl="0" algn="ctr" defTabSz="266700">
                  <a:lnSpc>
                    <a:spcPct val="100000"/>
                  </a:lnSpc>
                  <a:spcBef>
                    <a:spcPct val="0"/>
                  </a:spcBef>
                  <a:spcAft>
                    <a:spcPts val="0"/>
                  </a:spcAft>
                </a:pPr>
                <a:r>
                  <a:rPr lang="en-US" sz="700" kern="1200" dirty="0">
                    <a:latin typeface="Arial" pitchFamily="34" charset="0"/>
                    <a:cs typeface="Arial" pitchFamily="34" charset="0"/>
                  </a:rPr>
                  <a:t>Class</a:t>
                </a:r>
              </a:p>
            </p:txBody>
          </p:sp>
        </p:grpSp>
        <p:grpSp>
          <p:nvGrpSpPr>
            <p:cNvPr id="41" name="Group 40"/>
            <p:cNvGrpSpPr>
              <a:grpSpLocks noChangeAspect="1"/>
            </p:cNvGrpSpPr>
            <p:nvPr/>
          </p:nvGrpSpPr>
          <p:grpSpPr>
            <a:xfrm>
              <a:off x="1116568" y="6172198"/>
              <a:ext cx="788432" cy="788432"/>
              <a:chOff x="1043240" y="647463"/>
              <a:chExt cx="716756" cy="716756"/>
            </a:xfrm>
          </p:grpSpPr>
          <p:sp>
            <p:nvSpPr>
              <p:cNvPr id="60" name="Oval 59"/>
              <p:cNvSpPr/>
              <p:nvPr/>
            </p:nvSpPr>
            <p:spPr>
              <a:xfrm>
                <a:off x="1043240" y="647463"/>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61" name="Oval 4"/>
              <p:cNvSpPr/>
              <p:nvPr/>
            </p:nvSpPr>
            <p:spPr>
              <a:xfrm>
                <a:off x="1148207" y="752429"/>
                <a:ext cx="506822"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kern="1200" dirty="0">
                    <a:latin typeface="Arial" pitchFamily="34" charset="0"/>
                    <a:cs typeface="Arial" pitchFamily="34" charset="0"/>
                  </a:rPr>
                  <a:t>Low Expenses </a:t>
                </a:r>
              </a:p>
              <a:p>
                <a:pPr lvl="0" algn="ctr" defTabSz="266700">
                  <a:lnSpc>
                    <a:spcPct val="100000"/>
                  </a:lnSpc>
                  <a:spcBef>
                    <a:spcPct val="0"/>
                  </a:spcBef>
                  <a:spcAft>
                    <a:spcPts val="0"/>
                  </a:spcAft>
                </a:pPr>
                <a:r>
                  <a:rPr lang="en-US" sz="700" kern="1200" dirty="0">
                    <a:latin typeface="Arial" pitchFamily="34" charset="0"/>
                    <a:cs typeface="Arial" pitchFamily="34" charset="0"/>
                  </a:rPr>
                  <a:t>&amp; Fees</a:t>
                </a:r>
                <a:endParaRPr lang="en-US" sz="800" kern="1200" dirty="0">
                  <a:latin typeface="Arial" pitchFamily="34" charset="0"/>
                  <a:cs typeface="Arial" pitchFamily="34" charset="0"/>
                </a:endParaRPr>
              </a:p>
            </p:txBody>
          </p:sp>
        </p:grpSp>
        <p:grpSp>
          <p:nvGrpSpPr>
            <p:cNvPr id="42" name="Group 44"/>
            <p:cNvGrpSpPr>
              <a:grpSpLocks noChangeAspect="1"/>
            </p:cNvGrpSpPr>
            <p:nvPr/>
          </p:nvGrpSpPr>
          <p:grpSpPr>
            <a:xfrm>
              <a:off x="1676400" y="5793343"/>
              <a:ext cx="788432" cy="788432"/>
              <a:chOff x="1592308" y="344706"/>
              <a:chExt cx="716756" cy="716756"/>
            </a:xfrm>
          </p:grpSpPr>
          <p:sp>
            <p:nvSpPr>
              <p:cNvPr id="44" name="Oval 43"/>
              <p:cNvSpPr/>
              <p:nvPr/>
            </p:nvSpPr>
            <p:spPr>
              <a:xfrm>
                <a:off x="1592308" y="344706"/>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59" name="Oval 4"/>
              <p:cNvSpPr/>
              <p:nvPr/>
            </p:nvSpPr>
            <p:spPr>
              <a:xfrm>
                <a:off x="1592309" y="438008"/>
                <a:ext cx="694674"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kern="1200" dirty="0">
                    <a:latin typeface="Arial" pitchFamily="34" charset="0"/>
                    <a:cs typeface="Arial" pitchFamily="34" charset="0"/>
                  </a:rPr>
                  <a:t>Liquidity &amp; Transparency</a:t>
                </a:r>
              </a:p>
            </p:txBody>
          </p:sp>
        </p:grpSp>
      </p:grpSp>
      <p:sp>
        <p:nvSpPr>
          <p:cNvPr id="43" name="TextBox 42"/>
          <p:cNvSpPr txBox="1"/>
          <p:nvPr/>
        </p:nvSpPr>
        <p:spPr>
          <a:xfrm>
            <a:off x="3200401" y="6706504"/>
            <a:ext cx="2751286" cy="261610"/>
          </a:xfrm>
          <a:prstGeom prst="rect">
            <a:avLst/>
          </a:prstGeom>
          <a:noFill/>
        </p:spPr>
        <p:txBody>
          <a:bodyPr wrap="square" rtlCol="0">
            <a:spAutoFit/>
          </a:bodyPr>
          <a:lstStyle/>
          <a:p>
            <a:r>
              <a:rPr lang="en-US" sz="1100" dirty="0">
                <a:latin typeface="Lato Light"/>
                <a:cs typeface="Lato Light"/>
              </a:rPr>
              <a:t>75% Fixed Income 25% Equity</a:t>
            </a:r>
          </a:p>
        </p:txBody>
      </p:sp>
      <p:sp>
        <p:nvSpPr>
          <p:cNvPr id="46" name="Rectangle 1"/>
          <p:cNvSpPr>
            <a:spLocks noChangeArrowheads="1"/>
          </p:cNvSpPr>
          <p:nvPr/>
        </p:nvSpPr>
        <p:spPr bwMode="auto">
          <a:xfrm>
            <a:off x="3124200" y="3733800"/>
            <a:ext cx="2362200"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1200"/>
              </a:spcAft>
            </a:pPr>
            <a:r>
              <a:rPr lang="en-US" sz="900" b="1" dirty="0">
                <a:latin typeface="Lato Light" panose="020F0502020204030203" pitchFamily="34" charset="0"/>
                <a:ea typeface="Lato Light" panose="020F0502020204030203" pitchFamily="34" charset="0"/>
                <a:cs typeface="Lato Light" panose="020F0502020204030203" pitchFamily="34" charset="0"/>
              </a:rPr>
              <a:t>KEY ATTRIBUTES</a:t>
            </a:r>
          </a:p>
        </p:txBody>
      </p:sp>
      <p:sp>
        <p:nvSpPr>
          <p:cNvPr id="50" name="TextBox 49"/>
          <p:cNvSpPr txBox="1"/>
          <p:nvPr/>
        </p:nvSpPr>
        <p:spPr>
          <a:xfrm>
            <a:off x="473368" y="1450333"/>
            <a:ext cx="2269831" cy="230832"/>
          </a:xfrm>
          <a:prstGeom prst="rect">
            <a:avLst/>
          </a:prstGeom>
          <a:solidFill>
            <a:srgbClr val="3C91AF"/>
          </a:solidFill>
        </p:spPr>
        <p:txBody>
          <a:bodyPr wrap="square" rtlCol="0">
            <a:spAutoFit/>
          </a:bodyPr>
          <a:lstStyle/>
          <a:p>
            <a:r>
              <a:rPr lang="en-US" sz="900" b="1" dirty="0">
                <a:solidFill>
                  <a:schemeClr val="bg1"/>
                </a:solidFill>
                <a:latin typeface="Lato Light"/>
                <a:cs typeface="Lato Light"/>
              </a:rPr>
              <a:t>FIRM OVERVIEW</a:t>
            </a:r>
          </a:p>
        </p:txBody>
      </p:sp>
      <p:sp>
        <p:nvSpPr>
          <p:cNvPr id="51" name="TextBox 50"/>
          <p:cNvSpPr txBox="1"/>
          <p:nvPr/>
        </p:nvSpPr>
        <p:spPr>
          <a:xfrm>
            <a:off x="3048000" y="1447800"/>
            <a:ext cx="2438400" cy="230832"/>
          </a:xfrm>
          <a:prstGeom prst="rect">
            <a:avLst/>
          </a:prstGeom>
          <a:noFill/>
        </p:spPr>
        <p:txBody>
          <a:bodyPr wrap="square" rtlCol="0">
            <a:spAutoFit/>
          </a:bodyPr>
          <a:lstStyle/>
          <a:p>
            <a:r>
              <a:rPr lang="en-US" sz="900" b="1" dirty="0">
                <a:latin typeface="Lato Light"/>
                <a:cs typeface="Lato Light"/>
              </a:rPr>
              <a:t>STRATEGY DESCRIPTION</a:t>
            </a:r>
          </a:p>
        </p:txBody>
      </p:sp>
      <p:sp>
        <p:nvSpPr>
          <p:cNvPr id="40" name="Text Box 3"/>
          <p:cNvSpPr txBox="1">
            <a:spLocks noChangeArrowheads="1"/>
          </p:cNvSpPr>
          <p:nvPr/>
        </p:nvSpPr>
        <p:spPr bwMode="auto">
          <a:xfrm>
            <a:off x="1600200" y="457200"/>
            <a:ext cx="5257800" cy="685800"/>
          </a:xfrm>
          <a:prstGeom prst="rect">
            <a:avLst/>
          </a:prstGeom>
          <a:noFill/>
          <a:ln w="9525">
            <a:noFill/>
            <a:miter lim="800000"/>
            <a:headEnd/>
            <a:tailEnd/>
          </a:ln>
        </p:spPr>
        <p:txBody>
          <a:bodyPr vert="horz" wrap="square" lIns="91440" tIns="91440" rIns="91440" bIns="9144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lang="en-US" sz="2800" dirty="0">
                <a:latin typeface="Lato Light"/>
                <a:ea typeface="Times New Roman" pitchFamily="18" charset="0"/>
                <a:cs typeface="Lato Light"/>
              </a:rPr>
              <a:t>Low Target Strategy</a:t>
            </a:r>
          </a:p>
          <a:p>
            <a:pPr fontAlgn="base">
              <a:spcBef>
                <a:spcPct val="0"/>
              </a:spcBef>
              <a:spcAft>
                <a:spcPct val="0"/>
              </a:spcAft>
            </a:pPr>
            <a:r>
              <a:rPr lang="en-US" sz="1000" dirty="0">
                <a:solidFill>
                  <a:schemeClr val="tx1">
                    <a:lumMod val="75000"/>
                    <a:lumOff val="25000"/>
                  </a:schemeClr>
                </a:solidFill>
                <a:latin typeface="Lato Light"/>
                <a:cs typeface="Lato Light"/>
              </a:rPr>
              <a:t> Designed For Cash Balance Plans</a:t>
            </a:r>
          </a:p>
          <a:p>
            <a:pPr lvl="0" fontAlgn="base">
              <a:spcBef>
                <a:spcPct val="0"/>
              </a:spcBef>
              <a:spcAft>
                <a:spcPct val="0"/>
              </a:spcAft>
            </a:pPr>
            <a:r>
              <a:rPr lang="en-US" sz="1000" dirty="0">
                <a:solidFill>
                  <a:schemeClr val="bg1">
                    <a:lumMod val="65000"/>
                  </a:schemeClr>
                </a:solidFill>
                <a:latin typeface="Lato Light"/>
                <a:ea typeface="Times New Roman" pitchFamily="18" charset="0"/>
                <a:cs typeface="Lato Light"/>
              </a:rPr>
              <a:t> Strategy Factsheet | </a:t>
            </a:r>
            <a:r>
              <a:rPr lang="en-US" sz="1000" i="1" dirty="0">
                <a:solidFill>
                  <a:schemeClr val="bg1">
                    <a:lumMod val="65000"/>
                  </a:schemeClr>
                </a:solidFill>
                <a:latin typeface="Lato Light"/>
                <a:ea typeface="Times New Roman" pitchFamily="18" charset="0"/>
                <a:cs typeface="Lato Light"/>
              </a:rPr>
              <a:t>Data as of 12/31/2024</a:t>
            </a:r>
            <a:endParaRPr lang="en-US" sz="2800" dirty="0">
              <a:latin typeface="Lato Light"/>
              <a:ea typeface="Times New Roman" pitchFamily="18" charset="0"/>
              <a:cs typeface="Lato Light"/>
            </a:endParaRPr>
          </a:p>
        </p:txBody>
      </p:sp>
      <p:pic>
        <p:nvPicPr>
          <p:cNvPr id="38" name="Picture 37" descr="Vestwell-Shield-Dijon-2000 (1).png"/>
          <p:cNvPicPr>
            <a:picLocks noChangeAspect="1"/>
          </p:cNvPicPr>
          <p:nvPr/>
        </p:nvPicPr>
        <p:blipFill>
          <a:blip r:embed="rId3" cstate="print"/>
          <a:stretch>
            <a:fillRect/>
          </a:stretch>
        </p:blipFill>
        <p:spPr>
          <a:xfrm>
            <a:off x="533400" y="152400"/>
            <a:ext cx="823184" cy="950366"/>
          </a:xfrm>
          <a:prstGeom prst="rect">
            <a:avLst/>
          </a:prstGeom>
        </p:spPr>
      </p:pic>
      <p:sp>
        <p:nvSpPr>
          <p:cNvPr id="31" name="Rectangle 1">
            <a:extLst>
              <a:ext uri="{FF2B5EF4-FFF2-40B4-BE49-F238E27FC236}">
                <a16:creationId xmlns:a16="http://schemas.microsoft.com/office/drawing/2014/main" id="{79F30C18-343C-4BF0-884E-77859F872FD6}"/>
              </a:ext>
            </a:extLst>
          </p:cNvPr>
          <p:cNvSpPr>
            <a:spLocks noChangeArrowheads="1"/>
          </p:cNvSpPr>
          <p:nvPr/>
        </p:nvSpPr>
        <p:spPr bwMode="auto">
          <a:xfrm>
            <a:off x="451728" y="1756634"/>
            <a:ext cx="2291472" cy="1631216"/>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14300" indent="-58738">
              <a:spcAft>
                <a:spcPts val="600"/>
              </a:spcAft>
              <a:buClr>
                <a:schemeClr val="tx1">
                  <a:lumMod val="65000"/>
                  <a:lumOff val="35000"/>
                </a:schemeClr>
              </a:buClr>
              <a:buFont typeface="Wingdings" pitchFamily="2" charset="2"/>
              <a:buChar char="§"/>
            </a:pPr>
            <a:r>
              <a:rPr lang="en-US" sz="900" dirty="0">
                <a:latin typeface="Lato Light"/>
                <a:cs typeface="Lato Light"/>
              </a:rPr>
              <a:t>Vestwell Advisors, LLC is a Registered Investment Advisor with the Securities &amp; Exchange Commission. It is a subsidiary of Vestwell Holdings, Inc.</a:t>
            </a:r>
          </a:p>
          <a:p>
            <a:pPr marL="114300" indent="-58738">
              <a:spcAft>
                <a:spcPts val="600"/>
              </a:spcAft>
              <a:buClr>
                <a:schemeClr val="tx1">
                  <a:lumMod val="65000"/>
                  <a:lumOff val="35000"/>
                </a:schemeClr>
              </a:buClr>
              <a:buFont typeface="Wingdings" pitchFamily="2" charset="2"/>
              <a:buChar char="§"/>
            </a:pPr>
            <a:r>
              <a:rPr lang="en-US" sz="900" dirty="0">
                <a:latin typeface="Lato Light"/>
                <a:cs typeface="Lato Light"/>
              </a:rPr>
              <a:t>Vestwell Holdings, Inc. provides various fiduciary and non-fiduciary services on its proprietary platform to support tax-qualified retirement plans.</a:t>
            </a:r>
          </a:p>
          <a:p>
            <a:pPr marL="114300" indent="-58738">
              <a:spcAft>
                <a:spcPts val="600"/>
              </a:spcAft>
              <a:buClr>
                <a:schemeClr val="tx1">
                  <a:lumMod val="65000"/>
                  <a:lumOff val="35000"/>
                </a:schemeClr>
              </a:buClr>
              <a:buFont typeface="Wingdings" pitchFamily="2" charset="2"/>
              <a:buChar char="§"/>
            </a:pPr>
            <a:r>
              <a:rPr lang="en-US" sz="900" dirty="0">
                <a:latin typeface="Lato Light"/>
                <a:cs typeface="Lato Light"/>
              </a:rPr>
              <a:t>Vestwell Advisors acts as an investment manager.</a:t>
            </a:r>
          </a:p>
        </p:txBody>
      </p:sp>
      <p:sp>
        <p:nvSpPr>
          <p:cNvPr id="52" name="TextBox 51">
            <a:extLst>
              <a:ext uri="{FF2B5EF4-FFF2-40B4-BE49-F238E27FC236}">
                <a16:creationId xmlns:a16="http://schemas.microsoft.com/office/drawing/2014/main" id="{E02A2E1E-D46B-42D9-8671-089A3E9EE812}"/>
              </a:ext>
            </a:extLst>
          </p:cNvPr>
          <p:cNvSpPr txBox="1"/>
          <p:nvPr/>
        </p:nvSpPr>
        <p:spPr>
          <a:xfrm>
            <a:off x="383720" y="8597900"/>
            <a:ext cx="5978979" cy="297517"/>
          </a:xfrm>
          <a:prstGeom prst="rect">
            <a:avLst/>
          </a:prstGeom>
          <a:noFill/>
        </p:spPr>
        <p:txBody>
          <a:bodyPr wrap="square" rtlCol="0">
            <a:spAutoFit/>
          </a:bodyPr>
          <a:lstStyle/>
          <a:p>
            <a:r>
              <a:rPr lang="en-US" sz="1000" b="1" spc="-37" baseline="7936" dirty="0">
                <a:latin typeface="Lato Light" panose="020F0502020204030203" pitchFamily="34" charset="0"/>
                <a:ea typeface="Lato Light" panose="020F0502020204030203" pitchFamily="34" charset="0"/>
                <a:cs typeface="Lato Light" panose="020F0502020204030203" pitchFamily="34" charset="0"/>
              </a:rPr>
              <a:t>All investments are subject to risk, including the loss of principal</a:t>
            </a:r>
            <a:r>
              <a:rPr lang="en-US" sz="1000" spc="-37" baseline="7936" dirty="0">
                <a:latin typeface="Lato Light" panose="020F0502020204030203" pitchFamily="34" charset="0"/>
                <a:ea typeface="Lato Light" panose="020F0502020204030203" pitchFamily="34" charset="0"/>
                <a:cs typeface="Lato Light" panose="020F0502020204030203" pitchFamily="34" charset="0"/>
              </a:rPr>
              <a:t>. For additional information regarding the indices shown, please refer to the Important Information About This Fact Sheet.</a:t>
            </a:r>
          </a:p>
        </p:txBody>
      </p:sp>
      <p:sp>
        <p:nvSpPr>
          <p:cNvPr id="53" name="object 36">
            <a:extLst>
              <a:ext uri="{FF2B5EF4-FFF2-40B4-BE49-F238E27FC236}">
                <a16:creationId xmlns:a16="http://schemas.microsoft.com/office/drawing/2014/main" id="{762D4E2A-90CD-439A-A5FD-75209E52347A}"/>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4">
                  <a:extLst>
                    <a:ext uri="{A12FA001-AC4F-418D-AE19-62706E023703}">
                      <ahyp:hlinkClr xmlns:ahyp="http://schemas.microsoft.com/office/drawing/2018/hyperlinkcolor" val="tx"/>
                    </a:ext>
                  </a:extLst>
                </a:hlinkClick>
              </a:rPr>
              <a:t>info@vestwell.com</a:t>
            </a:r>
            <a:r>
              <a:rPr lang="en-US"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rPr>
              <a:t>  </a:t>
            </a:r>
            <a:r>
              <a:rPr lang="en-US" sz="800" b="1" spc="-10" dirty="0">
                <a:latin typeface="Lato Light" panose="020F0502020204030203" pitchFamily="34" charset="0"/>
                <a:ea typeface="Lato Light" panose="020F0502020204030203" pitchFamily="34" charset="0"/>
                <a:cs typeface="Lato Light" panose="020F0502020204030203" pitchFamily="34" charset="0"/>
              </a:rPr>
              <a:t>|  Page 1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55" name="object 35">
            <a:extLst>
              <a:ext uri="{FF2B5EF4-FFF2-40B4-BE49-F238E27FC236}">
                <a16:creationId xmlns:a16="http://schemas.microsoft.com/office/drawing/2014/main" id="{CD6831FD-7D4A-4836-A84B-1EDB853E26D8}"/>
              </a:ext>
            </a:extLst>
          </p:cNvPr>
          <p:cNvSpPr txBox="1"/>
          <p:nvPr/>
        </p:nvSpPr>
        <p:spPr>
          <a:xfrm>
            <a:off x="4527674" y="5867400"/>
            <a:ext cx="2025526" cy="479618"/>
          </a:xfrm>
          <a:prstGeom prst="rect">
            <a:avLst/>
          </a:prstGeom>
        </p:spPr>
        <p:txBody>
          <a:bodyPr vert="horz" wrap="square" lIns="0" tIns="12700" rIns="0" bIns="0" rtlCol="0">
            <a:spAutoFit/>
          </a:bodyPr>
          <a:lstStyle/>
          <a:p>
            <a:pPr marL="12700" marR="5080">
              <a:spcBef>
                <a:spcPts val="100"/>
              </a:spcBef>
              <a:spcAft>
                <a:spcPts val="100"/>
              </a:spcAft>
              <a:tabLst>
                <a:tab pos="1143000" algn="l"/>
              </a:tabLst>
            </a:pPr>
            <a:r>
              <a:rPr lang="en-US" sz="900" dirty="0">
                <a:latin typeface="Lato Light" panose="020F0502020204030203" pitchFamily="34" charset="0"/>
                <a:ea typeface="Lato Light" panose="020F0502020204030203" pitchFamily="34" charset="0"/>
                <a:cs typeface="Lato Light" panose="020F0502020204030203" pitchFamily="34" charset="0"/>
              </a:rPr>
              <a:t>U.S. Fixed Income       75.0</a:t>
            </a:r>
            <a:r>
              <a:rPr lang="en-US" sz="900" spc="-10" dirty="0">
                <a:latin typeface="Lato Light" panose="020F0502020204030203" pitchFamily="34" charset="0"/>
                <a:ea typeface="Lato Light" panose="020F0502020204030203" pitchFamily="34" charset="0"/>
                <a:cs typeface="Lato Light" panose="020F0502020204030203" pitchFamily="34" charset="0"/>
              </a:rPr>
              <a:t>%</a:t>
            </a:r>
          </a:p>
          <a:p>
            <a:pPr marL="12700" marR="5080">
              <a:spcBef>
                <a:spcPts val="100"/>
              </a:spcBef>
              <a:spcAft>
                <a:spcPts val="100"/>
              </a:spcAft>
              <a:tabLst>
                <a:tab pos="1089025" algn="l"/>
              </a:tabLst>
            </a:pPr>
            <a:r>
              <a:rPr lang="en-US" sz="900" spc="-10" dirty="0">
                <a:latin typeface="Lato Light" panose="020F0502020204030203" pitchFamily="34" charset="0"/>
                <a:ea typeface="Lato Light" panose="020F0502020204030203" pitchFamily="34" charset="0"/>
                <a:cs typeface="Lato Light" panose="020F0502020204030203" pitchFamily="34" charset="0"/>
              </a:rPr>
              <a:t>U.S. Equity         	 17.5%</a:t>
            </a:r>
          </a:p>
          <a:p>
            <a:pPr marL="12700" marR="5080">
              <a:spcBef>
                <a:spcPts val="100"/>
              </a:spcBef>
              <a:spcAft>
                <a:spcPts val="100"/>
              </a:spcAft>
              <a:tabLst>
                <a:tab pos="1028700" algn="l"/>
              </a:tabLst>
            </a:pPr>
            <a:r>
              <a:rPr lang="en-US" sz="900" dirty="0">
                <a:latin typeface="Lato Light" panose="020F0502020204030203" pitchFamily="34" charset="0"/>
                <a:ea typeface="Lato Light" panose="020F0502020204030203" pitchFamily="34" charset="0"/>
                <a:cs typeface="Lato Light" panose="020F0502020204030203" pitchFamily="34" charset="0"/>
              </a:rPr>
              <a:t>Non-U.S. Equity	     7.5%</a:t>
            </a:r>
          </a:p>
        </p:txBody>
      </p:sp>
      <p:sp>
        <p:nvSpPr>
          <p:cNvPr id="69" name="Rectangle 1">
            <a:extLst>
              <a:ext uri="{FF2B5EF4-FFF2-40B4-BE49-F238E27FC236}">
                <a16:creationId xmlns:a16="http://schemas.microsoft.com/office/drawing/2014/main" id="{508EA2C0-F51B-4A8E-964D-5CF873D94E86}"/>
              </a:ext>
            </a:extLst>
          </p:cNvPr>
          <p:cNvSpPr>
            <a:spLocks noChangeArrowheads="1"/>
          </p:cNvSpPr>
          <p:nvPr/>
        </p:nvSpPr>
        <p:spPr bwMode="auto">
          <a:xfrm>
            <a:off x="3124200" y="5409188"/>
            <a:ext cx="2362200"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1200"/>
              </a:spcAft>
            </a:pPr>
            <a:r>
              <a:rPr lang="en-US" sz="900" b="1" dirty="0">
                <a:latin typeface="Lato Light" panose="020F0502020204030203" pitchFamily="34" charset="0"/>
                <a:ea typeface="Lato Light" panose="020F0502020204030203" pitchFamily="34" charset="0"/>
                <a:cs typeface="Lato Light" panose="020F0502020204030203" pitchFamily="34" charset="0"/>
              </a:rPr>
              <a:t>ASSET SEGMENT WEIGHTING</a:t>
            </a:r>
          </a:p>
        </p:txBody>
      </p:sp>
      <p:sp>
        <p:nvSpPr>
          <p:cNvPr id="2" name="object 41">
            <a:extLst>
              <a:ext uri="{FF2B5EF4-FFF2-40B4-BE49-F238E27FC236}">
                <a16:creationId xmlns:a16="http://schemas.microsoft.com/office/drawing/2014/main" id="{1A49E543-F0BD-0DE4-A717-4D7867EB1A6B}"/>
              </a:ext>
            </a:extLst>
          </p:cNvPr>
          <p:cNvSpPr txBox="1"/>
          <p:nvPr/>
        </p:nvSpPr>
        <p:spPr>
          <a:xfrm>
            <a:off x="381000" y="7772400"/>
            <a:ext cx="5963105" cy="537327"/>
          </a:xfrm>
          <a:prstGeom prst="rect">
            <a:avLst/>
          </a:prstGeom>
        </p:spPr>
        <p:txBody>
          <a:bodyPr vert="horz" wrap="square" lIns="0" tIns="24130" rIns="0" bIns="0" rtlCol="0">
            <a:spAutoFit/>
          </a:bodyPr>
          <a:lstStyle/>
          <a:p>
            <a:pPr marL="141605" marR="30480" indent="-104139">
              <a:spcBef>
                <a:spcPts val="5"/>
              </a:spcBef>
            </a:pPr>
            <a:r>
              <a:rPr lang="en-US" sz="1000" b="1" spc="-7" baseline="7936" dirty="0">
                <a:latin typeface="Lato Light" panose="020F0502020204030203" pitchFamily="34" charset="0"/>
                <a:ea typeface="Lato Light" panose="020F0502020204030203" pitchFamily="34" charset="0"/>
                <a:cs typeface="Lato Light" panose="020F0502020204030203" pitchFamily="34" charset="0"/>
              </a:rPr>
              <a:t>	</a:t>
            </a:r>
            <a:r>
              <a:rPr lang="en-US" sz="1000" spc="-30" baseline="3968" dirty="0">
                <a:latin typeface="Lato Light" panose="020F0502020204030203" pitchFamily="34" charset="0"/>
                <a:ea typeface="Lato Light" panose="020F0502020204030203" pitchFamily="34" charset="0"/>
                <a:cs typeface="Lato Light" panose="020F0502020204030203" pitchFamily="34" charset="0"/>
              </a:rPr>
              <a:t>*Specific holding percentages may differ by client based on individual constraints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4" name="object 41">
            <a:extLst>
              <a:ext uri="{FF2B5EF4-FFF2-40B4-BE49-F238E27FC236}">
                <a16:creationId xmlns:a16="http://schemas.microsoft.com/office/drawing/2014/main" id="{B900A0F0-A916-4378-6740-122C8C5499FE}"/>
              </a:ext>
            </a:extLst>
          </p:cNvPr>
          <p:cNvSpPr txBox="1"/>
          <p:nvPr/>
        </p:nvSpPr>
        <p:spPr>
          <a:xfrm>
            <a:off x="381000" y="8305800"/>
            <a:ext cx="5963105" cy="229550"/>
          </a:xfrm>
          <a:prstGeom prst="rect">
            <a:avLst/>
          </a:prstGeom>
        </p:spPr>
        <p:txBody>
          <a:bodyPr vert="horz" wrap="square" lIns="0" tIns="24130" rIns="0" bIns="0" rtlCol="0">
            <a:spAutoFit/>
          </a:bodyPr>
          <a:lstStyle/>
          <a:p>
            <a:pPr marL="141605" marR="30480" indent="-104139">
              <a:lnSpc>
                <a:spcPts val="840"/>
              </a:lnSpc>
              <a:spcBef>
                <a:spcPts val="5"/>
              </a:spcBef>
            </a:pPr>
            <a:r>
              <a:rPr lang="en-US" sz="1000" spc="-30" baseline="3968" dirty="0">
                <a:latin typeface="Lato Light" panose="020F0502020204030203" pitchFamily="34" charset="0"/>
                <a:ea typeface="Lato Light" panose="020F0502020204030203" pitchFamily="34" charset="0"/>
                <a:cs typeface="Lato Light" panose="020F0502020204030203" pitchFamily="34" charset="0"/>
              </a:rPr>
              <a:t>  **Since the expense ratio of each mutual fund/ETF may be different, the weighted internal expense ratio uses a formula to blend expense ratios of each underlying mutual fund/ETF in the model based on the respective mutual fund/ETF’s weight in the model.  The result shown above is the expense ratio for all the overall model.</a:t>
            </a:r>
          </a:p>
        </p:txBody>
      </p:sp>
      <p:graphicFrame>
        <p:nvGraphicFramePr>
          <p:cNvPr id="7" name="Chart 6">
            <a:extLst>
              <a:ext uri="{FF2B5EF4-FFF2-40B4-BE49-F238E27FC236}">
                <a16:creationId xmlns:a16="http://schemas.microsoft.com/office/drawing/2014/main" id="{04D74D01-D0DC-8219-4CBD-0802D3CBCA61}"/>
              </a:ext>
            </a:extLst>
          </p:cNvPr>
          <p:cNvGraphicFramePr/>
          <p:nvPr>
            <p:extLst>
              <p:ext uri="{D42A27DB-BD31-4B8C-83A1-F6EECF244321}">
                <p14:modId xmlns:p14="http://schemas.microsoft.com/office/powerpoint/2010/main" val="370470783"/>
              </p:ext>
            </p:extLst>
          </p:nvPr>
        </p:nvGraphicFramePr>
        <p:xfrm>
          <a:off x="2819400" y="5715000"/>
          <a:ext cx="1828446" cy="1075123"/>
        </p:xfrm>
        <a:graphic>
          <a:graphicData uri="http://schemas.openxmlformats.org/drawingml/2006/chart">
            <c:chart xmlns:c="http://schemas.openxmlformats.org/drawingml/2006/chart" xmlns:r="http://schemas.openxmlformats.org/officeDocument/2006/relationships" r:id="rId5"/>
          </a:graphicData>
        </a:graphic>
      </p:graphicFrame>
      <p:sp>
        <p:nvSpPr>
          <p:cNvPr id="8" name="Rounded Rectangle 61">
            <a:extLst>
              <a:ext uri="{FF2B5EF4-FFF2-40B4-BE49-F238E27FC236}">
                <a16:creationId xmlns:a16="http://schemas.microsoft.com/office/drawing/2014/main" id="{2902E3C5-F863-CE7D-B4B1-BE9B42FAB025}"/>
              </a:ext>
            </a:extLst>
          </p:cNvPr>
          <p:cNvSpPr/>
          <p:nvPr/>
        </p:nvSpPr>
        <p:spPr>
          <a:xfrm>
            <a:off x="4343400" y="6074880"/>
            <a:ext cx="97320" cy="9732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66">
            <a:extLst>
              <a:ext uri="{FF2B5EF4-FFF2-40B4-BE49-F238E27FC236}">
                <a16:creationId xmlns:a16="http://schemas.microsoft.com/office/drawing/2014/main" id="{A7C89EFB-8A5E-4E8E-8791-EAAE1C7722DF}"/>
              </a:ext>
            </a:extLst>
          </p:cNvPr>
          <p:cNvSpPr/>
          <p:nvPr/>
        </p:nvSpPr>
        <p:spPr>
          <a:xfrm>
            <a:off x="4343400" y="6248400"/>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object 39">
            <a:extLst>
              <a:ext uri="{FF2B5EF4-FFF2-40B4-BE49-F238E27FC236}">
                <a16:creationId xmlns:a16="http://schemas.microsoft.com/office/drawing/2014/main" id="{3EADCEDF-78A2-5D42-5969-B5F9379D9C54}"/>
              </a:ext>
            </a:extLst>
          </p:cNvPr>
          <p:cNvPicPr/>
          <p:nvPr/>
        </p:nvPicPr>
        <p:blipFill>
          <a:blip r:embed="rId6" cstate="print"/>
          <a:stretch>
            <a:fillRect/>
          </a:stretch>
        </p:blipFill>
        <p:spPr>
          <a:xfrm>
            <a:off x="4343400" y="5905500"/>
            <a:ext cx="101498" cy="101498"/>
          </a:xfrm>
          <a:prstGeom prst="rect">
            <a:avLst/>
          </a:prstGeom>
        </p:spPr>
      </p:pic>
      <p:pic>
        <p:nvPicPr>
          <p:cNvPr id="3" name="Picture 2">
            <a:extLst>
              <a:ext uri="{FF2B5EF4-FFF2-40B4-BE49-F238E27FC236}">
                <a16:creationId xmlns:a16="http://schemas.microsoft.com/office/drawing/2014/main" id="{FFB07FC5-DC53-69F9-5D61-EF37A20115F9}"/>
              </a:ext>
            </a:extLst>
          </p:cNvPr>
          <p:cNvPicPr>
            <a:picLocks noChangeAspect="1"/>
          </p:cNvPicPr>
          <p:nvPr/>
        </p:nvPicPr>
        <p:blipFill>
          <a:blip r:embed="rId7"/>
          <a:stretch>
            <a:fillRect/>
          </a:stretch>
        </p:blipFill>
        <p:spPr>
          <a:xfrm>
            <a:off x="451777" y="3554509"/>
            <a:ext cx="2312209" cy="269388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ext Box 3"/>
          <p:cNvSpPr txBox="1">
            <a:spLocks noChangeArrowheads="1"/>
          </p:cNvSpPr>
          <p:nvPr/>
        </p:nvSpPr>
        <p:spPr bwMode="auto">
          <a:xfrm>
            <a:off x="1600200" y="381000"/>
            <a:ext cx="4343400" cy="990600"/>
          </a:xfrm>
          <a:prstGeom prst="rect">
            <a:avLst/>
          </a:prstGeom>
          <a:noFill/>
          <a:ln w="9525">
            <a:noFill/>
            <a:miter lim="800000"/>
            <a:headEnd/>
            <a:tailEnd/>
          </a:ln>
        </p:spPr>
        <p:txBody>
          <a:bodyPr vert="horz" wrap="square" lIns="91440" tIns="91440" rIns="91440" bIns="91440" numCol="1" anchor="t" anchorCtr="0" compatLnSpc="1">
            <a:prstTxWarp prst="textNoShape">
              <a:avLst/>
            </a:prstTxWarp>
          </a:bodyPr>
          <a:lstStyle/>
          <a:p>
            <a:pPr lvl="0" fontAlgn="base">
              <a:spcBef>
                <a:spcPct val="0"/>
              </a:spcBef>
              <a:spcAft>
                <a:spcPct val="0"/>
              </a:spcAft>
            </a:pPr>
            <a:r>
              <a:rPr lang="en-US" sz="2800" dirty="0">
                <a:latin typeface="Lato Light"/>
                <a:ea typeface="Times New Roman" pitchFamily="18" charset="0"/>
                <a:cs typeface="Lato Light"/>
              </a:rPr>
              <a:t>Low Target Strategy</a:t>
            </a:r>
          </a:p>
          <a:p>
            <a:pPr lvl="0" fontAlgn="base">
              <a:spcBef>
                <a:spcPct val="0"/>
              </a:spcBef>
              <a:spcAft>
                <a:spcPct val="0"/>
              </a:spcAft>
            </a:pPr>
            <a:r>
              <a:rPr lang="en-US" sz="1000" dirty="0">
                <a:solidFill>
                  <a:schemeClr val="tx1">
                    <a:lumMod val="75000"/>
                    <a:lumOff val="25000"/>
                  </a:schemeClr>
                </a:solidFill>
                <a:latin typeface="Lato Light"/>
                <a:cs typeface="Lato Light"/>
              </a:rPr>
              <a:t> Designed For Cash Balance Plans</a:t>
            </a:r>
          </a:p>
          <a:p>
            <a:pPr fontAlgn="base">
              <a:spcBef>
                <a:spcPct val="0"/>
              </a:spcBef>
              <a:spcAft>
                <a:spcPct val="0"/>
              </a:spcAft>
            </a:pPr>
            <a:r>
              <a:rPr lang="en-US" sz="1000" dirty="0">
                <a:solidFill>
                  <a:schemeClr val="bg1">
                    <a:lumMod val="65000"/>
                  </a:schemeClr>
                </a:solidFill>
                <a:latin typeface="Lato Light"/>
                <a:cs typeface="Lato Light"/>
              </a:rPr>
              <a:t> </a:t>
            </a:r>
            <a:endParaRPr lang="en-US" sz="7200" dirty="0">
              <a:latin typeface="Lato Light"/>
              <a:ea typeface="Times New Roman" pitchFamily="18" charset="0"/>
              <a:cs typeface="Lato Light"/>
            </a:endParaRPr>
          </a:p>
        </p:txBody>
      </p:sp>
      <p:pic>
        <p:nvPicPr>
          <p:cNvPr id="16" name="Picture 15" descr="Vestwell-Shield-Dijon-2000 (1).png"/>
          <p:cNvPicPr>
            <a:picLocks noChangeAspect="1"/>
          </p:cNvPicPr>
          <p:nvPr/>
        </p:nvPicPr>
        <p:blipFill>
          <a:blip r:embed="rId2" cstate="print"/>
          <a:stretch>
            <a:fillRect/>
          </a:stretch>
        </p:blipFill>
        <p:spPr>
          <a:xfrm>
            <a:off x="533400" y="152400"/>
            <a:ext cx="823184" cy="950366"/>
          </a:xfrm>
          <a:prstGeom prst="rect">
            <a:avLst/>
          </a:prstGeom>
        </p:spPr>
      </p:pic>
      <p:sp>
        <p:nvSpPr>
          <p:cNvPr id="17" name="object 36">
            <a:extLst>
              <a:ext uri="{FF2B5EF4-FFF2-40B4-BE49-F238E27FC236}">
                <a16:creationId xmlns:a16="http://schemas.microsoft.com/office/drawing/2014/main" id="{C6C55FE1-A810-47D1-99C2-F5C00B6E62B0}"/>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info@vestwell.com</a:t>
            </a:r>
            <a:r>
              <a:rPr lang="en-US"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rPr>
              <a:t>  </a:t>
            </a:r>
            <a:r>
              <a:rPr lang="en-US" sz="800" b="1" spc="-10" dirty="0">
                <a:latin typeface="Lato Light" panose="020F0502020204030203" pitchFamily="34" charset="0"/>
                <a:ea typeface="Lato Light" panose="020F0502020204030203" pitchFamily="34" charset="0"/>
                <a:cs typeface="Lato Light" panose="020F0502020204030203" pitchFamily="34" charset="0"/>
              </a:rPr>
              <a:t>|  Page 2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9" name="TextBox 18">
            <a:extLst>
              <a:ext uri="{FF2B5EF4-FFF2-40B4-BE49-F238E27FC236}">
                <a16:creationId xmlns:a16="http://schemas.microsoft.com/office/drawing/2014/main" id="{C7319164-6C3E-4730-AE20-3CA04D4FDA78}"/>
              </a:ext>
            </a:extLst>
          </p:cNvPr>
          <p:cNvSpPr txBox="1"/>
          <p:nvPr/>
        </p:nvSpPr>
        <p:spPr>
          <a:xfrm>
            <a:off x="383720" y="8534400"/>
            <a:ext cx="6093280" cy="297517"/>
          </a:xfrm>
          <a:prstGeom prst="rect">
            <a:avLst/>
          </a:prstGeom>
          <a:noFill/>
        </p:spPr>
        <p:txBody>
          <a:bodyPr wrap="square" rtlCol="0">
            <a:spAutoFit/>
          </a:bodyPr>
          <a:lstStyle/>
          <a:p>
            <a:r>
              <a:rPr lang="en-US" sz="1000" b="1" spc="-37" baseline="7936" dirty="0">
                <a:latin typeface="Lato Light" panose="020F0502020204030203" pitchFamily="34" charset="0"/>
                <a:ea typeface="Lato Light" panose="020F0502020204030203" pitchFamily="34" charset="0"/>
                <a:cs typeface="Lato Light" panose="020F0502020204030203" pitchFamily="34" charset="0"/>
              </a:rPr>
              <a:t>All investments are subject to risk, including the loss of principal</a:t>
            </a:r>
            <a:r>
              <a:rPr lang="en-US" sz="1000" spc="-37" baseline="7936" dirty="0">
                <a:latin typeface="Lato Light" panose="020F0502020204030203" pitchFamily="34" charset="0"/>
                <a:ea typeface="Lato Light" panose="020F0502020204030203" pitchFamily="34" charset="0"/>
                <a:cs typeface="Lato Light" panose="020F0502020204030203" pitchFamily="34" charset="0"/>
              </a:rPr>
              <a:t>. For additional information regarding the indices shown, please refer to the Important Information About This Fact Sheet.</a:t>
            </a:r>
          </a:p>
        </p:txBody>
      </p:sp>
      <p:sp>
        <p:nvSpPr>
          <p:cNvPr id="22" name="object 3">
            <a:extLst>
              <a:ext uri="{FF2B5EF4-FFF2-40B4-BE49-F238E27FC236}">
                <a16:creationId xmlns:a16="http://schemas.microsoft.com/office/drawing/2014/main" id="{BB97E41E-C27A-4ACA-917B-850E33D72B5C}"/>
              </a:ext>
            </a:extLst>
          </p:cNvPr>
          <p:cNvSpPr txBox="1"/>
          <p:nvPr/>
        </p:nvSpPr>
        <p:spPr>
          <a:xfrm>
            <a:off x="457200" y="1371624"/>
            <a:ext cx="6019800"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Lato Light" panose="020F0502020204030203" pitchFamily="34" charset="0"/>
                <a:ea typeface="Lato Light" panose="020F0502020204030203" pitchFamily="34" charset="0"/>
                <a:cs typeface="Lato Light" panose="020F0502020204030203" pitchFamily="34" charset="0"/>
              </a:rPr>
              <a:t>MUTUAL FUND/ETF RETURNS AND EXPENSE RATIOS AS OF DECEMBER 31, 2024</a:t>
            </a:r>
          </a:p>
          <a:p>
            <a:pPr marL="12700">
              <a:lnSpc>
                <a:spcPct val="100000"/>
              </a:lnSpc>
              <a:spcBef>
                <a:spcPts val="125"/>
              </a:spcBef>
            </a:pPr>
            <a:r>
              <a:rPr lang="en-US" sz="900" spc="-15" dirty="0">
                <a:solidFill>
                  <a:srgbClr val="4A657A"/>
                </a:solidFill>
                <a:latin typeface="Lato Light" panose="020F0502020204030203" pitchFamily="34" charset="0"/>
                <a:ea typeface="Lato Light" panose="020F0502020204030203" pitchFamily="34" charset="0"/>
                <a:cs typeface="Lato Light" panose="020F0502020204030203" pitchFamily="34" charset="0"/>
              </a:rPr>
              <a:t>The table below shows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BF9939B6-7899-32A3-6230-CAF72F7942DF}"/>
              </a:ext>
            </a:extLst>
          </p:cNvPr>
          <p:cNvSpPr txBox="1"/>
          <p:nvPr/>
        </p:nvSpPr>
        <p:spPr>
          <a:xfrm>
            <a:off x="487874" y="6096000"/>
            <a:ext cx="5926667" cy="2659702"/>
          </a:xfrm>
          <a:prstGeom prst="rect">
            <a:avLst/>
          </a:prstGeom>
        </p:spPr>
        <p:txBody>
          <a:bodyPr vert="horz" wrap="square" lIns="0" tIns="12700" rIns="0" bIns="0" rtlCol="0">
            <a:spAutoFit/>
          </a:bodyPr>
          <a:lstStyle/>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against participant accounts. </a:t>
            </a:r>
          </a:p>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against participant accounts. </a:t>
            </a:r>
          </a:p>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5" name="Picture 4">
            <a:extLst>
              <a:ext uri="{FF2B5EF4-FFF2-40B4-BE49-F238E27FC236}">
                <a16:creationId xmlns:a16="http://schemas.microsoft.com/office/drawing/2014/main" id="{316C3836-F5A0-251D-D0EB-98D28016278E}"/>
              </a:ext>
            </a:extLst>
          </p:cNvPr>
          <p:cNvPicPr>
            <a:picLocks noChangeAspect="1"/>
          </p:cNvPicPr>
          <p:nvPr/>
        </p:nvPicPr>
        <p:blipFill>
          <a:blip r:embed="rId4"/>
          <a:stretch>
            <a:fillRect/>
          </a:stretch>
        </p:blipFill>
        <p:spPr>
          <a:xfrm>
            <a:off x="437367" y="4301359"/>
            <a:ext cx="3448833" cy="1418889"/>
          </a:xfrm>
          <a:prstGeom prst="rect">
            <a:avLst/>
          </a:prstGeom>
        </p:spPr>
      </p:pic>
      <p:pic>
        <p:nvPicPr>
          <p:cNvPr id="6" name="Picture 5">
            <a:extLst>
              <a:ext uri="{FF2B5EF4-FFF2-40B4-BE49-F238E27FC236}">
                <a16:creationId xmlns:a16="http://schemas.microsoft.com/office/drawing/2014/main" id="{E13177FB-1456-6A74-6DB4-D7146C3EA956}"/>
              </a:ext>
            </a:extLst>
          </p:cNvPr>
          <p:cNvPicPr>
            <a:picLocks noChangeAspect="1"/>
          </p:cNvPicPr>
          <p:nvPr/>
        </p:nvPicPr>
        <p:blipFill>
          <a:blip r:embed="rId5"/>
          <a:stretch>
            <a:fillRect/>
          </a:stretch>
        </p:blipFill>
        <p:spPr>
          <a:xfrm>
            <a:off x="437367" y="1864986"/>
            <a:ext cx="6024474" cy="1760320"/>
          </a:xfrm>
          <a:prstGeom prst="rect">
            <a:avLst/>
          </a:prstGeom>
        </p:spPr>
      </p:pic>
    </p:spTree>
    <p:extLst>
      <p:ext uri="{BB962C8B-B14F-4D97-AF65-F5344CB8AC3E}">
        <p14:creationId xmlns:p14="http://schemas.microsoft.com/office/powerpoint/2010/main" val="1479089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57200" y="1049860"/>
            <a:ext cx="6064623" cy="8002191"/>
          </a:xfrm>
          <a:prstGeom prst="rect">
            <a:avLst/>
          </a:prstGeom>
          <a:noFill/>
        </p:spPr>
        <p:txBody>
          <a:bodyPr wrap="square" rtlCol="0">
            <a:spAutoFit/>
          </a:bodyPr>
          <a:lstStyle/>
          <a:p>
            <a:pPr>
              <a:spcAft>
                <a:spcPts val="582"/>
              </a:spcAft>
            </a:pPr>
            <a:r>
              <a:rPr lang="en-US" sz="800" b="1" dirty="0">
                <a:latin typeface="Lato Light" panose="020F0502020204030203" pitchFamily="34" charset="0"/>
                <a:ea typeface="Lato Light" panose="020F0502020204030203" pitchFamily="34" charset="0"/>
                <a:cs typeface="Lato Light" panose="020F0502020204030203" pitchFamily="34" charset="0"/>
              </a:rPr>
              <a:t>Important Information About This Fact Sheet</a:t>
            </a:r>
          </a:p>
          <a:p>
            <a:pPr>
              <a:spcAft>
                <a:spcPts val="582"/>
              </a:spcAft>
            </a:pPr>
            <a:r>
              <a:rPr lang="en-US" sz="800">
                <a:latin typeface="Lato Light" panose="020F0502020204030203" pitchFamily="34" charset="0"/>
                <a:ea typeface="Lato Light" panose="020F0502020204030203" pitchFamily="34" charset="0"/>
                <a:cs typeface="Lato Light" panose="020F0502020204030203" pitchFamily="34" charset="0"/>
              </a:rPr>
              <a:t>©2025 </a:t>
            </a:r>
            <a:r>
              <a:rPr lang="en-US" sz="800" dirty="0">
                <a:latin typeface="Lato Light" panose="020F0502020204030203" pitchFamily="34" charset="0"/>
                <a:ea typeface="Lato Light" panose="020F0502020204030203" pitchFamily="34" charset="0"/>
                <a:cs typeface="Lato Light" panose="020F0502020204030203" pitchFamily="34"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582"/>
              </a:spcAft>
            </a:pPr>
            <a:r>
              <a:rPr lang="en-US" sz="800" b="1" dirty="0">
                <a:latin typeface="Lato Light" panose="020F0502020204030203" pitchFamily="34" charset="0"/>
                <a:ea typeface="Lato Light" panose="020F0502020204030203" pitchFamily="34" charset="0"/>
                <a:cs typeface="Lato Light" panose="020F0502020204030203" pitchFamily="34" charset="0"/>
              </a:rPr>
              <a:t>All investments involve risk, including the loss of principal</a:t>
            </a:r>
            <a:r>
              <a:rPr lang="en-US" sz="800" dirty="0">
                <a:latin typeface="Lato Light" panose="020F0502020204030203" pitchFamily="34" charset="0"/>
                <a:ea typeface="Lato Light" panose="020F0502020204030203" pitchFamily="34" charset="0"/>
                <a:cs typeface="Lato Light" panose="020F0502020204030203" pitchFamily="34"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Lato Light" panose="020F0502020204030203" pitchFamily="34" charset="0"/>
                <a:ea typeface="Lato Light" panose="020F0502020204030203" pitchFamily="34" charset="0"/>
                <a:cs typeface="Lato Light" panose="020F0502020204030203" pitchFamily="34" charset="0"/>
              </a:rPr>
              <a:t>All investments are subject to risk, including the loss of principal. Past performance is not a guarantee of future results. </a:t>
            </a:r>
            <a:r>
              <a:rPr lang="en-US" sz="800" dirty="0">
                <a:latin typeface="Lato Light" panose="020F0502020204030203" pitchFamily="34" charset="0"/>
                <a:ea typeface="Lato Light" panose="020F0502020204030203" pitchFamily="34" charset="0"/>
                <a:cs typeface="Lato Light" panose="020F0502020204030203" pitchFamily="34"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Investments in corporate fixed income securities are subject to a number of risks, including the possibility of issuer default, credit risk, market risk and call risk.</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rtl="0"/>
            <a:endParaRPr lang="en-US"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443753" y="582256"/>
            <a:ext cx="217393" cy="249891"/>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sz="1588"/>
          </a:p>
        </p:txBody>
      </p:sp>
      <p:sp>
        <p:nvSpPr>
          <p:cNvPr id="13" name="object 28">
            <a:extLst>
              <a:ext uri="{FF2B5EF4-FFF2-40B4-BE49-F238E27FC236}">
                <a16:creationId xmlns:a16="http://schemas.microsoft.com/office/drawing/2014/main" id="{1A79C18A-2E38-4E63-8ED5-13F8BE6822DB}"/>
              </a:ext>
            </a:extLst>
          </p:cNvPr>
          <p:cNvSpPr/>
          <p:nvPr/>
        </p:nvSpPr>
        <p:spPr>
          <a:xfrm>
            <a:off x="723519" y="638197"/>
            <a:ext cx="634253" cy="119903"/>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sz="1588"/>
          </a:p>
        </p:txBody>
      </p:sp>
      <p:sp>
        <p:nvSpPr>
          <p:cNvPr id="14" name="object 7">
            <a:extLst>
              <a:ext uri="{FF2B5EF4-FFF2-40B4-BE49-F238E27FC236}">
                <a16:creationId xmlns:a16="http://schemas.microsoft.com/office/drawing/2014/main" id="{635075B9-C0C1-4037-88E2-D88ED976C9CF}"/>
              </a:ext>
            </a:extLst>
          </p:cNvPr>
          <p:cNvSpPr txBox="1"/>
          <p:nvPr/>
        </p:nvSpPr>
        <p:spPr>
          <a:xfrm>
            <a:off x="1655568" y="603861"/>
            <a:ext cx="2045634" cy="174309"/>
          </a:xfrm>
          <a:prstGeom prst="rect">
            <a:avLst/>
          </a:prstGeom>
        </p:spPr>
        <p:txBody>
          <a:bodyPr vert="horz" wrap="square" lIns="0" tIns="11206" rIns="0" bIns="0" rtlCol="0">
            <a:spAutoFit/>
          </a:bodyPr>
          <a:lstStyle/>
          <a:p>
            <a:pPr marL="11206">
              <a:spcBef>
                <a:spcPts val="88"/>
              </a:spcBef>
            </a:pPr>
            <a:r>
              <a:rPr lang="en-US" sz="1059" b="1" spc="-22" dirty="0">
                <a:solidFill>
                  <a:srgbClr val="708493"/>
                </a:solidFill>
                <a:latin typeface="Lato Light" panose="020F0502020204030203" pitchFamily="34" charset="0"/>
                <a:ea typeface="Lato Light" panose="020F0502020204030203" pitchFamily="34" charset="0"/>
                <a:cs typeface="Lato Light" panose="020F0502020204030203" pitchFamily="34" charset="0"/>
              </a:rPr>
              <a:t>Low Target Strategy</a:t>
            </a:r>
            <a:endParaRPr lang="en-US" sz="1059" dirty="0">
              <a:latin typeface="Lato Light" panose="020F0502020204030203" pitchFamily="34" charset="0"/>
              <a:ea typeface="Lato Light" panose="020F0502020204030203" pitchFamily="34" charset="0"/>
              <a:cs typeface="Lato Light" panose="020F0502020204030203" pitchFamily="34" charset="0"/>
            </a:endParaRPr>
          </a:p>
        </p:txBody>
      </p:sp>
      <p:sp>
        <p:nvSpPr>
          <p:cNvPr id="7" name="object 36">
            <a:extLst>
              <a:ext uri="{FF2B5EF4-FFF2-40B4-BE49-F238E27FC236}">
                <a16:creationId xmlns:a16="http://schemas.microsoft.com/office/drawing/2014/main" id="{5C723BD8-8BE2-4C48-801E-F37208370796}"/>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info@vestwell.com</a:t>
            </a:r>
            <a:r>
              <a:rPr lang="en-US"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rPr>
              <a:t>  </a:t>
            </a:r>
            <a:r>
              <a:rPr lang="en-US" sz="800" b="1" spc="-10" dirty="0">
                <a:latin typeface="Lato Light" panose="020F0502020204030203" pitchFamily="34" charset="0"/>
                <a:ea typeface="Lato Light" panose="020F0502020204030203" pitchFamily="34" charset="0"/>
                <a:cs typeface="Lato Light" panose="020F0502020204030203" pitchFamily="34" charset="0"/>
              </a:rPr>
              <a:t>|  Page 3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57200" y="1056715"/>
            <a:ext cx="6064623" cy="5892639"/>
          </a:xfrm>
          <a:prstGeom prst="rect">
            <a:avLst/>
          </a:prstGeom>
          <a:noFill/>
        </p:spPr>
        <p:txBody>
          <a:bodyPr wrap="square" rtlCol="0">
            <a:spAutoFit/>
          </a:bodyPr>
          <a:lstStyle/>
          <a:p>
            <a:pPr>
              <a:spcAft>
                <a:spcPts val="582"/>
              </a:spcAft>
            </a:pPr>
            <a:r>
              <a:rPr lang="en-US" sz="800" b="1" dirty="0">
                <a:latin typeface="Lato Light" panose="020F0502020204030203" pitchFamily="34" charset="0"/>
                <a:ea typeface="Lato Light" panose="020F0502020204030203" pitchFamily="34" charset="0"/>
                <a:cs typeface="Lato Light" panose="020F0502020204030203" pitchFamily="34" charset="0"/>
              </a:rPr>
              <a:t>Important Information About This Fact Sheet</a:t>
            </a:r>
          </a:p>
          <a:p>
            <a:pPr rtl="0">
              <a:spcBef>
                <a:spcPts val="300"/>
              </a:spcBef>
            </a:pPr>
            <a:r>
              <a:rPr lang="en-US" sz="800" dirty="0">
                <a:latin typeface="Lato Light" panose="020F0502020204030203" pitchFamily="34" charset="0"/>
                <a:ea typeface="Lato Light" panose="020F0502020204030203" pitchFamily="34" charset="0"/>
                <a:cs typeface="Lato Light" panose="020F0502020204030203" pitchFamily="34"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rtl="0">
              <a:spcBef>
                <a:spcPts val="300"/>
              </a:spcBef>
            </a:pPr>
            <a:r>
              <a:rPr lang="en-US" sz="800" dirty="0">
                <a:latin typeface="Lato Light" panose="020F0502020204030203" pitchFamily="34" charset="0"/>
                <a:ea typeface="Lato Light" panose="020F0502020204030203" pitchFamily="34" charset="0"/>
                <a:cs typeface="Lato Light" panose="020F0502020204030203" pitchFamily="34" charset="0"/>
              </a:rPr>
              <a:t>Foreign investments are subject to risks not ordinarily associated with domestic investments, such as currency, economic and political risks, and may follow different accounting standards than domestic investments. Portfolios that invest a significant portion of assets in one sector, issuer, geographical area or industry, or in related industries, may involve greater risks, including greater potential for volatility, than more diversified portfolios. </a:t>
            </a:r>
          </a:p>
          <a:p>
            <a:pPr rtl="0">
              <a:spcBef>
                <a:spcPts val="300"/>
              </a:spcBef>
            </a:pPr>
            <a:r>
              <a:rPr lang="en-US" sz="800" dirty="0">
                <a:latin typeface="Lato Light" panose="020F0502020204030203" pitchFamily="34" charset="0"/>
                <a:ea typeface="Lato Light" panose="020F0502020204030203" pitchFamily="34" charset="0"/>
                <a:cs typeface="Lato Light" panose="020F0502020204030203" pitchFamily="34" charset="0"/>
              </a:rPr>
              <a:t>For more information about Vestwell, as well as its products, fees and services, please refer to Vestwell Advisors’ Form ADV Part 2 Brochure, which is available on our website or may be obtained by writing to: Vestwell, 1410 Broadway, 23rd Fl. New Nork, NY 10018, or by calling (917) 979-5358.</a:t>
            </a:r>
          </a:p>
          <a:p>
            <a:pPr rtl="0"/>
            <a:r>
              <a:rPr lang="en-US" sz="500" dirty="0">
                <a:latin typeface="Lato Light" panose="020F0502020204030203" pitchFamily="34" charset="0"/>
                <a:ea typeface="Lato Light" panose="020F0502020204030203" pitchFamily="34" charset="0"/>
                <a:cs typeface="Lato Light" panose="020F0502020204030203" pitchFamily="34" charset="0"/>
              </a:rPr>
              <a:t>BNYA-VEST-122-24</a:t>
            </a:r>
          </a:p>
          <a:p>
            <a:pPr rtl="0"/>
            <a:endParaRPr lang="en-US" sz="800" b="1" dirty="0">
              <a:latin typeface="Lato Light" panose="020F0502020204030203" pitchFamily="34" charset="0"/>
              <a:ea typeface="Lato Light" panose="020F0502020204030203" pitchFamily="34" charset="0"/>
              <a:cs typeface="Lato Light" panose="020F0502020204030203" pitchFamily="34" charset="0"/>
            </a:endParaRPr>
          </a:p>
          <a:p>
            <a:pPr rtl="0"/>
            <a:r>
              <a:rPr lang="en-US" sz="800" b="1" dirty="0">
                <a:latin typeface="Lato Light" panose="020F0502020204030203" pitchFamily="34" charset="0"/>
                <a:ea typeface="Lato Light" panose="020F0502020204030203" pitchFamily="34" charset="0"/>
                <a:cs typeface="Lato Light" panose="020F0502020204030203" pitchFamily="34" charset="0"/>
              </a:rPr>
              <a:t>Glossary of Terms</a:t>
            </a:r>
          </a:p>
          <a:p>
            <a:pPr rtl="0"/>
            <a:endParaRPr lang="en-US" sz="800" dirty="0">
              <a:latin typeface="Lato Light" panose="020F0502020204030203" pitchFamily="34" charset="0"/>
              <a:ea typeface="Lato Light" panose="020F0502020204030203" pitchFamily="34" charset="0"/>
              <a:cs typeface="Lato Light" panose="020F0502020204030203" pitchFamily="34" charset="0"/>
            </a:endParaRPr>
          </a:p>
          <a:p>
            <a:pPr>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12-Month Yield</a:t>
            </a:r>
            <a:r>
              <a:rPr lang="en-US" sz="800" dirty="0">
                <a:latin typeface="Lato Light" panose="020F0502020204030203" pitchFamily="34" charset="0"/>
                <a:ea typeface="Lato Light" panose="020F0502020204030203" pitchFamily="34" charset="0"/>
                <a:cs typeface="Lato Light" panose="020F0502020204030203" pitchFamily="34" charset="0"/>
              </a:rPr>
              <a:t>–12-month yield of the model is the 12-month yield of each underlying fund/ETF in the model weighted by the </a:t>
            </a:r>
          </a:p>
          <a:p>
            <a:pPr>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Average Effective Duration</a:t>
            </a:r>
            <a:r>
              <a:rPr lang="en-US" sz="800" dirty="0">
                <a:latin typeface="Lato Light" panose="020F0502020204030203" pitchFamily="34" charset="0"/>
                <a:ea typeface="Lato Light" panose="020F0502020204030203" pitchFamily="34" charset="0"/>
                <a:cs typeface="Lato Light" panose="020F0502020204030203" pitchFamily="34"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a:lnSpc>
                <a:spcPct val="107000"/>
              </a:lnSpc>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Weighted Average Coupon</a:t>
            </a:r>
            <a:r>
              <a:rPr lang="en-US" sz="800" dirty="0">
                <a:latin typeface="Lato Light" panose="020F0502020204030203" pitchFamily="34" charset="0"/>
                <a:ea typeface="Lato Light" panose="020F0502020204030203" pitchFamily="34" charset="0"/>
                <a:cs typeface="Lato Light" panose="020F0502020204030203" pitchFamily="34"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a:lnSpc>
                <a:spcPct val="107000"/>
              </a:lnSpc>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Portfolio Turnover</a:t>
            </a:r>
            <a:r>
              <a:rPr lang="en-US" sz="800" dirty="0">
                <a:latin typeface="Lato Light" panose="020F0502020204030203" pitchFamily="34" charset="0"/>
                <a:ea typeface="Lato Light" panose="020F0502020204030203" pitchFamily="34" charset="0"/>
                <a:cs typeface="Lato Light" panose="020F0502020204030203" pitchFamily="34"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a:lnSpc>
                <a:spcPct val="107000"/>
              </a:lnSpc>
              <a:spcAft>
                <a:spcPts val="441"/>
              </a:spcAft>
            </a:pPr>
            <a:r>
              <a:rPr lang="en-GB" sz="800" b="1" dirty="0">
                <a:latin typeface="Lato Light" panose="020F0502020204030203" pitchFamily="34" charset="0"/>
                <a:ea typeface="Lato Light" panose="020F0502020204030203" pitchFamily="34" charset="0"/>
                <a:cs typeface="Lato Light" panose="020F0502020204030203" pitchFamily="34" charset="0"/>
              </a:rPr>
              <a:t>Gross Expense Ratio</a:t>
            </a:r>
            <a:r>
              <a:rPr lang="en-GB" sz="800" dirty="0">
                <a:latin typeface="Lato Light" panose="020F0502020204030203" pitchFamily="34" charset="0"/>
                <a:ea typeface="Lato Light" panose="020F0502020204030203" pitchFamily="34" charset="0"/>
                <a:cs typeface="Lato Light" panose="020F0502020204030203" pitchFamily="34"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800" dirty="0">
              <a:latin typeface="Lato Light" panose="020F0502020204030203" pitchFamily="34" charset="0"/>
              <a:ea typeface="Lato Light" panose="020F0502020204030203" pitchFamily="34" charset="0"/>
              <a:cs typeface="Lato Light" panose="020F0502020204030203" pitchFamily="34" charset="0"/>
            </a:endParaRPr>
          </a:p>
          <a:p>
            <a:pPr>
              <a:lnSpc>
                <a:spcPct val="107000"/>
              </a:lnSpc>
              <a:spcAft>
                <a:spcPts val="441"/>
              </a:spcAft>
            </a:pPr>
            <a:r>
              <a:rPr lang="en-GB" sz="800" b="1" dirty="0">
                <a:latin typeface="Lato Light" panose="020F0502020204030203" pitchFamily="34" charset="0"/>
                <a:ea typeface="Lato Light" panose="020F0502020204030203" pitchFamily="34" charset="0"/>
                <a:cs typeface="Lato Light" panose="020F0502020204030203" pitchFamily="34" charset="0"/>
              </a:rPr>
              <a:t>Net Expense Ratio</a:t>
            </a:r>
            <a:r>
              <a:rPr lang="en-GB" sz="800" dirty="0">
                <a:latin typeface="Lato Light" panose="020F0502020204030203" pitchFamily="34" charset="0"/>
                <a:ea typeface="Lato Light" panose="020F0502020204030203" pitchFamily="34" charset="0"/>
                <a:cs typeface="Lato Light" panose="020F0502020204030203" pitchFamily="34"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latin typeface="Lato Light" panose="020F0502020204030203" pitchFamily="34" charset="0"/>
              <a:ea typeface="Lato Light" panose="020F0502020204030203" pitchFamily="34" charset="0"/>
              <a:cs typeface="Lato Light" panose="020F0502020204030203" pitchFamily="34" charset="0"/>
            </a:endParaRPr>
          </a:p>
          <a:p>
            <a:pPr rtl="0"/>
            <a:endParaRPr lang="en-US" sz="706" dirty="0">
              <a:latin typeface="Nunito Sans" pitchFamily="2" charset="0"/>
            </a:endParaRPr>
          </a:p>
          <a:p>
            <a:pPr rtl="0"/>
            <a:endParaRPr lang="en-US" sz="706" dirty="0">
              <a:latin typeface="Nunito Sans" pitchFamily="2" charset="0"/>
            </a:endParaRPr>
          </a:p>
          <a:p>
            <a:pPr rtl="0"/>
            <a:endParaRPr lang="en-US" sz="706" dirty="0">
              <a:latin typeface="Nunito Sans" pitchFamily="2" charset="0"/>
            </a:endParaRPr>
          </a:p>
          <a:p>
            <a:pPr rtl="0"/>
            <a:endParaRPr lang="en-US" sz="706" dirty="0">
              <a:latin typeface="Nunito Sans" pitchFamily="2" charset="0"/>
            </a:endParaRPr>
          </a:p>
          <a:p>
            <a:pPr>
              <a:spcAft>
                <a:spcPts val="582"/>
              </a:spcAft>
            </a:pPr>
            <a:endParaRPr lang="en-US" sz="777" dirty="0">
              <a:latin typeface="Nunito Sans" pitchFamily="2" charset="0"/>
            </a:endParaRPr>
          </a:p>
          <a:p>
            <a:endParaRPr lang="en-US" sz="777" dirty="0">
              <a:latin typeface="Nunito Sans" pitchFamily="2" charset="0"/>
            </a:endParaRPr>
          </a:p>
          <a:p>
            <a:endParaRPr lang="en-US" sz="971"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443753" y="582256"/>
            <a:ext cx="217393" cy="249891"/>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sz="1588"/>
          </a:p>
        </p:txBody>
      </p:sp>
      <p:sp>
        <p:nvSpPr>
          <p:cNvPr id="13" name="object 28">
            <a:extLst>
              <a:ext uri="{FF2B5EF4-FFF2-40B4-BE49-F238E27FC236}">
                <a16:creationId xmlns:a16="http://schemas.microsoft.com/office/drawing/2014/main" id="{1A79C18A-2E38-4E63-8ED5-13F8BE6822DB}"/>
              </a:ext>
            </a:extLst>
          </p:cNvPr>
          <p:cNvSpPr/>
          <p:nvPr/>
        </p:nvSpPr>
        <p:spPr>
          <a:xfrm>
            <a:off x="723519" y="638197"/>
            <a:ext cx="634253" cy="119903"/>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sz="1588"/>
          </a:p>
        </p:txBody>
      </p:sp>
      <p:sp>
        <p:nvSpPr>
          <p:cNvPr id="7" name="object 7">
            <a:extLst>
              <a:ext uri="{FF2B5EF4-FFF2-40B4-BE49-F238E27FC236}">
                <a16:creationId xmlns:a16="http://schemas.microsoft.com/office/drawing/2014/main" id="{ABD0891E-DC7A-4029-926F-5360F2B9FDF5}"/>
              </a:ext>
            </a:extLst>
          </p:cNvPr>
          <p:cNvSpPr txBox="1"/>
          <p:nvPr/>
        </p:nvSpPr>
        <p:spPr>
          <a:xfrm>
            <a:off x="1655568" y="603861"/>
            <a:ext cx="2045634" cy="174309"/>
          </a:xfrm>
          <a:prstGeom prst="rect">
            <a:avLst/>
          </a:prstGeom>
        </p:spPr>
        <p:txBody>
          <a:bodyPr vert="horz" wrap="square" lIns="0" tIns="11206" rIns="0" bIns="0" rtlCol="0">
            <a:spAutoFit/>
          </a:bodyPr>
          <a:lstStyle/>
          <a:p>
            <a:pPr marL="11206">
              <a:spcBef>
                <a:spcPts val="88"/>
              </a:spcBef>
            </a:pPr>
            <a:r>
              <a:rPr lang="en-US" sz="1059" b="1" spc="-22" dirty="0">
                <a:solidFill>
                  <a:srgbClr val="708493"/>
                </a:solidFill>
                <a:latin typeface="Lato Light" panose="020F0502020204030203" pitchFamily="34" charset="0"/>
                <a:ea typeface="Lato Light" panose="020F0502020204030203" pitchFamily="34" charset="0"/>
                <a:cs typeface="Lato Light" panose="020F0502020204030203" pitchFamily="34" charset="0"/>
              </a:rPr>
              <a:t>Low Target Strategy</a:t>
            </a:r>
            <a:endParaRPr lang="en-US" sz="1059" dirty="0">
              <a:latin typeface="Lato Light" panose="020F0502020204030203" pitchFamily="34" charset="0"/>
              <a:ea typeface="Lato Light" panose="020F0502020204030203" pitchFamily="34" charset="0"/>
              <a:cs typeface="Lato Light" panose="020F0502020204030203" pitchFamily="34" charset="0"/>
            </a:endParaRPr>
          </a:p>
        </p:txBody>
      </p:sp>
      <p:sp>
        <p:nvSpPr>
          <p:cNvPr id="8" name="object 36">
            <a:extLst>
              <a:ext uri="{FF2B5EF4-FFF2-40B4-BE49-F238E27FC236}">
                <a16:creationId xmlns:a16="http://schemas.microsoft.com/office/drawing/2014/main" id="{526FE29E-6DF6-43B4-8904-DB43A7F5FF92}"/>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info@vestwell.com</a:t>
            </a:r>
            <a:r>
              <a:rPr lang="en-US"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rPr>
              <a:t>  </a:t>
            </a:r>
            <a:r>
              <a:rPr lang="en-US" sz="800" b="1" spc="-10" dirty="0">
                <a:latin typeface="Lato Light" panose="020F0502020204030203" pitchFamily="34" charset="0"/>
                <a:ea typeface="Lato Light" panose="020F0502020204030203" pitchFamily="34" charset="0"/>
                <a:cs typeface="Lato Light" panose="020F0502020204030203" pitchFamily="34" charset="0"/>
              </a:rPr>
              <a:t>|  Page 4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5741</TotalTime>
  <Words>2849</Words>
  <Application>Microsoft Office PowerPoint</Application>
  <PresentationFormat>On-screen Show (4:3)</PresentationFormat>
  <Paragraphs>75</Paragraphs>
  <Slides>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Arial</vt:lpstr>
      <vt:lpstr>Calibri</vt:lpstr>
      <vt:lpstr>Lato Light</vt:lpstr>
      <vt:lpstr>Myriad Pro</vt:lpstr>
      <vt:lpstr>Nunito Sans</vt:lpstr>
      <vt:lpstr>Nunito-Black</vt:lpstr>
      <vt:lpstr>Wingdings</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Schwork, Kris</dc:creator>
  <cp:lastModifiedBy>Armstrong, Andrew</cp:lastModifiedBy>
  <cp:revision>401</cp:revision>
  <cp:lastPrinted>2019-07-18T12:59:41Z</cp:lastPrinted>
  <dcterms:created xsi:type="dcterms:W3CDTF">2016-07-27T14:50:07Z</dcterms:created>
  <dcterms:modified xsi:type="dcterms:W3CDTF">2025-01-16T19:53:24Z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781dfe3-6600-4878-ab62-89c56005e52a_Enabled">
    <vt:lpwstr>true</vt:lpwstr>
  </property>
  <property fmtid="{D5CDD505-2E9C-101B-9397-08002B2CF9AE}" pid="3" name="MSIP_Label_5781dfe3-6600-4878-ab62-89c56005e52a_SetDate">
    <vt:lpwstr>2022-07-28T13:07:14Z</vt:lpwstr>
  </property>
  <property fmtid="{D5CDD505-2E9C-101B-9397-08002B2CF9AE}" pid="4" name="MSIP_Label_5781dfe3-6600-4878-ab62-89c56005e52a_Method">
    <vt:lpwstr>Privileged</vt:lpwstr>
  </property>
  <property fmtid="{D5CDD505-2E9C-101B-9397-08002B2CF9AE}" pid="5" name="MSIP_Label_5781dfe3-6600-4878-ab62-89c56005e52a_Name">
    <vt:lpwstr>Confidential</vt:lpwstr>
  </property>
  <property fmtid="{D5CDD505-2E9C-101B-9397-08002B2CF9AE}" pid="6" name="MSIP_Label_5781dfe3-6600-4878-ab62-89c56005e52a_SiteId">
    <vt:lpwstr>106bdeea-f616-4dfc-bc1d-6cbbf45e2011</vt:lpwstr>
  </property>
  <property fmtid="{D5CDD505-2E9C-101B-9397-08002B2CF9AE}" pid="7" name="MSIP_Label_5781dfe3-6600-4878-ab62-89c56005e52a_ActionId">
    <vt:lpwstr>094f7e3a-69e5-41f6-a772-e7720189aa72</vt:lpwstr>
  </property>
  <property fmtid="{D5CDD505-2E9C-101B-9397-08002B2CF9AE}" pid="8" name="MSIP_Label_5781dfe3-6600-4878-ab62-89c56005e52a_ContentBits">
    <vt:lpwstr>0</vt:lpwstr>
  </property>
</Properties>
</file>