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
  </p:notesMasterIdLst>
  <p:handoutMasterIdLst>
    <p:handoutMasterId r:id="rId7"/>
  </p:handoutMasterIdLst>
  <p:sldIdLst>
    <p:sldId id="261" r:id="rId2"/>
    <p:sldId id="256" r:id="rId3"/>
    <p:sldId id="452" r:id="rId4"/>
    <p:sldId id="453" r:id="rId5"/>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
          <p15:clr>
            <a:srgbClr val="A4A3A4"/>
          </p15:clr>
        </p15:guide>
        <p15:guide id="5" orient="horz" pos="4896" userDrawn="1">
          <p15:clr>
            <a:srgbClr val="A4A3A4"/>
          </p15:clr>
        </p15:guide>
        <p15:guide id="9" orient="horz" pos="1104" userDrawn="1">
          <p15:clr>
            <a:srgbClr val="A4A3A4"/>
          </p15:clr>
        </p15:guide>
        <p15:guide id="12" orient="horz" pos="4224" userDrawn="1">
          <p15:clr>
            <a:srgbClr val="A4A3A4"/>
          </p15:clr>
        </p15:guide>
        <p15:guide id="14" pos="2832" userDrawn="1">
          <p15:clr>
            <a:srgbClr val="A4A3A4"/>
          </p15:clr>
        </p15:guide>
        <p15:guide id="16" orient="horz" pos="2352" userDrawn="1">
          <p15:clr>
            <a:srgbClr val="A4A3A4"/>
          </p15:clr>
        </p15:guide>
        <p15:guide id="19" pos="4032" userDrawn="1">
          <p15:clr>
            <a:srgbClr val="A4A3A4"/>
          </p15:clr>
        </p15:guide>
        <p15:guide id="20" orient="horz" pos="2208" userDrawn="1">
          <p15:clr>
            <a:srgbClr val="A4A3A4"/>
          </p15:clr>
        </p15:guide>
        <p15:guide id="21" orient="horz" pos="3888" userDrawn="1">
          <p15:clr>
            <a:srgbClr val="A4A3A4"/>
          </p15:clr>
        </p15:guide>
        <p15:guide id="22" pos="1728" userDrawn="1">
          <p15:clr>
            <a:srgbClr val="A4A3A4"/>
          </p15:clr>
        </p15:guide>
        <p15:guide id="23" orient="horz" pos="3648" userDrawn="1">
          <p15:clr>
            <a:srgbClr val="A4A3A4"/>
          </p15:clr>
        </p15:guide>
        <p15:guide id="24" orient="horz" pos="3552" userDrawn="1">
          <p15:clr>
            <a:srgbClr val="A4A3A4"/>
          </p15:clr>
        </p15:guide>
        <p15:guide id="25" pos="3312" userDrawn="1">
          <p15:clr>
            <a:srgbClr val="A4A3A4"/>
          </p15:clr>
        </p15:guide>
        <p15:guide id="26" orient="horz" pos="3024" userDrawn="1">
          <p15:clr>
            <a:srgbClr val="A4A3A4"/>
          </p15:clr>
        </p15:guide>
        <p15:guide id="27" orient="horz" pos="2688" userDrawn="1">
          <p15:clr>
            <a:srgbClr val="A4A3A4"/>
          </p15:clr>
        </p15:guide>
        <p15:guide id="28" pos="2544" userDrawn="1">
          <p15:clr>
            <a:srgbClr val="A4A3A4"/>
          </p15:clr>
        </p15:guide>
        <p15:guide id="29" orient="horz" pos="3456"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9A70D4D-1D8F-DEEA-087F-1D40BF7C8FEF}" name="Germana, Frank" initials="GF" userId="S::Frank.Germana@bnymellon.com::44844c67-bda8-4ed9-82a6-95a41f790b46" providerId="AD"/>
  <p188:author id="{6DC8806D-8121-9ED5-0F14-5685912DE677}" name="Mcnamara, Lisa" initials="ML" userId="S::lmcnamara@pershing.com::60114d3f-55c7-4e01-9c62-30dd1c811597" providerId="AD"/>
  <p188:author id="{B5A30A72-FA32-7E6C-A3AF-CC60EAB042AD}" name="Kohl, Robert" initials="KR" userId="S::Robert.Kohl@bnymellon.com::3202c15d-3ac1-4576-b998-2a55e5502a4c" providerId="AD"/>
  <p188:author id="{3E3B64E5-818B-FE50-1C44-092E3ADBF5AE}" name="DeLeo, Amber" initials="DA"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91AF"/>
    <a:srgbClr val="8BF9F6"/>
    <a:srgbClr val="ADFBF9"/>
    <a:srgbClr val="BEFAFA"/>
    <a:srgbClr val="6B6B6B"/>
    <a:srgbClr val="00A2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48" autoAdjust="0"/>
    <p:restoredTop sz="94660"/>
  </p:normalViewPr>
  <p:slideViewPr>
    <p:cSldViewPr>
      <p:cViewPr varScale="1">
        <p:scale>
          <a:sx n="120" d="100"/>
          <a:sy n="120" d="100"/>
        </p:scale>
        <p:origin x="6708" y="102"/>
      </p:cViewPr>
      <p:guideLst>
        <p:guide pos="288"/>
        <p:guide orient="horz" pos="4896"/>
        <p:guide orient="horz" pos="1104"/>
        <p:guide orient="horz" pos="4224"/>
        <p:guide pos="2832"/>
        <p:guide orient="horz" pos="2352"/>
        <p:guide pos="4032"/>
        <p:guide orient="horz" pos="2208"/>
        <p:guide orient="horz" pos="3888"/>
        <p:guide pos="1728"/>
        <p:guide orient="horz" pos="3648"/>
        <p:guide orient="horz" pos="3552"/>
        <p:guide pos="3312"/>
        <p:guide orient="horz" pos="3024"/>
        <p:guide orient="horz" pos="2688"/>
        <p:guide pos="2544"/>
        <p:guide orient="horz" pos="3456"/>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3252" y="-11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dLbls>
          <c:showLegendKey val="0"/>
          <c:showVal val="0"/>
          <c:showCatName val="0"/>
          <c:showSerName val="0"/>
          <c:showPercent val="0"/>
          <c:showBubbleSize val="0"/>
          <c:showLeaderLines val="0"/>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260079290519185"/>
          <c:y val="5.6599284757954095E-2"/>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explosion val="2"/>
          <c:dPt>
            <c:idx val="0"/>
            <c:bubble3D val="0"/>
            <c:explosion val="1"/>
            <c:spPr>
              <a:solidFill>
                <a:srgbClr val="97D1F1"/>
              </a:solidFill>
              <a:ln w="19050">
                <a:noFill/>
              </a:ln>
              <a:effectLst/>
            </c:spPr>
            <c:extLst>
              <c:ext xmlns:c16="http://schemas.microsoft.com/office/drawing/2014/chart" uri="{C3380CC4-5D6E-409C-BE32-E72D297353CC}">
                <c16:uniqueId val="{00000001-781B-49C0-B717-55776705D4B5}"/>
              </c:ext>
            </c:extLst>
          </c:dPt>
          <c:dPt>
            <c:idx val="1"/>
            <c:bubble3D val="0"/>
            <c:explosion val="0"/>
            <c:spPr>
              <a:solidFill>
                <a:srgbClr val="DBBF4D"/>
              </a:solidFill>
              <a:ln w="19050">
                <a:noFill/>
              </a:ln>
              <a:effectLst/>
            </c:spPr>
            <c:extLst>
              <c:ext xmlns:c16="http://schemas.microsoft.com/office/drawing/2014/chart" uri="{C3380CC4-5D6E-409C-BE32-E72D297353CC}">
                <c16:uniqueId val="{00000003-781B-49C0-B717-55776705D4B5}"/>
              </c:ext>
            </c:extLst>
          </c:dPt>
          <c:dPt>
            <c:idx val="2"/>
            <c:bubble3D val="0"/>
            <c:explosion val="0"/>
            <c:spPr>
              <a:solidFill>
                <a:srgbClr val="EEDF9B"/>
              </a:solidFill>
              <a:ln w="19050">
                <a:noFill/>
              </a:ln>
              <a:effectLst/>
            </c:spPr>
            <c:extLst>
              <c:ext xmlns:c16="http://schemas.microsoft.com/office/drawing/2014/chart" uri="{C3380CC4-5D6E-409C-BE32-E72D297353CC}">
                <c16:uniqueId val="{00000005-781B-49C0-B717-55776705D4B5}"/>
              </c:ext>
            </c:extLst>
          </c:dPt>
          <c:dPt>
            <c:idx val="3"/>
            <c:bubble3D val="0"/>
            <c:spPr>
              <a:solidFill>
                <a:schemeClr val="accent1">
                  <a:lumMod val="60000"/>
                  <a:lumOff val="40000"/>
                </a:schemeClr>
              </a:solidFill>
              <a:ln w="19050">
                <a:noFill/>
              </a:ln>
              <a:effectLst/>
            </c:spPr>
            <c:extLst>
              <c:ext xmlns:c16="http://schemas.microsoft.com/office/drawing/2014/chart" uri="{C3380CC4-5D6E-409C-BE32-E72D297353CC}">
                <c16:uniqueId val="{00000007-781B-49C0-B717-55776705D4B5}"/>
              </c:ext>
            </c:extLst>
          </c:dPt>
          <c:dPt>
            <c:idx val="4"/>
            <c:bubble3D val="0"/>
            <c:spPr>
              <a:solidFill>
                <a:schemeClr val="accent1">
                  <a:lumMod val="40000"/>
                  <a:lumOff val="60000"/>
                </a:schemeClr>
              </a:solidFill>
              <a:ln w="19050">
                <a:noFill/>
              </a:ln>
              <a:effectLst/>
            </c:spPr>
            <c:extLst>
              <c:ext xmlns:c16="http://schemas.microsoft.com/office/drawing/2014/chart" uri="{C3380CC4-5D6E-409C-BE32-E72D297353CC}">
                <c16:uniqueId val="{00000009-781B-49C0-B717-55776705D4B5}"/>
              </c:ext>
            </c:extLst>
          </c:dPt>
          <c:dPt>
            <c:idx val="5"/>
            <c:bubble3D val="0"/>
            <c:spPr>
              <a:solidFill>
                <a:schemeClr val="tx2">
                  <a:lumMod val="60000"/>
                  <a:lumOff val="40000"/>
                </a:schemeClr>
              </a:solidFill>
              <a:ln w="19050">
                <a:noFill/>
              </a:ln>
              <a:effectLst/>
            </c:spPr>
            <c:extLst>
              <c:ext xmlns:c16="http://schemas.microsoft.com/office/drawing/2014/chart" uri="{C3380CC4-5D6E-409C-BE32-E72D297353CC}">
                <c16:uniqueId val="{0000000B-781B-49C0-B717-55776705D4B5}"/>
              </c:ext>
            </c:extLst>
          </c:dPt>
          <c:cat>
            <c:strRef>
              <c:f>Sheet1!$A$2:$A$7</c:f>
              <c:strCache>
                <c:ptCount val="2"/>
                <c:pt idx="0">
                  <c:v>1st Qtr</c:v>
                </c:pt>
                <c:pt idx="1">
                  <c:v>2nd Qtr</c:v>
                </c:pt>
              </c:strCache>
            </c:strRef>
          </c:cat>
          <c:val>
            <c:numRef>
              <c:f>Sheet1!$B$2:$B$7</c:f>
              <c:numCache>
                <c:formatCode>General</c:formatCode>
                <c:ptCount val="6"/>
                <c:pt idx="0">
                  <c:v>65</c:v>
                </c:pt>
                <c:pt idx="1">
                  <c:v>24.5</c:v>
                </c:pt>
                <c:pt idx="2">
                  <c:v>10.5</c:v>
                </c:pt>
              </c:numCache>
            </c:numRef>
          </c:val>
          <c:extLst>
            <c:ext xmlns:c16="http://schemas.microsoft.com/office/drawing/2014/chart" uri="{C3380CC4-5D6E-409C-BE32-E72D297353CC}">
              <c16:uniqueId val="{0000000C-781B-49C0-B717-55776705D4B5}"/>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4"/>
            <a:ext cx="3038145" cy="464205"/>
          </a:xfrm>
          <a:prstGeom prst="rect">
            <a:avLst/>
          </a:prstGeom>
        </p:spPr>
        <p:txBody>
          <a:bodyPr vert="horz" lIns="88100" tIns="44051" rIns="88100" bIns="44051" rtlCol="0"/>
          <a:lstStyle>
            <a:lvl1pPr algn="l">
              <a:defRPr sz="1200"/>
            </a:lvl1pPr>
          </a:lstStyle>
          <a:p>
            <a:endParaRPr lang="en-US"/>
          </a:p>
        </p:txBody>
      </p:sp>
      <p:sp>
        <p:nvSpPr>
          <p:cNvPr id="3" name="Date Placeholder 2"/>
          <p:cNvSpPr>
            <a:spLocks noGrp="1"/>
          </p:cNvSpPr>
          <p:nvPr>
            <p:ph type="dt" sz="quarter" idx="1"/>
          </p:nvPr>
        </p:nvSpPr>
        <p:spPr>
          <a:xfrm>
            <a:off x="3970734" y="4"/>
            <a:ext cx="3038145" cy="464205"/>
          </a:xfrm>
          <a:prstGeom prst="rect">
            <a:avLst/>
          </a:prstGeom>
        </p:spPr>
        <p:txBody>
          <a:bodyPr vert="horz" lIns="88100" tIns="44051" rIns="88100" bIns="44051" rtlCol="0"/>
          <a:lstStyle>
            <a:lvl1pPr algn="r">
              <a:defRPr sz="1200"/>
            </a:lvl1pPr>
          </a:lstStyle>
          <a:p>
            <a:fld id="{031523DF-2491-4DFC-8A8E-4EB6DF1B2AFA}" type="datetimeFigureOut">
              <a:rPr lang="en-US" smtClean="0"/>
              <a:pPr/>
              <a:t>1/16/2025</a:t>
            </a:fld>
            <a:endParaRPr lang="en-US"/>
          </a:p>
        </p:txBody>
      </p:sp>
      <p:sp>
        <p:nvSpPr>
          <p:cNvPr id="4" name="Footer Placeholder 3"/>
          <p:cNvSpPr>
            <a:spLocks noGrp="1"/>
          </p:cNvSpPr>
          <p:nvPr>
            <p:ph type="ftr" sz="quarter" idx="2"/>
          </p:nvPr>
        </p:nvSpPr>
        <p:spPr>
          <a:xfrm>
            <a:off x="3" y="8830662"/>
            <a:ext cx="3038145" cy="464205"/>
          </a:xfrm>
          <a:prstGeom prst="rect">
            <a:avLst/>
          </a:prstGeom>
        </p:spPr>
        <p:txBody>
          <a:bodyPr vert="horz" lIns="88100" tIns="44051" rIns="88100" bIns="44051" rtlCol="0" anchor="b"/>
          <a:lstStyle>
            <a:lvl1pPr algn="l">
              <a:defRPr sz="1200"/>
            </a:lvl1pPr>
          </a:lstStyle>
          <a:p>
            <a:endParaRPr lang="en-US"/>
          </a:p>
        </p:txBody>
      </p:sp>
      <p:sp>
        <p:nvSpPr>
          <p:cNvPr id="5" name="Slide Number Placeholder 4"/>
          <p:cNvSpPr>
            <a:spLocks noGrp="1"/>
          </p:cNvSpPr>
          <p:nvPr>
            <p:ph type="sldNum" sz="quarter" idx="3"/>
          </p:nvPr>
        </p:nvSpPr>
        <p:spPr>
          <a:xfrm>
            <a:off x="3970734" y="8830662"/>
            <a:ext cx="3038145" cy="464205"/>
          </a:xfrm>
          <a:prstGeom prst="rect">
            <a:avLst/>
          </a:prstGeom>
        </p:spPr>
        <p:txBody>
          <a:bodyPr vert="horz" lIns="88100" tIns="44051" rIns="88100" bIns="44051" rtlCol="0" anchor="b"/>
          <a:lstStyle>
            <a:lvl1pPr algn="r">
              <a:defRPr sz="1200"/>
            </a:lvl1pPr>
          </a:lstStyle>
          <a:p>
            <a:fld id="{BA9D4AAB-3188-45A8-A9C4-F4BE9134A1EC}" type="slidenum">
              <a:rPr lang="en-US" smtClean="0"/>
              <a:pPr/>
              <a:t>‹#›</a:t>
            </a:fld>
            <a:endParaRPr lang="en-US"/>
          </a:p>
        </p:txBody>
      </p:sp>
    </p:spTree>
    <p:extLst>
      <p:ext uri="{BB962C8B-B14F-4D97-AF65-F5344CB8AC3E}">
        <p14:creationId xmlns:p14="http://schemas.microsoft.com/office/powerpoint/2010/main" val="26614346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31" tIns="46566" rIns="93131" bIns="46566" rtlCol="0"/>
          <a:lstStyle>
            <a:lvl1pPr algn="l">
              <a:defRPr sz="13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31" tIns="46566" rIns="93131" bIns="46566" rtlCol="0"/>
          <a:lstStyle>
            <a:lvl1pPr algn="r">
              <a:defRPr sz="1300"/>
            </a:lvl1pPr>
          </a:lstStyle>
          <a:p>
            <a:fld id="{2EF4B2FF-DD1B-456C-B3ED-FEA95AAF3621}" type="datetimeFigureOut">
              <a:rPr lang="en-US" smtClean="0"/>
              <a:pPr/>
              <a:t>1/16/2025</a:t>
            </a:fld>
            <a:endParaRPr lang="en-US"/>
          </a:p>
        </p:txBody>
      </p:sp>
      <p:sp>
        <p:nvSpPr>
          <p:cNvPr id="4" name="Slide Image Placeholder 3"/>
          <p:cNvSpPr>
            <a:spLocks noGrp="1" noRot="1" noChangeAspect="1"/>
          </p:cNvSpPr>
          <p:nvPr>
            <p:ph type="sldImg" idx="2"/>
          </p:nvPr>
        </p:nvSpPr>
        <p:spPr>
          <a:xfrm>
            <a:off x="2198688" y="698500"/>
            <a:ext cx="2613025" cy="3486150"/>
          </a:xfrm>
          <a:prstGeom prst="rect">
            <a:avLst/>
          </a:prstGeom>
          <a:noFill/>
          <a:ln w="12700">
            <a:solidFill>
              <a:prstClr val="black"/>
            </a:solidFill>
          </a:ln>
        </p:spPr>
        <p:txBody>
          <a:bodyPr vert="horz" lIns="93131" tIns="46566" rIns="93131" bIns="46566"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31" tIns="46566" rIns="93131" bIns="4656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31" tIns="46566" rIns="93131" bIns="46566" rtlCol="0" anchor="b"/>
          <a:lstStyle>
            <a:lvl1pPr algn="l">
              <a:defRPr sz="13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31" tIns="46566" rIns="93131" bIns="46566" rtlCol="0" anchor="b"/>
          <a:lstStyle>
            <a:lvl1pPr algn="r">
              <a:defRPr sz="1300"/>
            </a:lvl1pPr>
          </a:lstStyle>
          <a:p>
            <a:fld id="{BF46EC40-515A-45A9-9D7C-C3037EB19BDA}" type="slidenum">
              <a:rPr lang="en-US" smtClean="0"/>
              <a:pPr/>
              <a:t>‹#›</a:t>
            </a:fld>
            <a:endParaRPr lang="en-US"/>
          </a:p>
        </p:txBody>
      </p:sp>
    </p:spTree>
    <p:extLst>
      <p:ext uri="{BB962C8B-B14F-4D97-AF65-F5344CB8AC3E}">
        <p14:creationId xmlns:p14="http://schemas.microsoft.com/office/powerpoint/2010/main" val="2507816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46EC40-515A-45A9-9D7C-C3037EB19BD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 y="1"/>
            <a:ext cx="6743700" cy="685800"/>
          </a:xfrm>
        </p:spPr>
        <p:txBody>
          <a:bodyPr>
            <a:normAutofit/>
          </a:bodyPr>
          <a:lstStyle>
            <a:lvl1pPr algn="r">
              <a:defRPr sz="1600" b="1" spc="300" baseline="0">
                <a:latin typeface="Myriad Pro" pitchFamily="34" charset="0"/>
              </a:defRPr>
            </a:lvl1pPr>
          </a:lstStyle>
          <a:p>
            <a:r>
              <a:rPr lang="en-US" dirty="0"/>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TextBox 6"/>
          <p:cNvSpPr txBox="1"/>
          <p:nvPr userDrawn="1"/>
        </p:nvSpPr>
        <p:spPr>
          <a:xfrm>
            <a:off x="0" y="8686800"/>
            <a:ext cx="6553200" cy="412934"/>
          </a:xfrm>
          <a:prstGeom prst="rect">
            <a:avLst/>
          </a:prstGeom>
          <a:noFill/>
        </p:spPr>
        <p:txBody>
          <a:bodyPr wrap="square" rtlCol="0">
            <a:spAutoFit/>
          </a:bodyPr>
          <a:lstStyle/>
          <a:p>
            <a:pPr marL="0" marR="0" indent="0" algn="l" defTabSz="914400" rtl="0" eaLnBrk="1" fontAlgn="auto" latinLnBrk="0" hangingPunct="1">
              <a:lnSpc>
                <a:spcPts val="800"/>
              </a:lnSpc>
              <a:spcBef>
                <a:spcPts val="0"/>
              </a:spcBef>
              <a:spcAft>
                <a:spcPts val="100"/>
              </a:spcAft>
              <a:buClrTx/>
              <a:buSzTx/>
              <a:buFontTx/>
              <a:buNone/>
              <a:tabLst/>
              <a:defRPr/>
            </a:pPr>
            <a:r>
              <a:rPr lang="en-US" sz="800" b="0" dirty="0">
                <a:solidFill>
                  <a:schemeClr val="tx1"/>
                </a:solidFill>
                <a:latin typeface="+mn-lt"/>
              </a:rPr>
              <a:t>©2016 Hello</a:t>
            </a:r>
            <a:r>
              <a:rPr lang="en-US" sz="800" b="0" baseline="0" dirty="0">
                <a:solidFill>
                  <a:schemeClr val="tx1"/>
                </a:solidFill>
                <a:latin typeface="+mn-lt"/>
              </a:rPr>
              <a:t> 401  Holdings LLC. </a:t>
            </a:r>
            <a:r>
              <a:rPr lang="en-US" sz="800" b="0" i="0" baseline="0" dirty="0">
                <a:solidFill>
                  <a:schemeClr val="tx1"/>
                </a:solidFill>
                <a:latin typeface="+mn-lt"/>
              </a:rPr>
              <a:t>Vestwell Advisors , LLC</a:t>
            </a:r>
            <a:r>
              <a:rPr lang="en-US" sz="800" b="0" i="0" dirty="0">
                <a:solidFill>
                  <a:schemeClr val="tx1"/>
                </a:solidFill>
                <a:latin typeface="+mn-lt"/>
              </a:rPr>
              <a:t> has sole discretion to change allocations to styles and vehicles at any time.</a:t>
            </a:r>
            <a:r>
              <a:rPr lang="en-US" sz="800" b="0" i="0" baseline="0" dirty="0">
                <a:solidFill>
                  <a:schemeClr val="tx1"/>
                </a:solidFill>
                <a:latin typeface="+mn-lt"/>
              </a:rPr>
              <a:t>  </a:t>
            </a:r>
            <a:r>
              <a:rPr lang="en-US" sz="800" b="0" i="0" dirty="0">
                <a:solidFill>
                  <a:schemeClr val="tx1"/>
                </a:solidFill>
                <a:latin typeface="+mn-lt"/>
              </a:rPr>
              <a:t>All investments are subject to risk, including the loss of principal. For</a:t>
            </a:r>
            <a:r>
              <a:rPr lang="en-US" sz="800" b="0" i="0" baseline="0" dirty="0">
                <a:solidFill>
                  <a:schemeClr val="tx1"/>
                </a:solidFill>
                <a:latin typeface="+mn-lt"/>
              </a:rPr>
              <a:t> additional information, please refer to the Disclosures at the end of this report.</a:t>
            </a:r>
          </a:p>
          <a:p>
            <a:pPr marL="0" marR="0" indent="0" algn="l" defTabSz="914400" rtl="0" eaLnBrk="1" fontAlgn="auto" latinLnBrk="0" hangingPunct="1">
              <a:lnSpc>
                <a:spcPts val="800"/>
              </a:lnSpc>
              <a:spcBef>
                <a:spcPts val="0"/>
              </a:spcBef>
              <a:spcAft>
                <a:spcPts val="100"/>
              </a:spcAft>
              <a:buClrTx/>
              <a:buSzTx/>
              <a:buFontTx/>
              <a:buNone/>
              <a:tabLst/>
              <a:defRPr/>
            </a:pPr>
            <a:r>
              <a:rPr lang="en-US" sz="800" b="0" dirty="0">
                <a:solidFill>
                  <a:schemeClr val="tx1"/>
                </a:solidFill>
                <a:latin typeface="+mn-lt"/>
              </a:rPr>
              <a:t>Vestwell Advisors,</a:t>
            </a:r>
            <a:r>
              <a:rPr lang="en-US" sz="800" b="0" baseline="0" dirty="0">
                <a:solidFill>
                  <a:schemeClr val="tx1"/>
                </a:solidFill>
                <a:latin typeface="+mn-lt"/>
              </a:rPr>
              <a:t> LLC </a:t>
            </a:r>
            <a:r>
              <a:rPr lang="en-US" sz="800" b="0" dirty="0">
                <a:solidFill>
                  <a:schemeClr val="tx1"/>
                </a:solidFill>
                <a:latin typeface="+mn-lt"/>
              </a:rPr>
              <a:t>is an SEC Registered Investment Adviser.</a:t>
            </a:r>
            <a:r>
              <a:rPr lang="en-US" sz="800" b="0" baseline="0" dirty="0">
                <a:solidFill>
                  <a:schemeClr val="tx1"/>
                </a:solidFill>
                <a:latin typeface="+mn-lt"/>
              </a:rPr>
              <a:t>  </a:t>
            </a:r>
            <a:endParaRPr lang="en-US" sz="800" b="0" i="0" baseline="0" dirty="0">
              <a:solidFill>
                <a:schemeClr val="tx1"/>
              </a:solidFill>
              <a:latin typeface="+mn-lt"/>
            </a:endParaRPr>
          </a:p>
        </p:txBody>
      </p:sp>
      <p:cxnSp>
        <p:nvCxnSpPr>
          <p:cNvPr id="8" name="Straight Connector 7"/>
          <p:cNvCxnSpPr/>
          <p:nvPr userDrawn="1"/>
        </p:nvCxnSpPr>
        <p:spPr>
          <a:xfrm>
            <a:off x="0" y="517677"/>
            <a:ext cx="6858000" cy="0"/>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8420" y="-10794"/>
            <a:ext cx="0" cy="783231"/>
          </a:xfrm>
          <a:prstGeom prst="line">
            <a:avLst/>
          </a:prstGeom>
          <a:ln>
            <a:solidFill>
              <a:srgbClr val="3C91AF"/>
            </a:solidFill>
          </a:ln>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4267200" y="8915400"/>
            <a:ext cx="2286000" cy="230832"/>
          </a:xfrm>
          <a:prstGeom prst="rect">
            <a:avLst/>
          </a:prstGeom>
          <a:noFill/>
        </p:spPr>
        <p:txBody>
          <a:bodyPr wrap="square" rtlCol="0">
            <a:spAutoFit/>
          </a:bodyPr>
          <a:lstStyle/>
          <a:p>
            <a:pPr algn="r"/>
            <a:r>
              <a:rPr lang="en-US" sz="900" b="1" dirty="0"/>
              <a:t>Approved for End</a:t>
            </a:r>
            <a:r>
              <a:rPr lang="en-US" sz="900" b="1" baseline="0" dirty="0"/>
              <a:t> Client U</a:t>
            </a:r>
            <a:r>
              <a:rPr lang="en-US" sz="900" b="1" dirty="0"/>
              <a:t>se.</a:t>
            </a:r>
          </a:p>
        </p:txBody>
      </p:sp>
      <p:pic>
        <p:nvPicPr>
          <p:cNvPr id="12" name="Picture 11" descr="hello-logo-mark3blue.png"/>
          <p:cNvPicPr>
            <a:picLocks noChangeAspect="1"/>
          </p:cNvPicPr>
          <p:nvPr userDrawn="1"/>
        </p:nvPicPr>
        <p:blipFill>
          <a:blip r:embed="rId2" cstate="print"/>
          <a:stretch>
            <a:fillRect/>
          </a:stretch>
        </p:blipFill>
        <p:spPr>
          <a:xfrm>
            <a:off x="228600" y="152400"/>
            <a:ext cx="952500" cy="30956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726418-7BF8-4E6A-9774-7358BB40E881}" type="datetime1">
              <a:rPr lang="en-US" smtClean="0"/>
              <a:pPr/>
              <a:t>1/16/2025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41D3E6-2004-4E88-A173-9AEFFDB103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71"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88331946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47A869D-1E9B-4AA2-8F64-0AF18ADA47F3}" type="datetime1">
              <a:rPr lang="en-US" smtClean="0"/>
              <a:pPr/>
              <a:t>1/16/2025</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B41D3E6-2004-4E88-A173-9AEFFDB103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image" Target="../media/image2.png"/><Relationship Id="rId7" Type="http://schemas.openxmlformats.org/officeDocument/2006/relationships/hyperlink" Target="mailto:info@vestwell.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chart" Target="../charts/chart1.xml"/><Relationship Id="rId9" Type="http://schemas.openxmlformats.org/officeDocument/2006/relationships/image" Target="../media/image5.emf"/></Relationships>
</file>

<file path=ppt/slides/_rels/slide2.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 name="Text Box 6"/>
          <p:cNvSpPr txBox="1">
            <a:spLocks noChangeArrowheads="1"/>
          </p:cNvSpPr>
          <p:nvPr/>
        </p:nvSpPr>
        <p:spPr bwMode="auto">
          <a:xfrm>
            <a:off x="3115056" y="1731264"/>
            <a:ext cx="3285744" cy="18466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114300" indent="-114300">
              <a:spcAft>
                <a:spcPts val="600"/>
              </a:spcAft>
              <a:buClr>
                <a:schemeClr val="tx1">
                  <a:lumMod val="50000"/>
                  <a:lumOff val="50000"/>
                </a:schemeClr>
              </a:buClr>
              <a:buFont typeface="Wingdings" pitchFamily="2" charset="2"/>
              <a:buChar char="§"/>
            </a:pPr>
            <a:r>
              <a:rPr lang="en-US" sz="900" dirty="0">
                <a:latin typeface="Lato Light"/>
                <a:cs typeface="Lato Light"/>
              </a:rPr>
              <a:t>This strategy may be </a:t>
            </a:r>
            <a:r>
              <a:rPr lang="en-US" sz="900" dirty="0">
                <a:solidFill>
                  <a:srgbClr val="000000"/>
                </a:solidFill>
                <a:latin typeface="Lato Light"/>
              </a:rPr>
              <a:t>appropriate for a cash balance plan with a short-term investment horizon, seeking to achieve a target interest crediting rate with a moderate tolerance for risk.</a:t>
            </a:r>
            <a:endParaRPr lang="en-US" sz="900" dirty="0">
              <a:latin typeface="Lato Light"/>
              <a:cs typeface="Lato Light"/>
            </a:endParaRPr>
          </a:p>
          <a:p>
            <a:pPr marL="114300" indent="-114300">
              <a:spcAft>
                <a:spcPts val="600"/>
              </a:spcAft>
              <a:buClr>
                <a:schemeClr val="tx1">
                  <a:lumMod val="50000"/>
                  <a:lumOff val="50000"/>
                </a:schemeClr>
              </a:buClr>
              <a:buFont typeface="Wingdings" pitchFamily="2" charset="2"/>
              <a:buChar char="§"/>
            </a:pPr>
            <a:r>
              <a:rPr lang="en-US" sz="900" dirty="0">
                <a:latin typeface="Lato Light"/>
                <a:cs typeface="Lato Light"/>
              </a:rPr>
              <a:t>The strategy, designed for Cash Balance Plans, seeks to earn, on an annual basis, a specified interest crediting rate, while limiting volatility and downside risk. </a:t>
            </a:r>
          </a:p>
          <a:p>
            <a:pPr marL="114300" indent="-114300">
              <a:spcAft>
                <a:spcPts val="600"/>
              </a:spcAft>
              <a:buClr>
                <a:schemeClr val="tx1">
                  <a:lumMod val="50000"/>
                  <a:lumOff val="50000"/>
                </a:schemeClr>
              </a:buClr>
              <a:buFont typeface="Wingdings" pitchFamily="2" charset="2"/>
              <a:buChar char="§"/>
            </a:pPr>
            <a:r>
              <a:rPr lang="en-US" sz="900" dirty="0">
                <a:latin typeface="Lato Light"/>
                <a:cs typeface="Lato Light"/>
              </a:rPr>
              <a:t>The portfolio is comprised of mutual funds with a target weighting of each security designed to achieve the goals of the portfolio.  </a:t>
            </a:r>
          </a:p>
          <a:p>
            <a:pPr marL="114300" indent="-114300">
              <a:spcAft>
                <a:spcPts val="600"/>
              </a:spcAft>
              <a:buClr>
                <a:schemeClr val="tx1">
                  <a:lumMod val="50000"/>
                  <a:lumOff val="50000"/>
                </a:schemeClr>
              </a:buClr>
            </a:pPr>
            <a:endParaRPr lang="en-US" sz="900" dirty="0">
              <a:latin typeface="Lato Light"/>
              <a:cs typeface="Lato Light"/>
            </a:endParaRPr>
          </a:p>
        </p:txBody>
      </p:sp>
      <p:sp>
        <p:nvSpPr>
          <p:cNvPr id="12308" name="Rectangle 20"/>
          <p:cNvSpPr>
            <a:spLocks noChangeArrowheads="1"/>
          </p:cNvSpPr>
          <p:nvPr/>
        </p:nvSpPr>
        <p:spPr bwMode="auto">
          <a:xfrm>
            <a:off x="0" y="0"/>
            <a:ext cx="685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29" name="Straight Connector 28"/>
          <p:cNvCxnSpPr>
            <a:cxnSpLocks/>
          </p:cNvCxnSpPr>
          <p:nvPr/>
        </p:nvCxnSpPr>
        <p:spPr>
          <a:xfrm>
            <a:off x="2971800" y="1412875"/>
            <a:ext cx="0" cy="567372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p:cNvGrpSpPr>
            <a:grpSpLocks noChangeAspect="1"/>
          </p:cNvGrpSpPr>
          <p:nvPr/>
        </p:nvGrpSpPr>
        <p:grpSpPr>
          <a:xfrm>
            <a:off x="3605207" y="4142505"/>
            <a:ext cx="2362200" cy="1052487"/>
            <a:chOff x="76200" y="5791200"/>
            <a:chExt cx="2388632" cy="1169430"/>
          </a:xfrm>
        </p:grpSpPr>
        <p:grpSp>
          <p:nvGrpSpPr>
            <p:cNvPr id="36" name="Group 32"/>
            <p:cNvGrpSpPr>
              <a:grpSpLocks noChangeAspect="1"/>
            </p:cNvGrpSpPr>
            <p:nvPr/>
          </p:nvGrpSpPr>
          <p:grpSpPr>
            <a:xfrm>
              <a:off x="76200" y="6172198"/>
              <a:ext cx="788432" cy="788432"/>
              <a:chOff x="714" y="565545"/>
              <a:chExt cx="716756" cy="716756"/>
            </a:xfrm>
          </p:grpSpPr>
          <p:sp>
            <p:nvSpPr>
              <p:cNvPr id="64" name="Oval 63"/>
              <p:cNvSpPr/>
              <p:nvPr/>
            </p:nvSpPr>
            <p:spPr>
              <a:xfrm>
                <a:off x="714" y="565545"/>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65" name="Oval 4"/>
              <p:cNvSpPr/>
              <p:nvPr/>
            </p:nvSpPr>
            <p:spPr>
              <a:xfrm>
                <a:off x="105681" y="670511"/>
                <a:ext cx="506822"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kern="1200" dirty="0">
                    <a:latin typeface="Arial" pitchFamily="34" charset="0"/>
                    <a:cs typeface="Arial" pitchFamily="34" charset="0"/>
                  </a:rPr>
                  <a:t>Globally</a:t>
                </a:r>
              </a:p>
              <a:p>
                <a:pPr lvl="0" algn="ctr" defTabSz="266700">
                  <a:lnSpc>
                    <a:spcPct val="100000"/>
                  </a:lnSpc>
                  <a:spcBef>
                    <a:spcPct val="0"/>
                  </a:spcBef>
                  <a:spcAft>
                    <a:spcPts val="0"/>
                  </a:spcAft>
                </a:pPr>
                <a:r>
                  <a:rPr lang="en-US" sz="700" dirty="0">
                    <a:latin typeface="Arial" pitchFamily="34" charset="0"/>
                    <a:cs typeface="Arial" pitchFamily="34" charset="0"/>
                  </a:rPr>
                  <a:t>Diversified</a:t>
                </a:r>
                <a:endParaRPr lang="en-US" sz="700" kern="1200" dirty="0">
                  <a:latin typeface="Arial" pitchFamily="34" charset="0"/>
                  <a:cs typeface="Arial" pitchFamily="34" charset="0"/>
                </a:endParaRPr>
              </a:p>
            </p:txBody>
          </p:sp>
        </p:grpSp>
        <p:grpSp>
          <p:nvGrpSpPr>
            <p:cNvPr id="37" name="Group 35"/>
            <p:cNvGrpSpPr>
              <a:grpSpLocks noChangeAspect="1"/>
            </p:cNvGrpSpPr>
            <p:nvPr/>
          </p:nvGrpSpPr>
          <p:grpSpPr>
            <a:xfrm>
              <a:off x="583168" y="5791200"/>
              <a:ext cx="788432" cy="788432"/>
              <a:chOff x="542163" y="303205"/>
              <a:chExt cx="716756" cy="716756"/>
            </a:xfrm>
          </p:grpSpPr>
          <p:sp>
            <p:nvSpPr>
              <p:cNvPr id="62" name="Oval 61"/>
              <p:cNvSpPr/>
              <p:nvPr/>
            </p:nvSpPr>
            <p:spPr>
              <a:xfrm>
                <a:off x="542163" y="303205"/>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63" name="Oval 4"/>
              <p:cNvSpPr/>
              <p:nvPr/>
            </p:nvSpPr>
            <p:spPr>
              <a:xfrm>
                <a:off x="620071" y="408171"/>
                <a:ext cx="533880"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dirty="0">
                    <a:latin typeface="Arial" pitchFamily="34" charset="0"/>
                    <a:cs typeface="Arial" pitchFamily="34" charset="0"/>
                  </a:rPr>
                  <a:t>Multi-Asset</a:t>
                </a:r>
              </a:p>
              <a:p>
                <a:pPr lvl="0" algn="ctr" defTabSz="266700">
                  <a:lnSpc>
                    <a:spcPct val="100000"/>
                  </a:lnSpc>
                  <a:spcBef>
                    <a:spcPct val="0"/>
                  </a:spcBef>
                  <a:spcAft>
                    <a:spcPts val="0"/>
                  </a:spcAft>
                </a:pPr>
                <a:r>
                  <a:rPr lang="en-US" sz="700" kern="1200" dirty="0">
                    <a:latin typeface="Arial" pitchFamily="34" charset="0"/>
                    <a:cs typeface="Arial" pitchFamily="34" charset="0"/>
                  </a:rPr>
                  <a:t>Class</a:t>
                </a:r>
              </a:p>
            </p:txBody>
          </p:sp>
        </p:grpSp>
        <p:grpSp>
          <p:nvGrpSpPr>
            <p:cNvPr id="41" name="Group 40"/>
            <p:cNvGrpSpPr>
              <a:grpSpLocks noChangeAspect="1"/>
            </p:cNvGrpSpPr>
            <p:nvPr/>
          </p:nvGrpSpPr>
          <p:grpSpPr>
            <a:xfrm>
              <a:off x="1116568" y="6172198"/>
              <a:ext cx="788432" cy="788432"/>
              <a:chOff x="1043240" y="647463"/>
              <a:chExt cx="716756" cy="716756"/>
            </a:xfrm>
          </p:grpSpPr>
          <p:sp>
            <p:nvSpPr>
              <p:cNvPr id="60" name="Oval 59"/>
              <p:cNvSpPr/>
              <p:nvPr/>
            </p:nvSpPr>
            <p:spPr>
              <a:xfrm>
                <a:off x="1043240" y="647463"/>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61" name="Oval 4"/>
              <p:cNvSpPr/>
              <p:nvPr/>
            </p:nvSpPr>
            <p:spPr>
              <a:xfrm>
                <a:off x="1148207" y="752429"/>
                <a:ext cx="506822"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kern="1200" dirty="0">
                    <a:latin typeface="Arial" pitchFamily="34" charset="0"/>
                    <a:cs typeface="Arial" pitchFamily="34" charset="0"/>
                  </a:rPr>
                  <a:t>Low Expenses </a:t>
                </a:r>
              </a:p>
              <a:p>
                <a:pPr lvl="0" algn="ctr" defTabSz="266700">
                  <a:lnSpc>
                    <a:spcPct val="100000"/>
                  </a:lnSpc>
                  <a:spcBef>
                    <a:spcPct val="0"/>
                  </a:spcBef>
                  <a:spcAft>
                    <a:spcPts val="0"/>
                  </a:spcAft>
                </a:pPr>
                <a:r>
                  <a:rPr lang="en-US" sz="700" kern="1200" dirty="0">
                    <a:latin typeface="Arial" pitchFamily="34" charset="0"/>
                    <a:cs typeface="Arial" pitchFamily="34" charset="0"/>
                  </a:rPr>
                  <a:t>&amp; Fees</a:t>
                </a:r>
                <a:endParaRPr lang="en-US" sz="800" kern="1200" dirty="0">
                  <a:latin typeface="Arial" pitchFamily="34" charset="0"/>
                  <a:cs typeface="Arial" pitchFamily="34" charset="0"/>
                </a:endParaRPr>
              </a:p>
            </p:txBody>
          </p:sp>
        </p:grpSp>
        <p:grpSp>
          <p:nvGrpSpPr>
            <p:cNvPr id="42" name="Group 44"/>
            <p:cNvGrpSpPr>
              <a:grpSpLocks noChangeAspect="1"/>
            </p:cNvGrpSpPr>
            <p:nvPr/>
          </p:nvGrpSpPr>
          <p:grpSpPr>
            <a:xfrm>
              <a:off x="1676400" y="5793343"/>
              <a:ext cx="788432" cy="788432"/>
              <a:chOff x="1592308" y="344706"/>
              <a:chExt cx="716756" cy="716756"/>
            </a:xfrm>
          </p:grpSpPr>
          <p:sp>
            <p:nvSpPr>
              <p:cNvPr id="44" name="Oval 43"/>
              <p:cNvSpPr/>
              <p:nvPr/>
            </p:nvSpPr>
            <p:spPr>
              <a:xfrm>
                <a:off x="1592308" y="344706"/>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59" name="Oval 4"/>
              <p:cNvSpPr/>
              <p:nvPr/>
            </p:nvSpPr>
            <p:spPr>
              <a:xfrm>
                <a:off x="1592309" y="438008"/>
                <a:ext cx="694674"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kern="1200" dirty="0">
                    <a:latin typeface="Arial" pitchFamily="34" charset="0"/>
                    <a:cs typeface="Arial" pitchFamily="34" charset="0"/>
                  </a:rPr>
                  <a:t>Liquidity &amp; Transparency</a:t>
                </a:r>
              </a:p>
            </p:txBody>
          </p:sp>
        </p:grpSp>
      </p:grpSp>
      <p:sp>
        <p:nvSpPr>
          <p:cNvPr id="43" name="TextBox 42"/>
          <p:cNvSpPr txBox="1"/>
          <p:nvPr/>
        </p:nvSpPr>
        <p:spPr>
          <a:xfrm>
            <a:off x="3231297" y="6781800"/>
            <a:ext cx="2529005" cy="261610"/>
          </a:xfrm>
          <a:prstGeom prst="rect">
            <a:avLst/>
          </a:prstGeom>
          <a:noFill/>
        </p:spPr>
        <p:txBody>
          <a:bodyPr wrap="square" rtlCol="0">
            <a:spAutoFit/>
          </a:bodyPr>
          <a:lstStyle/>
          <a:p>
            <a:r>
              <a:rPr lang="en-US" sz="1100" dirty="0">
                <a:latin typeface="Lato Light"/>
                <a:cs typeface="Lato Light"/>
              </a:rPr>
              <a:t>65% Fixed Income 35% Equity</a:t>
            </a:r>
          </a:p>
        </p:txBody>
      </p:sp>
      <p:sp>
        <p:nvSpPr>
          <p:cNvPr id="46" name="Rectangle 1"/>
          <p:cNvSpPr>
            <a:spLocks noChangeArrowheads="1"/>
          </p:cNvSpPr>
          <p:nvPr/>
        </p:nvSpPr>
        <p:spPr bwMode="auto">
          <a:xfrm>
            <a:off x="3200400" y="3769668"/>
            <a:ext cx="2362200" cy="2308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1200"/>
              </a:spcAft>
            </a:pPr>
            <a:r>
              <a:rPr lang="en-US" sz="900" b="1" dirty="0">
                <a:latin typeface="Lato Light" panose="020F0502020204030203" pitchFamily="34" charset="0"/>
                <a:ea typeface="Lato Light" panose="020F0502020204030203" pitchFamily="34" charset="0"/>
                <a:cs typeface="Lato Light" panose="020F0502020204030203" pitchFamily="34" charset="0"/>
              </a:rPr>
              <a:t>KEY ATTRIBUTES</a:t>
            </a:r>
          </a:p>
        </p:txBody>
      </p:sp>
      <p:sp>
        <p:nvSpPr>
          <p:cNvPr id="50" name="TextBox 49"/>
          <p:cNvSpPr txBox="1"/>
          <p:nvPr/>
        </p:nvSpPr>
        <p:spPr>
          <a:xfrm>
            <a:off x="473074" y="1414790"/>
            <a:ext cx="2270126" cy="230832"/>
          </a:xfrm>
          <a:prstGeom prst="rect">
            <a:avLst/>
          </a:prstGeom>
          <a:solidFill>
            <a:srgbClr val="3C91AF"/>
          </a:solidFill>
        </p:spPr>
        <p:txBody>
          <a:bodyPr wrap="square" rtlCol="0">
            <a:spAutoFit/>
          </a:bodyPr>
          <a:lstStyle/>
          <a:p>
            <a:r>
              <a:rPr lang="en-US" sz="900" b="1" dirty="0">
                <a:solidFill>
                  <a:schemeClr val="bg1"/>
                </a:solidFill>
                <a:latin typeface="Lato Light"/>
                <a:cs typeface="Lato Light"/>
              </a:rPr>
              <a:t>FIRM OVERVIEW</a:t>
            </a:r>
          </a:p>
        </p:txBody>
      </p:sp>
      <p:sp>
        <p:nvSpPr>
          <p:cNvPr id="51" name="TextBox 50"/>
          <p:cNvSpPr txBox="1"/>
          <p:nvPr/>
        </p:nvSpPr>
        <p:spPr>
          <a:xfrm>
            <a:off x="3124200" y="1412875"/>
            <a:ext cx="2438400" cy="230832"/>
          </a:xfrm>
          <a:prstGeom prst="rect">
            <a:avLst/>
          </a:prstGeom>
          <a:noFill/>
        </p:spPr>
        <p:txBody>
          <a:bodyPr wrap="square" rtlCol="0">
            <a:spAutoFit/>
          </a:bodyPr>
          <a:lstStyle/>
          <a:p>
            <a:r>
              <a:rPr lang="en-US" sz="900" b="1" dirty="0">
                <a:latin typeface="Lato Light"/>
                <a:cs typeface="Lato Light"/>
              </a:rPr>
              <a:t>STRATEGY DESCRIPTION</a:t>
            </a:r>
          </a:p>
        </p:txBody>
      </p:sp>
      <p:sp>
        <p:nvSpPr>
          <p:cNvPr id="40" name="Text Box 3"/>
          <p:cNvSpPr txBox="1">
            <a:spLocks noChangeArrowheads="1"/>
          </p:cNvSpPr>
          <p:nvPr/>
        </p:nvSpPr>
        <p:spPr bwMode="auto">
          <a:xfrm>
            <a:off x="1600200" y="533400"/>
            <a:ext cx="5257800" cy="685800"/>
          </a:xfrm>
          <a:prstGeom prst="rect">
            <a:avLst/>
          </a:prstGeom>
          <a:noFill/>
          <a:ln w="9525">
            <a:noFill/>
            <a:miter lim="800000"/>
            <a:headEnd/>
            <a:tailEnd/>
          </a:ln>
        </p:spPr>
        <p:txBody>
          <a:bodyPr vert="horz" wrap="square" lIns="91440" tIns="91440" rIns="91440" bIns="9144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lang="en-US" sz="2800" dirty="0">
                <a:latin typeface="Lato Light"/>
                <a:ea typeface="Times New Roman" pitchFamily="18" charset="0"/>
                <a:cs typeface="Lato Light"/>
              </a:rPr>
              <a:t>Intermediate Target Strategy</a:t>
            </a:r>
          </a:p>
          <a:p>
            <a:pPr fontAlgn="base">
              <a:spcBef>
                <a:spcPct val="0"/>
              </a:spcBef>
              <a:spcAft>
                <a:spcPct val="0"/>
              </a:spcAft>
            </a:pPr>
            <a:r>
              <a:rPr lang="en-US" sz="1000" dirty="0">
                <a:solidFill>
                  <a:schemeClr val="tx1">
                    <a:lumMod val="75000"/>
                    <a:lumOff val="25000"/>
                  </a:schemeClr>
                </a:solidFill>
                <a:latin typeface="Lato Light"/>
                <a:cs typeface="Lato Light"/>
              </a:rPr>
              <a:t> Designed For Cash Balance Plans</a:t>
            </a:r>
          </a:p>
          <a:p>
            <a:pPr lvl="0" fontAlgn="base">
              <a:spcBef>
                <a:spcPct val="0"/>
              </a:spcBef>
              <a:spcAft>
                <a:spcPct val="0"/>
              </a:spcAft>
            </a:pPr>
            <a:r>
              <a:rPr lang="en-US" sz="1000" dirty="0">
                <a:solidFill>
                  <a:schemeClr val="bg1">
                    <a:lumMod val="65000"/>
                  </a:schemeClr>
                </a:solidFill>
                <a:latin typeface="Lato Light"/>
                <a:ea typeface="Times New Roman" pitchFamily="18" charset="0"/>
                <a:cs typeface="Lato Light"/>
              </a:rPr>
              <a:t> Strategy Factsheet | </a:t>
            </a:r>
            <a:r>
              <a:rPr lang="en-US" sz="1000" i="1" dirty="0">
                <a:solidFill>
                  <a:schemeClr val="bg1">
                    <a:lumMod val="65000"/>
                  </a:schemeClr>
                </a:solidFill>
                <a:latin typeface="Lato Light"/>
                <a:ea typeface="Times New Roman" pitchFamily="18" charset="0"/>
                <a:cs typeface="Lato Light"/>
              </a:rPr>
              <a:t>Data as of 12/31/2024</a:t>
            </a:r>
            <a:endParaRPr lang="en-US" sz="2800" dirty="0">
              <a:latin typeface="Lato Light"/>
              <a:ea typeface="Times New Roman" pitchFamily="18" charset="0"/>
              <a:cs typeface="Lato Light"/>
            </a:endParaRPr>
          </a:p>
        </p:txBody>
      </p:sp>
      <p:pic>
        <p:nvPicPr>
          <p:cNvPr id="31" name="Picture 30" descr="Vestwell-Shield-Dijon-2000 (1).png"/>
          <p:cNvPicPr>
            <a:picLocks noChangeAspect="1"/>
          </p:cNvPicPr>
          <p:nvPr/>
        </p:nvPicPr>
        <p:blipFill>
          <a:blip r:embed="rId3" cstate="print"/>
          <a:stretch>
            <a:fillRect/>
          </a:stretch>
        </p:blipFill>
        <p:spPr>
          <a:xfrm>
            <a:off x="533400" y="152400"/>
            <a:ext cx="823184" cy="950366"/>
          </a:xfrm>
          <a:prstGeom prst="rect">
            <a:avLst/>
          </a:prstGeom>
        </p:spPr>
      </p:pic>
      <p:sp>
        <p:nvSpPr>
          <p:cNvPr id="32" name="Rectangle 1">
            <a:extLst>
              <a:ext uri="{FF2B5EF4-FFF2-40B4-BE49-F238E27FC236}">
                <a16:creationId xmlns:a16="http://schemas.microsoft.com/office/drawing/2014/main" id="{79F30C18-343C-4BF0-884E-77859F872FD6}"/>
              </a:ext>
            </a:extLst>
          </p:cNvPr>
          <p:cNvSpPr>
            <a:spLocks noChangeArrowheads="1"/>
          </p:cNvSpPr>
          <p:nvPr/>
        </p:nvSpPr>
        <p:spPr bwMode="auto">
          <a:xfrm>
            <a:off x="473074" y="1790015"/>
            <a:ext cx="2270126" cy="1631216"/>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14300" indent="-58738">
              <a:spcAft>
                <a:spcPts val="600"/>
              </a:spcAft>
              <a:buClr>
                <a:schemeClr val="tx1">
                  <a:lumMod val="65000"/>
                  <a:lumOff val="35000"/>
                </a:schemeClr>
              </a:buClr>
              <a:buFont typeface="Wingdings" pitchFamily="2" charset="2"/>
              <a:buChar char="§"/>
            </a:pPr>
            <a:r>
              <a:rPr lang="en-US" sz="900" dirty="0">
                <a:latin typeface="Lato Light"/>
                <a:cs typeface="Lato Light"/>
              </a:rPr>
              <a:t>Vestwell Advisors, LLC is a Registered Investment Advisor with the Securities &amp; Exchange Commission. It is a subsidiary of Vestwell Holdings, Inc.</a:t>
            </a:r>
          </a:p>
          <a:p>
            <a:pPr marL="114300" indent="-58738">
              <a:spcAft>
                <a:spcPts val="600"/>
              </a:spcAft>
              <a:buClr>
                <a:schemeClr val="tx1">
                  <a:lumMod val="65000"/>
                  <a:lumOff val="35000"/>
                </a:schemeClr>
              </a:buClr>
              <a:buFont typeface="Wingdings" pitchFamily="2" charset="2"/>
              <a:buChar char="§"/>
            </a:pPr>
            <a:r>
              <a:rPr lang="en-US" sz="900" dirty="0">
                <a:latin typeface="Lato Light"/>
                <a:cs typeface="Lato Light"/>
              </a:rPr>
              <a:t>Vestwell Holdings, Inc. provides various fiduciary and non-fiduciary services on its proprietary platform to support tax-qualified retirement plans.</a:t>
            </a:r>
          </a:p>
          <a:p>
            <a:pPr marL="114300" indent="-58738">
              <a:spcAft>
                <a:spcPts val="600"/>
              </a:spcAft>
              <a:buClr>
                <a:schemeClr val="tx1">
                  <a:lumMod val="65000"/>
                  <a:lumOff val="35000"/>
                </a:schemeClr>
              </a:buClr>
              <a:buFont typeface="Wingdings" pitchFamily="2" charset="2"/>
              <a:buChar char="§"/>
            </a:pPr>
            <a:r>
              <a:rPr lang="en-US" sz="900" dirty="0">
                <a:latin typeface="Lato Light"/>
                <a:cs typeface="Lato Light"/>
              </a:rPr>
              <a:t>Vestwell Advisors acts as an investment manager.</a:t>
            </a:r>
          </a:p>
        </p:txBody>
      </p:sp>
      <p:sp>
        <p:nvSpPr>
          <p:cNvPr id="34" name="Rectangle 1">
            <a:extLst>
              <a:ext uri="{FF2B5EF4-FFF2-40B4-BE49-F238E27FC236}">
                <a16:creationId xmlns:a16="http://schemas.microsoft.com/office/drawing/2014/main" id="{69E1C6CC-E1CC-4F45-94AC-7560D206791C}"/>
              </a:ext>
            </a:extLst>
          </p:cNvPr>
          <p:cNvSpPr>
            <a:spLocks noChangeArrowheads="1"/>
          </p:cNvSpPr>
          <p:nvPr/>
        </p:nvSpPr>
        <p:spPr bwMode="auto">
          <a:xfrm>
            <a:off x="3200400" y="5471468"/>
            <a:ext cx="2362200" cy="2308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1200"/>
              </a:spcAft>
            </a:pPr>
            <a:r>
              <a:rPr lang="en-US" sz="900" b="1" dirty="0">
                <a:latin typeface="Lato Light" panose="020F0502020204030203" pitchFamily="34" charset="0"/>
                <a:ea typeface="Lato Light" panose="020F0502020204030203" pitchFamily="34" charset="0"/>
                <a:cs typeface="Lato Light" panose="020F0502020204030203" pitchFamily="34" charset="0"/>
              </a:rPr>
              <a:t>ASSET SEGMENT WEIGHTING</a:t>
            </a:r>
          </a:p>
        </p:txBody>
      </p:sp>
      <p:graphicFrame>
        <p:nvGraphicFramePr>
          <p:cNvPr id="38" name="Chart 37">
            <a:extLst>
              <a:ext uri="{FF2B5EF4-FFF2-40B4-BE49-F238E27FC236}">
                <a16:creationId xmlns:a16="http://schemas.microsoft.com/office/drawing/2014/main" id="{F0AF630B-5707-494D-B599-6EEF206540B4}"/>
              </a:ext>
            </a:extLst>
          </p:cNvPr>
          <p:cNvGraphicFramePr/>
          <p:nvPr>
            <p:extLst>
              <p:ext uri="{D42A27DB-BD31-4B8C-83A1-F6EECF244321}">
                <p14:modId xmlns:p14="http://schemas.microsoft.com/office/powerpoint/2010/main" val="138203593"/>
              </p:ext>
            </p:extLst>
          </p:nvPr>
        </p:nvGraphicFramePr>
        <p:xfrm>
          <a:off x="2751667" y="5715000"/>
          <a:ext cx="2018553" cy="1067193"/>
        </p:xfrm>
        <a:graphic>
          <a:graphicData uri="http://schemas.openxmlformats.org/drawingml/2006/chart">
            <c:chart xmlns:c="http://schemas.openxmlformats.org/drawingml/2006/chart" xmlns:r="http://schemas.openxmlformats.org/officeDocument/2006/relationships" r:id="rId4"/>
          </a:graphicData>
        </a:graphic>
      </p:graphicFrame>
      <p:sp>
        <p:nvSpPr>
          <p:cNvPr id="39" name="object 35">
            <a:extLst>
              <a:ext uri="{FF2B5EF4-FFF2-40B4-BE49-F238E27FC236}">
                <a16:creationId xmlns:a16="http://schemas.microsoft.com/office/drawing/2014/main" id="{00911991-3272-46EE-B306-6061CDE95645}"/>
              </a:ext>
            </a:extLst>
          </p:cNvPr>
          <p:cNvSpPr txBox="1"/>
          <p:nvPr/>
        </p:nvSpPr>
        <p:spPr>
          <a:xfrm>
            <a:off x="4504267" y="5867400"/>
            <a:ext cx="2025526" cy="479618"/>
          </a:xfrm>
          <a:prstGeom prst="rect">
            <a:avLst/>
          </a:prstGeom>
        </p:spPr>
        <p:txBody>
          <a:bodyPr vert="horz" wrap="square" lIns="0" tIns="12700" rIns="0" bIns="0" rtlCol="0">
            <a:spAutoFit/>
          </a:bodyPr>
          <a:lstStyle/>
          <a:p>
            <a:pPr marL="12700" marR="5080">
              <a:spcBef>
                <a:spcPts val="100"/>
              </a:spcBef>
              <a:spcAft>
                <a:spcPts val="100"/>
              </a:spcAft>
              <a:tabLst>
                <a:tab pos="1143000" algn="l"/>
              </a:tabLst>
            </a:pPr>
            <a:r>
              <a:rPr lang="en-US" sz="900" dirty="0">
                <a:latin typeface="Lato Light" panose="020F0502020204030203" pitchFamily="34" charset="0"/>
                <a:ea typeface="Lato Light" panose="020F0502020204030203" pitchFamily="34" charset="0"/>
                <a:cs typeface="Lato Light" panose="020F0502020204030203" pitchFamily="34" charset="0"/>
              </a:rPr>
              <a:t>U.S. Fixed Income       65.0</a:t>
            </a:r>
            <a:r>
              <a:rPr lang="en-US" sz="900" spc="-10" dirty="0">
                <a:latin typeface="Lato Light" panose="020F0502020204030203" pitchFamily="34" charset="0"/>
                <a:ea typeface="Lato Light" panose="020F0502020204030203" pitchFamily="34" charset="0"/>
                <a:cs typeface="Lato Light" panose="020F0502020204030203" pitchFamily="34" charset="0"/>
              </a:rPr>
              <a:t>%</a:t>
            </a:r>
          </a:p>
          <a:p>
            <a:pPr marL="12700" marR="5080">
              <a:spcBef>
                <a:spcPts val="100"/>
              </a:spcBef>
              <a:spcAft>
                <a:spcPts val="100"/>
              </a:spcAft>
              <a:tabLst>
                <a:tab pos="1089025" algn="l"/>
              </a:tabLst>
            </a:pPr>
            <a:r>
              <a:rPr lang="en-US" sz="900" spc="-10" dirty="0">
                <a:latin typeface="Lato Light" panose="020F0502020204030203" pitchFamily="34" charset="0"/>
                <a:ea typeface="Lato Light" panose="020F0502020204030203" pitchFamily="34" charset="0"/>
                <a:cs typeface="Lato Light" panose="020F0502020204030203" pitchFamily="34" charset="0"/>
              </a:rPr>
              <a:t>U.S. Equity         	 24.5%</a:t>
            </a:r>
          </a:p>
          <a:p>
            <a:pPr marL="12700" marR="5080">
              <a:spcBef>
                <a:spcPts val="100"/>
              </a:spcBef>
              <a:spcAft>
                <a:spcPts val="100"/>
              </a:spcAft>
              <a:tabLst>
                <a:tab pos="1028700" algn="l"/>
              </a:tabLst>
            </a:pPr>
            <a:r>
              <a:rPr lang="en-US" sz="900" dirty="0">
                <a:latin typeface="Lato Light" panose="020F0502020204030203" pitchFamily="34" charset="0"/>
                <a:ea typeface="Lato Light" panose="020F0502020204030203" pitchFamily="34" charset="0"/>
                <a:cs typeface="Lato Light" panose="020F0502020204030203" pitchFamily="34" charset="0"/>
              </a:rPr>
              <a:t>Non-U.S. Equity	   10.5%</a:t>
            </a:r>
          </a:p>
        </p:txBody>
      </p:sp>
      <p:pic>
        <p:nvPicPr>
          <p:cNvPr id="48" name="object 40">
            <a:extLst>
              <a:ext uri="{FF2B5EF4-FFF2-40B4-BE49-F238E27FC236}">
                <a16:creationId xmlns:a16="http://schemas.microsoft.com/office/drawing/2014/main" id="{353BF1B0-4F33-423F-862D-966D26999107}"/>
              </a:ext>
            </a:extLst>
          </p:cNvPr>
          <p:cNvPicPr/>
          <p:nvPr/>
        </p:nvPicPr>
        <p:blipFill>
          <a:blip r:embed="rId5" cstate="print"/>
          <a:stretch>
            <a:fillRect/>
          </a:stretch>
        </p:blipFill>
        <p:spPr>
          <a:xfrm>
            <a:off x="4343400" y="5914069"/>
            <a:ext cx="101498" cy="101498"/>
          </a:xfrm>
          <a:prstGeom prst="rect">
            <a:avLst/>
          </a:prstGeom>
        </p:spPr>
      </p:pic>
      <p:pic>
        <p:nvPicPr>
          <p:cNvPr id="49" name="object 39">
            <a:extLst>
              <a:ext uri="{FF2B5EF4-FFF2-40B4-BE49-F238E27FC236}">
                <a16:creationId xmlns:a16="http://schemas.microsoft.com/office/drawing/2014/main" id="{BE86C485-F5EA-42E1-B342-A7400F5782BE}"/>
              </a:ext>
            </a:extLst>
          </p:cNvPr>
          <p:cNvPicPr/>
          <p:nvPr/>
        </p:nvPicPr>
        <p:blipFill>
          <a:blip r:embed="rId6" cstate="print"/>
          <a:stretch>
            <a:fillRect/>
          </a:stretch>
        </p:blipFill>
        <p:spPr>
          <a:xfrm>
            <a:off x="4346365" y="6070702"/>
            <a:ext cx="101498" cy="101498"/>
          </a:xfrm>
          <a:prstGeom prst="rect">
            <a:avLst/>
          </a:prstGeom>
        </p:spPr>
      </p:pic>
      <p:sp>
        <p:nvSpPr>
          <p:cNvPr id="52" name="Rounded Rectangle 23">
            <a:extLst>
              <a:ext uri="{FF2B5EF4-FFF2-40B4-BE49-F238E27FC236}">
                <a16:creationId xmlns:a16="http://schemas.microsoft.com/office/drawing/2014/main" id="{E5AC2DD4-023D-4D5C-970C-C6CB2664E0C6}"/>
              </a:ext>
            </a:extLst>
          </p:cNvPr>
          <p:cNvSpPr/>
          <p:nvPr/>
        </p:nvSpPr>
        <p:spPr>
          <a:xfrm>
            <a:off x="4343400" y="6229243"/>
            <a:ext cx="101392" cy="99590"/>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bject 36">
            <a:extLst>
              <a:ext uri="{FF2B5EF4-FFF2-40B4-BE49-F238E27FC236}">
                <a16:creationId xmlns:a16="http://schemas.microsoft.com/office/drawing/2014/main" id="{311C459B-36C1-4032-9BBB-F3D8D42A7B44}"/>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7">
                  <a:extLst>
                    <a:ext uri="{A12FA001-AC4F-418D-AE19-62706E023703}">
                      <ahyp:hlinkClr xmlns:ahyp="http://schemas.microsoft.com/office/drawing/2018/hyperlinkcolor" val="tx"/>
                    </a:ext>
                  </a:extLst>
                </a:hlinkClick>
              </a:rPr>
              <a:t>info@vestwell.com</a:t>
            </a:r>
            <a:r>
              <a:rPr lang="en-US"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rPr>
              <a:t>  </a:t>
            </a:r>
            <a:r>
              <a:rPr lang="en-US" sz="800" b="1" spc="-10" dirty="0">
                <a:latin typeface="Lato Light" panose="020F0502020204030203" pitchFamily="34" charset="0"/>
                <a:ea typeface="Lato Light" panose="020F0502020204030203" pitchFamily="34" charset="0"/>
                <a:cs typeface="Lato Light" panose="020F0502020204030203" pitchFamily="34" charset="0"/>
              </a:rPr>
              <a:t>|  Page 1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55" name="TextBox 54">
            <a:extLst>
              <a:ext uri="{FF2B5EF4-FFF2-40B4-BE49-F238E27FC236}">
                <a16:creationId xmlns:a16="http://schemas.microsoft.com/office/drawing/2014/main" id="{BA082BE9-F325-4E17-80BA-3C79D09D96FF}"/>
              </a:ext>
            </a:extLst>
          </p:cNvPr>
          <p:cNvSpPr txBox="1"/>
          <p:nvPr/>
        </p:nvSpPr>
        <p:spPr>
          <a:xfrm>
            <a:off x="383720" y="8597900"/>
            <a:ext cx="5978979" cy="297517"/>
          </a:xfrm>
          <a:prstGeom prst="rect">
            <a:avLst/>
          </a:prstGeom>
          <a:noFill/>
        </p:spPr>
        <p:txBody>
          <a:bodyPr wrap="square" rtlCol="0">
            <a:spAutoFit/>
          </a:bodyPr>
          <a:lstStyle/>
          <a:p>
            <a:r>
              <a:rPr lang="en-US" sz="1000" b="1" spc="-37" baseline="7936" dirty="0">
                <a:latin typeface="Lato Light" panose="020F0502020204030203" pitchFamily="34" charset="0"/>
                <a:ea typeface="Lato Light" panose="020F0502020204030203" pitchFamily="34" charset="0"/>
                <a:cs typeface="Lato Light" panose="020F0502020204030203" pitchFamily="34" charset="0"/>
              </a:rPr>
              <a:t>All investments are subject to risk, including the loss of principal</a:t>
            </a:r>
            <a:r>
              <a:rPr lang="en-US" sz="1000" spc="-37" baseline="7936" dirty="0">
                <a:latin typeface="Lato Light" panose="020F0502020204030203" pitchFamily="34" charset="0"/>
                <a:ea typeface="Lato Light" panose="020F0502020204030203" pitchFamily="34" charset="0"/>
                <a:cs typeface="Lato Light" panose="020F0502020204030203" pitchFamily="34" charset="0"/>
              </a:rPr>
              <a:t>. For additional information regarding the indices shown, please refer to the Important Information About This Fact Sheet.</a:t>
            </a:r>
          </a:p>
        </p:txBody>
      </p:sp>
      <p:sp>
        <p:nvSpPr>
          <p:cNvPr id="2" name="object 41">
            <a:extLst>
              <a:ext uri="{FF2B5EF4-FFF2-40B4-BE49-F238E27FC236}">
                <a16:creationId xmlns:a16="http://schemas.microsoft.com/office/drawing/2014/main" id="{FCA3F301-5C71-14E8-E08B-78190D1A7D52}"/>
              </a:ext>
            </a:extLst>
          </p:cNvPr>
          <p:cNvSpPr txBox="1"/>
          <p:nvPr/>
        </p:nvSpPr>
        <p:spPr>
          <a:xfrm>
            <a:off x="381000" y="7758752"/>
            <a:ext cx="5963105" cy="537327"/>
          </a:xfrm>
          <a:prstGeom prst="rect">
            <a:avLst/>
          </a:prstGeom>
        </p:spPr>
        <p:txBody>
          <a:bodyPr vert="horz" wrap="square" lIns="0" tIns="24130" rIns="0" bIns="0" rtlCol="0">
            <a:spAutoFit/>
          </a:bodyPr>
          <a:lstStyle/>
          <a:p>
            <a:pPr marL="141605" marR="30480" indent="-104139">
              <a:spcBef>
                <a:spcPts val="5"/>
              </a:spcBef>
            </a:pPr>
            <a:r>
              <a:rPr lang="en-US" sz="1000" b="1" spc="-7" baseline="7936" dirty="0">
                <a:latin typeface="Lato Light" panose="020F0502020204030203" pitchFamily="34" charset="0"/>
                <a:ea typeface="Lato Light" panose="020F0502020204030203" pitchFamily="34" charset="0"/>
                <a:cs typeface="Lato Light" panose="020F0502020204030203" pitchFamily="34" charset="0"/>
              </a:rPr>
              <a:t>	</a:t>
            </a:r>
            <a:r>
              <a:rPr lang="en-US" sz="1000" spc="-30" baseline="3968" dirty="0">
                <a:latin typeface="Lato Light" panose="020F0502020204030203" pitchFamily="34" charset="0"/>
                <a:ea typeface="Lato Light" panose="020F0502020204030203" pitchFamily="34" charset="0"/>
                <a:cs typeface="Lato Light" panose="020F0502020204030203" pitchFamily="34" charset="0"/>
              </a:rPr>
              <a:t>*Specific holding percentages may differ by client based on individual constraints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4" name="object 41">
            <a:extLst>
              <a:ext uri="{FF2B5EF4-FFF2-40B4-BE49-F238E27FC236}">
                <a16:creationId xmlns:a16="http://schemas.microsoft.com/office/drawing/2014/main" id="{B16B938E-6251-52A3-E83F-FAA8FA275E58}"/>
              </a:ext>
            </a:extLst>
          </p:cNvPr>
          <p:cNvSpPr txBox="1"/>
          <p:nvPr/>
        </p:nvSpPr>
        <p:spPr>
          <a:xfrm>
            <a:off x="381000" y="8305800"/>
            <a:ext cx="5963105" cy="229550"/>
          </a:xfrm>
          <a:prstGeom prst="rect">
            <a:avLst/>
          </a:prstGeom>
        </p:spPr>
        <p:txBody>
          <a:bodyPr vert="horz" wrap="square" lIns="0" tIns="24130" rIns="0" bIns="0" rtlCol="0">
            <a:spAutoFit/>
          </a:bodyPr>
          <a:lstStyle/>
          <a:p>
            <a:pPr marL="141605" marR="30480" indent="-104139">
              <a:lnSpc>
                <a:spcPts val="840"/>
              </a:lnSpc>
              <a:spcBef>
                <a:spcPts val="5"/>
              </a:spcBef>
            </a:pPr>
            <a:r>
              <a:rPr lang="en-US" sz="1000" spc="-30" baseline="3968" dirty="0">
                <a:latin typeface="Lato Light" panose="020F0502020204030203" pitchFamily="34" charset="0"/>
                <a:ea typeface="Lato Light" panose="020F0502020204030203" pitchFamily="34" charset="0"/>
                <a:cs typeface="Lato Light" panose="020F0502020204030203" pitchFamily="34" charset="0"/>
              </a:rPr>
              <a:t>  **Since the expense ratio of each mutual fund/ETF may be different, the weighted internal expense ratio uses a formula to blend expense ratios of each underlying mutual fund/ETF in the model based on the respective mutual fund/ETF’s weight in the model.  The result shown above is the expense ratio for all the overall model.</a:t>
            </a:r>
          </a:p>
        </p:txBody>
      </p:sp>
      <p:sp>
        <p:nvSpPr>
          <p:cNvPr id="6" name="Rounded Rectangle 66">
            <a:extLst>
              <a:ext uri="{FF2B5EF4-FFF2-40B4-BE49-F238E27FC236}">
                <a16:creationId xmlns:a16="http://schemas.microsoft.com/office/drawing/2014/main" id="{2CA448CF-9AFE-3589-6A67-B65724B0A095}"/>
              </a:ext>
            </a:extLst>
          </p:cNvPr>
          <p:cNvSpPr/>
          <p:nvPr/>
        </p:nvSpPr>
        <p:spPr>
          <a:xfrm>
            <a:off x="4343400" y="6248400"/>
            <a:ext cx="101496" cy="101496"/>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Chart 6">
            <a:extLst>
              <a:ext uri="{FF2B5EF4-FFF2-40B4-BE49-F238E27FC236}">
                <a16:creationId xmlns:a16="http://schemas.microsoft.com/office/drawing/2014/main" id="{602E995C-A291-7A21-F351-9D0059E8088E}"/>
              </a:ext>
            </a:extLst>
          </p:cNvPr>
          <p:cNvGraphicFramePr/>
          <p:nvPr>
            <p:extLst>
              <p:ext uri="{D42A27DB-BD31-4B8C-83A1-F6EECF244321}">
                <p14:modId xmlns:p14="http://schemas.microsoft.com/office/powerpoint/2010/main" val="861289071"/>
              </p:ext>
            </p:extLst>
          </p:nvPr>
        </p:nvGraphicFramePr>
        <p:xfrm>
          <a:off x="2844800" y="5647267"/>
          <a:ext cx="1659467" cy="1083733"/>
        </p:xfrm>
        <a:graphic>
          <a:graphicData uri="http://schemas.openxmlformats.org/drawingml/2006/chart">
            <c:chart xmlns:c="http://schemas.openxmlformats.org/drawingml/2006/chart" xmlns:r="http://schemas.openxmlformats.org/officeDocument/2006/relationships" r:id="rId8"/>
          </a:graphicData>
        </a:graphic>
      </p:graphicFrame>
      <p:pic>
        <p:nvPicPr>
          <p:cNvPr id="3" name="Picture 2">
            <a:extLst>
              <a:ext uri="{FF2B5EF4-FFF2-40B4-BE49-F238E27FC236}">
                <a16:creationId xmlns:a16="http://schemas.microsoft.com/office/drawing/2014/main" id="{9032A0B3-B0E2-6136-AA7B-7E1EC9D97913}"/>
              </a:ext>
            </a:extLst>
          </p:cNvPr>
          <p:cNvPicPr>
            <a:picLocks noChangeAspect="1"/>
          </p:cNvPicPr>
          <p:nvPr/>
        </p:nvPicPr>
        <p:blipFill>
          <a:blip r:embed="rId9"/>
          <a:stretch>
            <a:fillRect/>
          </a:stretch>
        </p:blipFill>
        <p:spPr>
          <a:xfrm>
            <a:off x="476251" y="3642496"/>
            <a:ext cx="2320018" cy="268633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Text Box 3"/>
          <p:cNvSpPr txBox="1">
            <a:spLocks noChangeArrowheads="1"/>
          </p:cNvSpPr>
          <p:nvPr/>
        </p:nvSpPr>
        <p:spPr bwMode="auto">
          <a:xfrm>
            <a:off x="1447800" y="381000"/>
            <a:ext cx="4800600" cy="990600"/>
          </a:xfrm>
          <a:prstGeom prst="rect">
            <a:avLst/>
          </a:prstGeom>
          <a:noFill/>
          <a:ln w="9525">
            <a:noFill/>
            <a:miter lim="800000"/>
            <a:headEnd/>
            <a:tailEnd/>
          </a:ln>
        </p:spPr>
        <p:txBody>
          <a:bodyPr vert="horz" wrap="square" lIns="91440" tIns="91440" rIns="91440" bIns="91440" numCol="1" anchor="t" anchorCtr="0" compatLnSpc="1">
            <a:prstTxWarp prst="textNoShape">
              <a:avLst/>
            </a:prstTxWarp>
          </a:bodyPr>
          <a:lstStyle/>
          <a:p>
            <a:pPr lvl="0" fontAlgn="base">
              <a:spcBef>
                <a:spcPct val="0"/>
              </a:spcBef>
              <a:spcAft>
                <a:spcPct val="0"/>
              </a:spcAft>
            </a:pPr>
            <a:r>
              <a:rPr lang="en-US" sz="2800" dirty="0">
                <a:latin typeface="Lato Light"/>
                <a:ea typeface="Times New Roman" pitchFamily="18" charset="0"/>
                <a:cs typeface="Lato Light"/>
              </a:rPr>
              <a:t>Intermediate Target Strategy</a:t>
            </a:r>
          </a:p>
          <a:p>
            <a:pPr lvl="0" fontAlgn="base">
              <a:spcBef>
                <a:spcPct val="0"/>
              </a:spcBef>
              <a:spcAft>
                <a:spcPct val="0"/>
              </a:spcAft>
            </a:pPr>
            <a:r>
              <a:rPr lang="en-US" sz="1000" dirty="0">
                <a:solidFill>
                  <a:schemeClr val="tx1">
                    <a:lumMod val="75000"/>
                    <a:lumOff val="25000"/>
                  </a:schemeClr>
                </a:solidFill>
                <a:latin typeface="Lato Light"/>
                <a:cs typeface="Lato Light"/>
              </a:rPr>
              <a:t> Designed For Cash Balance Plans</a:t>
            </a:r>
          </a:p>
          <a:p>
            <a:pPr fontAlgn="base">
              <a:spcBef>
                <a:spcPct val="0"/>
              </a:spcBef>
              <a:spcAft>
                <a:spcPct val="0"/>
              </a:spcAft>
            </a:pPr>
            <a:r>
              <a:rPr lang="en-US" sz="1000" dirty="0">
                <a:solidFill>
                  <a:schemeClr val="bg1">
                    <a:lumMod val="65000"/>
                  </a:schemeClr>
                </a:solidFill>
                <a:latin typeface="Lato Light"/>
                <a:cs typeface="Lato Light"/>
              </a:rPr>
              <a:t> </a:t>
            </a:r>
            <a:endParaRPr lang="en-US" sz="7200" dirty="0">
              <a:latin typeface="Lato Light"/>
              <a:ea typeface="Times New Roman" pitchFamily="18" charset="0"/>
              <a:cs typeface="Lato Light"/>
            </a:endParaRPr>
          </a:p>
        </p:txBody>
      </p:sp>
      <p:pic>
        <p:nvPicPr>
          <p:cNvPr id="14" name="Picture 13" descr="Vestwell-Shield-Dijon-2000 (1).png"/>
          <p:cNvPicPr>
            <a:picLocks noChangeAspect="1"/>
          </p:cNvPicPr>
          <p:nvPr/>
        </p:nvPicPr>
        <p:blipFill>
          <a:blip r:embed="rId2" cstate="print"/>
          <a:stretch>
            <a:fillRect/>
          </a:stretch>
        </p:blipFill>
        <p:spPr>
          <a:xfrm>
            <a:off x="533400" y="152400"/>
            <a:ext cx="823184" cy="950366"/>
          </a:xfrm>
          <a:prstGeom prst="rect">
            <a:avLst/>
          </a:prstGeom>
        </p:spPr>
      </p:pic>
      <p:sp>
        <p:nvSpPr>
          <p:cNvPr id="18" name="TextBox 17">
            <a:extLst>
              <a:ext uri="{FF2B5EF4-FFF2-40B4-BE49-F238E27FC236}">
                <a16:creationId xmlns:a16="http://schemas.microsoft.com/office/drawing/2014/main" id="{8A596875-81B6-4196-808F-CB70FFAE2A0D}"/>
              </a:ext>
            </a:extLst>
          </p:cNvPr>
          <p:cNvSpPr txBox="1"/>
          <p:nvPr/>
        </p:nvSpPr>
        <p:spPr>
          <a:xfrm>
            <a:off x="383720" y="8541683"/>
            <a:ext cx="5978979" cy="297517"/>
          </a:xfrm>
          <a:prstGeom prst="rect">
            <a:avLst/>
          </a:prstGeom>
          <a:noFill/>
        </p:spPr>
        <p:txBody>
          <a:bodyPr wrap="square" rtlCol="0">
            <a:spAutoFit/>
          </a:bodyPr>
          <a:lstStyle/>
          <a:p>
            <a:r>
              <a:rPr lang="en-US" sz="1000" b="1" spc="-37" baseline="7936" dirty="0">
                <a:latin typeface="Lato Light" panose="020F0502020204030203" pitchFamily="34" charset="0"/>
                <a:ea typeface="Lato Light" panose="020F0502020204030203" pitchFamily="34" charset="0"/>
                <a:cs typeface="Lato Light" panose="020F0502020204030203" pitchFamily="34" charset="0"/>
              </a:rPr>
              <a:t>All investments are subject to risk, including the loss of principal</a:t>
            </a:r>
            <a:r>
              <a:rPr lang="en-US" sz="1000" spc="-37" baseline="7936" dirty="0">
                <a:latin typeface="Lato Light" panose="020F0502020204030203" pitchFamily="34" charset="0"/>
                <a:ea typeface="Lato Light" panose="020F0502020204030203" pitchFamily="34" charset="0"/>
                <a:cs typeface="Lato Light" panose="020F0502020204030203" pitchFamily="34" charset="0"/>
              </a:rPr>
              <a:t>. For additional information regarding the indices shown, please refer to the Important Information About This Fact Sheet.</a:t>
            </a:r>
          </a:p>
        </p:txBody>
      </p:sp>
      <p:sp>
        <p:nvSpPr>
          <p:cNvPr id="19" name="object 36">
            <a:extLst>
              <a:ext uri="{FF2B5EF4-FFF2-40B4-BE49-F238E27FC236}">
                <a16:creationId xmlns:a16="http://schemas.microsoft.com/office/drawing/2014/main" id="{4C84BA7F-0FA6-4F1F-AC7E-B2C125C4F118}"/>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info@vestwell.com</a:t>
            </a:r>
            <a:r>
              <a:rPr lang="en-US"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rPr>
              <a:t>  </a:t>
            </a:r>
            <a:r>
              <a:rPr lang="en-US" sz="800" b="1" spc="-10" dirty="0">
                <a:latin typeface="Lato Light" panose="020F0502020204030203" pitchFamily="34" charset="0"/>
                <a:ea typeface="Lato Light" panose="020F0502020204030203" pitchFamily="34" charset="0"/>
                <a:cs typeface="Lato Light" panose="020F0502020204030203" pitchFamily="34" charset="0"/>
              </a:rPr>
              <a:t>|  Page 2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28" name="object 3">
            <a:extLst>
              <a:ext uri="{FF2B5EF4-FFF2-40B4-BE49-F238E27FC236}">
                <a16:creationId xmlns:a16="http://schemas.microsoft.com/office/drawing/2014/main" id="{021B32F7-3F3B-48F3-88E6-E0C769271A57}"/>
              </a:ext>
            </a:extLst>
          </p:cNvPr>
          <p:cNvSpPr txBox="1"/>
          <p:nvPr/>
        </p:nvSpPr>
        <p:spPr>
          <a:xfrm>
            <a:off x="457200" y="1386840"/>
            <a:ext cx="6096000"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Lato Light" panose="020F0502020204030203" pitchFamily="34" charset="0"/>
                <a:ea typeface="Lato Light" panose="020F0502020204030203" pitchFamily="34" charset="0"/>
                <a:cs typeface="Lato Light" panose="020F0502020204030203" pitchFamily="34" charset="0"/>
              </a:rPr>
              <a:t>MUTUAL FUND/ETF RETURNS AND EXPENSE RATIOS AS OF DECEMBER 31, 2024</a:t>
            </a:r>
          </a:p>
          <a:p>
            <a:pPr marL="12700">
              <a:lnSpc>
                <a:spcPct val="100000"/>
              </a:lnSpc>
              <a:spcBef>
                <a:spcPts val="125"/>
              </a:spcBef>
            </a:pPr>
            <a:r>
              <a:rPr lang="en-US" sz="900" spc="-15" dirty="0">
                <a:solidFill>
                  <a:srgbClr val="4A657A"/>
                </a:solidFill>
                <a:latin typeface="Lato Light" panose="020F0502020204030203" pitchFamily="34" charset="0"/>
                <a:ea typeface="Lato Light" panose="020F0502020204030203" pitchFamily="34" charset="0"/>
                <a:cs typeface="Lato Light" panose="020F0502020204030203" pitchFamily="34" charset="0"/>
              </a:rPr>
              <a:t>The table below shows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2" name="object 35">
            <a:extLst>
              <a:ext uri="{FF2B5EF4-FFF2-40B4-BE49-F238E27FC236}">
                <a16:creationId xmlns:a16="http://schemas.microsoft.com/office/drawing/2014/main" id="{19AFD659-72C6-E72C-9970-EC0BB8B3A4E3}"/>
              </a:ext>
            </a:extLst>
          </p:cNvPr>
          <p:cNvSpPr txBox="1"/>
          <p:nvPr/>
        </p:nvSpPr>
        <p:spPr>
          <a:xfrm>
            <a:off x="457200" y="5791200"/>
            <a:ext cx="5950527" cy="2459648"/>
          </a:xfrm>
          <a:prstGeom prst="rect">
            <a:avLst/>
          </a:prstGeom>
        </p:spPr>
        <p:txBody>
          <a:bodyPr vert="horz" wrap="square" lIns="0" tIns="12700" rIns="0" bIns="0" rtlCol="0">
            <a:spAutoFit/>
          </a:bodyPr>
          <a:lstStyle/>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against participant accounts. </a:t>
            </a:r>
          </a:p>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against participant accounts. </a:t>
            </a:r>
          </a:p>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endParaRPr lang="en-US" sz="800" b="1" spc="-20" dirty="0">
              <a:solidFill>
                <a:srgbClr val="4A657A"/>
              </a:solidFill>
              <a:latin typeface="Nunito Sans"/>
              <a:cs typeface="Nunito Sans"/>
            </a:endParaRPr>
          </a:p>
        </p:txBody>
      </p:sp>
      <p:pic>
        <p:nvPicPr>
          <p:cNvPr id="3" name="Picture 2">
            <a:extLst>
              <a:ext uri="{FF2B5EF4-FFF2-40B4-BE49-F238E27FC236}">
                <a16:creationId xmlns:a16="http://schemas.microsoft.com/office/drawing/2014/main" id="{96F125B3-02C1-301C-CA2B-F32B32F07023}"/>
              </a:ext>
            </a:extLst>
          </p:cNvPr>
          <p:cNvPicPr>
            <a:picLocks noChangeAspect="1"/>
          </p:cNvPicPr>
          <p:nvPr/>
        </p:nvPicPr>
        <p:blipFill>
          <a:blip r:embed="rId4"/>
          <a:stretch>
            <a:fillRect/>
          </a:stretch>
        </p:blipFill>
        <p:spPr>
          <a:xfrm>
            <a:off x="457200" y="3733800"/>
            <a:ext cx="3581400" cy="1066800"/>
          </a:xfrm>
          <a:prstGeom prst="rect">
            <a:avLst/>
          </a:prstGeom>
        </p:spPr>
      </p:pic>
      <p:pic>
        <p:nvPicPr>
          <p:cNvPr id="5" name="Picture 4">
            <a:extLst>
              <a:ext uri="{FF2B5EF4-FFF2-40B4-BE49-F238E27FC236}">
                <a16:creationId xmlns:a16="http://schemas.microsoft.com/office/drawing/2014/main" id="{D02CC79E-4843-00B1-AB76-315AF2E4C4DE}"/>
              </a:ext>
            </a:extLst>
          </p:cNvPr>
          <p:cNvPicPr>
            <a:picLocks noChangeAspect="1"/>
          </p:cNvPicPr>
          <p:nvPr/>
        </p:nvPicPr>
        <p:blipFill>
          <a:blip r:embed="rId5"/>
          <a:stretch>
            <a:fillRect/>
          </a:stretch>
        </p:blipFill>
        <p:spPr>
          <a:xfrm>
            <a:off x="457200" y="1844017"/>
            <a:ext cx="6096000" cy="15209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57200" y="1049860"/>
            <a:ext cx="6064623" cy="8079135"/>
          </a:xfrm>
          <a:prstGeom prst="rect">
            <a:avLst/>
          </a:prstGeom>
          <a:noFill/>
        </p:spPr>
        <p:txBody>
          <a:bodyPr wrap="square" rtlCol="0">
            <a:spAutoFit/>
          </a:bodyPr>
          <a:lstStyle/>
          <a:p>
            <a:pPr>
              <a:spcAft>
                <a:spcPts val="582"/>
              </a:spcAft>
            </a:pPr>
            <a:r>
              <a:rPr lang="en-US" sz="800" b="1" dirty="0">
                <a:latin typeface="Lato Light" panose="020F0502020204030203" pitchFamily="34" charset="0"/>
                <a:ea typeface="Lato Light" panose="020F0502020204030203" pitchFamily="34" charset="0"/>
                <a:cs typeface="Lato Light" panose="020F0502020204030203" pitchFamily="34" charset="0"/>
              </a:rPr>
              <a:t>Important Information About This Fact Sheet</a:t>
            </a:r>
          </a:p>
          <a:p>
            <a:pPr>
              <a:spcAft>
                <a:spcPts val="582"/>
              </a:spcAft>
            </a:pPr>
            <a:r>
              <a:rPr lang="en-US" sz="800">
                <a:latin typeface="Lato Light" panose="020F0502020204030203" pitchFamily="34" charset="0"/>
                <a:ea typeface="Lato Light" panose="020F0502020204030203" pitchFamily="34" charset="0"/>
                <a:cs typeface="Lato Light" panose="020F0502020204030203" pitchFamily="34" charset="0"/>
              </a:rPr>
              <a:t>©2025 </a:t>
            </a:r>
            <a:r>
              <a:rPr lang="en-US" sz="800" dirty="0">
                <a:latin typeface="Lato Light" panose="020F0502020204030203" pitchFamily="34" charset="0"/>
                <a:ea typeface="Lato Light" panose="020F0502020204030203" pitchFamily="34" charset="0"/>
                <a:cs typeface="Lato Light" panose="020F0502020204030203" pitchFamily="34"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582"/>
              </a:spcAft>
            </a:pPr>
            <a:r>
              <a:rPr lang="en-US" sz="800" b="1" dirty="0">
                <a:latin typeface="Lato Light" panose="020F0502020204030203" pitchFamily="34" charset="0"/>
                <a:ea typeface="Lato Light" panose="020F0502020204030203" pitchFamily="34" charset="0"/>
                <a:cs typeface="Lato Light" panose="020F0502020204030203" pitchFamily="34" charset="0"/>
              </a:rPr>
              <a:t>All investments involve risk, including the loss of principal</a:t>
            </a:r>
            <a:r>
              <a:rPr lang="en-US" sz="800" dirty="0">
                <a:latin typeface="Lato Light" panose="020F0502020204030203" pitchFamily="34" charset="0"/>
                <a:ea typeface="Lato Light" panose="020F0502020204030203" pitchFamily="34" charset="0"/>
                <a:cs typeface="Lato Light" panose="020F0502020204030203" pitchFamily="34"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Lato Light" panose="020F0502020204030203" pitchFamily="34" charset="0"/>
                <a:ea typeface="Lato Light" panose="020F0502020204030203" pitchFamily="34" charset="0"/>
                <a:cs typeface="Lato Light" panose="020F0502020204030203" pitchFamily="34" charset="0"/>
              </a:rPr>
              <a:t>All investments are subject to risk, including the loss of principal. Past performance is not a guarantee of future results. </a:t>
            </a:r>
            <a:r>
              <a:rPr lang="en-US" sz="800" dirty="0">
                <a:latin typeface="Lato Light" panose="020F0502020204030203" pitchFamily="34" charset="0"/>
                <a:ea typeface="Lato Light" panose="020F0502020204030203" pitchFamily="34" charset="0"/>
                <a:cs typeface="Lato Light" panose="020F0502020204030203" pitchFamily="34"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Investments in corporate fixed income securities are subject to a number of risks, including the possibility of issuer default, credit risk, market risk and call risk. 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a:spcAft>
                <a:spcPts val="582"/>
              </a:spcAft>
            </a:pPr>
            <a:endParaRPr lang="en-US" sz="800" dirty="0">
              <a:latin typeface="Lato Light" panose="020F0502020204030203" pitchFamily="34" charset="0"/>
              <a:ea typeface="Lato Light" panose="020F0502020204030203" pitchFamily="34" charset="0"/>
              <a:cs typeface="Lato Light" panose="020F0502020204030203" pitchFamily="34" charset="0"/>
            </a:endParaRPr>
          </a:p>
          <a:p>
            <a:pPr rtl="0"/>
            <a:endParaRPr lang="en-US"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443753" y="582256"/>
            <a:ext cx="217393" cy="249891"/>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sz="1588"/>
          </a:p>
        </p:txBody>
      </p:sp>
      <p:sp>
        <p:nvSpPr>
          <p:cNvPr id="13" name="object 28">
            <a:extLst>
              <a:ext uri="{FF2B5EF4-FFF2-40B4-BE49-F238E27FC236}">
                <a16:creationId xmlns:a16="http://schemas.microsoft.com/office/drawing/2014/main" id="{1A79C18A-2E38-4E63-8ED5-13F8BE6822DB}"/>
              </a:ext>
            </a:extLst>
          </p:cNvPr>
          <p:cNvSpPr/>
          <p:nvPr/>
        </p:nvSpPr>
        <p:spPr>
          <a:xfrm>
            <a:off x="723519" y="638197"/>
            <a:ext cx="634253" cy="119903"/>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sz="1588"/>
          </a:p>
        </p:txBody>
      </p:sp>
      <p:sp>
        <p:nvSpPr>
          <p:cNvPr id="14" name="object 7">
            <a:extLst>
              <a:ext uri="{FF2B5EF4-FFF2-40B4-BE49-F238E27FC236}">
                <a16:creationId xmlns:a16="http://schemas.microsoft.com/office/drawing/2014/main" id="{635075B9-C0C1-4037-88E2-D88ED976C9CF}"/>
              </a:ext>
            </a:extLst>
          </p:cNvPr>
          <p:cNvSpPr txBox="1"/>
          <p:nvPr/>
        </p:nvSpPr>
        <p:spPr>
          <a:xfrm>
            <a:off x="1655568" y="603861"/>
            <a:ext cx="2045634" cy="174309"/>
          </a:xfrm>
          <a:prstGeom prst="rect">
            <a:avLst/>
          </a:prstGeom>
        </p:spPr>
        <p:txBody>
          <a:bodyPr vert="horz" wrap="square" lIns="0" tIns="11206" rIns="0" bIns="0" rtlCol="0">
            <a:spAutoFit/>
          </a:bodyPr>
          <a:lstStyle/>
          <a:p>
            <a:pPr marL="11206">
              <a:spcBef>
                <a:spcPts val="88"/>
              </a:spcBef>
            </a:pPr>
            <a:r>
              <a:rPr lang="en-US" sz="1059" b="1" spc="-22" dirty="0">
                <a:solidFill>
                  <a:srgbClr val="708493"/>
                </a:solidFill>
                <a:latin typeface="Lato Light" panose="020F0502020204030203" pitchFamily="34" charset="0"/>
                <a:ea typeface="Lato Light" panose="020F0502020204030203" pitchFamily="34" charset="0"/>
                <a:cs typeface="Lato Light" panose="020F0502020204030203" pitchFamily="34" charset="0"/>
              </a:rPr>
              <a:t>Intermediate Target Strategy</a:t>
            </a:r>
            <a:endParaRPr lang="en-US" sz="1059" dirty="0">
              <a:latin typeface="Lato Light" panose="020F0502020204030203" pitchFamily="34" charset="0"/>
              <a:ea typeface="Lato Light" panose="020F0502020204030203" pitchFamily="34" charset="0"/>
              <a:cs typeface="Lato Light" panose="020F0502020204030203" pitchFamily="34" charset="0"/>
            </a:endParaRPr>
          </a:p>
        </p:txBody>
      </p:sp>
      <p:sp>
        <p:nvSpPr>
          <p:cNvPr id="7" name="object 36">
            <a:extLst>
              <a:ext uri="{FF2B5EF4-FFF2-40B4-BE49-F238E27FC236}">
                <a16:creationId xmlns:a16="http://schemas.microsoft.com/office/drawing/2014/main" id="{5C723BD8-8BE2-4C48-801E-F37208370796}"/>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info@vestwell.com</a:t>
            </a:r>
            <a:r>
              <a:rPr lang="en-US"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rPr>
              <a:t>  </a:t>
            </a:r>
            <a:r>
              <a:rPr lang="en-US" sz="800" b="1" spc="-10" dirty="0">
                <a:latin typeface="Lato Light" panose="020F0502020204030203" pitchFamily="34" charset="0"/>
                <a:ea typeface="Lato Light" panose="020F0502020204030203" pitchFamily="34" charset="0"/>
                <a:cs typeface="Lato Light" panose="020F0502020204030203" pitchFamily="34" charset="0"/>
              </a:rPr>
              <a:t>|  Page 3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57200" y="1052057"/>
            <a:ext cx="6064623" cy="5528565"/>
          </a:xfrm>
          <a:prstGeom prst="rect">
            <a:avLst/>
          </a:prstGeom>
          <a:noFill/>
        </p:spPr>
        <p:txBody>
          <a:bodyPr wrap="square" rtlCol="0">
            <a:spAutoFit/>
          </a:bodyPr>
          <a:lstStyle/>
          <a:p>
            <a:pPr>
              <a:spcAft>
                <a:spcPts val="582"/>
              </a:spcAft>
            </a:pPr>
            <a:r>
              <a:rPr lang="en-US" sz="800" b="1" dirty="0">
                <a:latin typeface="Lato Light" panose="020F0502020204030203" pitchFamily="34" charset="0"/>
                <a:ea typeface="Lato Light" panose="020F0502020204030203" pitchFamily="34" charset="0"/>
                <a:cs typeface="Lato Light" panose="020F0502020204030203" pitchFamily="34" charset="0"/>
              </a:rPr>
              <a:t>Important Information About This Fact Sheet</a:t>
            </a:r>
          </a:p>
          <a:p>
            <a:pPr rtl="0">
              <a:spcBef>
                <a:spcPts val="600"/>
              </a:spcBef>
            </a:pPr>
            <a:r>
              <a:rPr lang="en-US" sz="800" dirty="0">
                <a:latin typeface="Lato Light" panose="020F0502020204030203" pitchFamily="34" charset="0"/>
                <a:ea typeface="Lato Light" panose="020F0502020204030203" pitchFamily="34" charset="0"/>
                <a:cs typeface="Lato Light" panose="020F0502020204030203" pitchFamily="34" charset="0"/>
              </a:rPr>
              <a:t>Foreign investments are subject to risks not ordinarily associated with domestic investments, such as currency, economic and political risks, and may follow different accounting standards than domestic investments.</a:t>
            </a:r>
          </a:p>
          <a:p>
            <a:pPr rtl="0">
              <a:spcBef>
                <a:spcPts val="600"/>
              </a:spcBef>
            </a:pPr>
            <a:r>
              <a:rPr lang="en-US" sz="800" dirty="0">
                <a:latin typeface="Lato Light" panose="020F0502020204030203" pitchFamily="34" charset="0"/>
                <a:ea typeface="Lato Light" panose="020F0502020204030203" pitchFamily="34" charset="0"/>
                <a:cs typeface="Lato Light" panose="020F0502020204030203" pitchFamily="34" charset="0"/>
              </a:rPr>
              <a:t>Portfolios that invest a significant portion of assets in one sector, issuer, geographical area or industry, or in related industries, may involve greater risks, including greater potential for volatility, than more diversified portfolios. </a:t>
            </a:r>
          </a:p>
          <a:p>
            <a:pPr rtl="0">
              <a:spcBef>
                <a:spcPts val="600"/>
              </a:spcBef>
            </a:pPr>
            <a:r>
              <a:rPr lang="en-US" sz="800" dirty="0">
                <a:latin typeface="Lato Light" panose="020F0502020204030203" pitchFamily="34" charset="0"/>
                <a:ea typeface="Lato Light" panose="020F0502020204030203" pitchFamily="34" charset="0"/>
                <a:cs typeface="Lato Light" panose="020F0502020204030203" pitchFamily="34" charset="0"/>
              </a:rPr>
              <a:t>For more information about Vestwell, as well as its products, fees and services, please refer to Vestwell Advisors’ Form ADV Part 2 Brochure, which is available on our website or may be obtained by writing to: Vestwell, 1410 Broadway, 23rd Fl. New Nork, NY 10018, or by calling (917) 979-5358.</a:t>
            </a:r>
          </a:p>
          <a:p>
            <a:pPr rtl="0">
              <a:spcBef>
                <a:spcPts val="300"/>
              </a:spcBef>
            </a:pPr>
            <a:r>
              <a:rPr lang="en-US" sz="500" dirty="0">
                <a:latin typeface="Lato Light" panose="020F0502020204030203" pitchFamily="34" charset="0"/>
                <a:ea typeface="Lato Light" panose="020F0502020204030203" pitchFamily="34" charset="0"/>
                <a:cs typeface="Lato Light" panose="020F0502020204030203" pitchFamily="34" charset="0"/>
              </a:rPr>
              <a:t>BNYA-VEST-123-24</a:t>
            </a:r>
          </a:p>
          <a:p>
            <a:pPr rtl="0"/>
            <a:endParaRPr lang="en-US" sz="800" b="1" dirty="0">
              <a:latin typeface="Lato Light" panose="020F0502020204030203" pitchFamily="34" charset="0"/>
              <a:ea typeface="Lato Light" panose="020F0502020204030203" pitchFamily="34" charset="0"/>
              <a:cs typeface="Lato Light" panose="020F0502020204030203" pitchFamily="34" charset="0"/>
            </a:endParaRPr>
          </a:p>
          <a:p>
            <a:pPr rtl="0"/>
            <a:r>
              <a:rPr lang="en-US" sz="800" b="1" dirty="0">
                <a:latin typeface="Lato Light" panose="020F0502020204030203" pitchFamily="34" charset="0"/>
                <a:ea typeface="Lato Light" panose="020F0502020204030203" pitchFamily="34" charset="0"/>
                <a:cs typeface="Lato Light" panose="020F0502020204030203" pitchFamily="34" charset="0"/>
              </a:rPr>
              <a:t>Glossary of Terms</a:t>
            </a:r>
          </a:p>
          <a:p>
            <a:pPr rtl="0"/>
            <a:endParaRPr lang="en-US" sz="800" dirty="0">
              <a:latin typeface="Lato Light" panose="020F0502020204030203" pitchFamily="34" charset="0"/>
              <a:ea typeface="Lato Light" panose="020F0502020204030203" pitchFamily="34" charset="0"/>
              <a:cs typeface="Lato Light" panose="020F0502020204030203" pitchFamily="34" charset="0"/>
            </a:endParaRPr>
          </a:p>
          <a:p>
            <a:pPr>
              <a:lnSpc>
                <a:spcPct val="107000"/>
              </a:lnSpc>
              <a:spcAft>
                <a:spcPts val="441"/>
              </a:spcAft>
            </a:pPr>
            <a:r>
              <a:rPr lang="en-US" sz="800" b="1" dirty="0">
                <a:latin typeface="Lato Light" panose="020F0502020204030203" pitchFamily="34" charset="0"/>
                <a:ea typeface="Lato Light" panose="020F0502020204030203" pitchFamily="34" charset="0"/>
                <a:cs typeface="Lato Light" panose="020F0502020204030203" pitchFamily="34" charset="0"/>
              </a:rPr>
              <a:t>Average Effective Duration</a:t>
            </a:r>
            <a:r>
              <a:rPr lang="en-US" sz="800" dirty="0">
                <a:latin typeface="Lato Light" panose="020F0502020204030203" pitchFamily="34" charset="0"/>
                <a:ea typeface="Lato Light" panose="020F0502020204030203" pitchFamily="34" charset="0"/>
                <a:cs typeface="Lato Light" panose="020F0502020204030203" pitchFamily="34"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a:lnSpc>
                <a:spcPct val="107000"/>
              </a:lnSpc>
              <a:spcAft>
                <a:spcPts val="441"/>
              </a:spcAft>
            </a:pPr>
            <a:r>
              <a:rPr lang="en-US" sz="800" b="1" dirty="0">
                <a:latin typeface="Lato Light" panose="020F0502020204030203" pitchFamily="34" charset="0"/>
                <a:ea typeface="Lato Light" panose="020F0502020204030203" pitchFamily="34" charset="0"/>
                <a:cs typeface="Lato Light" panose="020F0502020204030203" pitchFamily="34" charset="0"/>
              </a:rPr>
              <a:t>Weighted Average Coupon</a:t>
            </a:r>
            <a:r>
              <a:rPr lang="en-US" sz="800" dirty="0">
                <a:latin typeface="Lato Light" panose="020F0502020204030203" pitchFamily="34" charset="0"/>
                <a:ea typeface="Lato Light" panose="020F0502020204030203" pitchFamily="34" charset="0"/>
                <a:cs typeface="Lato Light" panose="020F0502020204030203" pitchFamily="34"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a:lnSpc>
                <a:spcPct val="107000"/>
              </a:lnSpc>
              <a:spcAft>
                <a:spcPts val="441"/>
              </a:spcAft>
            </a:pPr>
            <a:r>
              <a:rPr lang="en-US" sz="800" b="1" dirty="0">
                <a:latin typeface="Lato Light" panose="020F0502020204030203" pitchFamily="34" charset="0"/>
                <a:ea typeface="Lato Light" panose="020F0502020204030203" pitchFamily="34" charset="0"/>
                <a:cs typeface="Lato Light" panose="020F0502020204030203" pitchFamily="34" charset="0"/>
              </a:rPr>
              <a:t>Portfolio Turnover</a:t>
            </a:r>
            <a:r>
              <a:rPr lang="en-US" sz="800" dirty="0">
                <a:latin typeface="Lato Light" panose="020F0502020204030203" pitchFamily="34" charset="0"/>
                <a:ea typeface="Lato Light" panose="020F0502020204030203" pitchFamily="34" charset="0"/>
                <a:cs typeface="Lato Light" panose="020F0502020204030203" pitchFamily="34"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a:lnSpc>
                <a:spcPct val="107000"/>
              </a:lnSpc>
              <a:spcAft>
                <a:spcPts val="441"/>
              </a:spcAft>
            </a:pPr>
            <a:r>
              <a:rPr lang="en-GB" sz="800" b="1" dirty="0">
                <a:latin typeface="Lato Light" panose="020F0502020204030203" pitchFamily="34" charset="0"/>
                <a:ea typeface="Lato Light" panose="020F0502020204030203" pitchFamily="34" charset="0"/>
                <a:cs typeface="Lato Light" panose="020F0502020204030203" pitchFamily="34" charset="0"/>
              </a:rPr>
              <a:t>Gross Expense Ratio</a:t>
            </a:r>
            <a:r>
              <a:rPr lang="en-GB" sz="800" dirty="0">
                <a:latin typeface="Lato Light" panose="020F0502020204030203" pitchFamily="34" charset="0"/>
                <a:ea typeface="Lato Light" panose="020F0502020204030203" pitchFamily="34" charset="0"/>
                <a:cs typeface="Lato Light" panose="020F0502020204030203" pitchFamily="34"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800" dirty="0">
              <a:latin typeface="Lato Light" panose="020F0502020204030203" pitchFamily="34" charset="0"/>
              <a:ea typeface="Lato Light" panose="020F0502020204030203" pitchFamily="34" charset="0"/>
              <a:cs typeface="Lato Light" panose="020F0502020204030203" pitchFamily="34" charset="0"/>
            </a:endParaRPr>
          </a:p>
          <a:p>
            <a:pPr>
              <a:lnSpc>
                <a:spcPct val="107000"/>
              </a:lnSpc>
              <a:spcAft>
                <a:spcPts val="441"/>
              </a:spcAft>
            </a:pPr>
            <a:r>
              <a:rPr lang="en-GB" sz="800" b="1" dirty="0">
                <a:latin typeface="Lato Light" panose="020F0502020204030203" pitchFamily="34" charset="0"/>
                <a:ea typeface="Lato Light" panose="020F0502020204030203" pitchFamily="34" charset="0"/>
                <a:cs typeface="Lato Light" panose="020F0502020204030203" pitchFamily="34" charset="0"/>
              </a:rPr>
              <a:t>Net Expense Ratio</a:t>
            </a:r>
            <a:r>
              <a:rPr lang="en-GB" sz="800" dirty="0">
                <a:latin typeface="Lato Light" panose="020F0502020204030203" pitchFamily="34" charset="0"/>
                <a:ea typeface="Lato Light" panose="020F0502020204030203" pitchFamily="34" charset="0"/>
                <a:cs typeface="Lato Light" panose="020F0502020204030203" pitchFamily="34"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latin typeface="Lato Light" panose="020F0502020204030203" pitchFamily="34" charset="0"/>
              <a:ea typeface="Lato Light" panose="020F0502020204030203" pitchFamily="34" charset="0"/>
              <a:cs typeface="Lato Light" panose="020F0502020204030203" pitchFamily="34" charset="0"/>
            </a:endParaRPr>
          </a:p>
          <a:p>
            <a:pPr rtl="0"/>
            <a:endParaRPr lang="en-US" sz="706" dirty="0">
              <a:latin typeface="Nunito Sans" pitchFamily="2" charset="0"/>
            </a:endParaRPr>
          </a:p>
          <a:p>
            <a:pPr rtl="0"/>
            <a:endParaRPr lang="en-US" sz="706" dirty="0">
              <a:latin typeface="Nunito Sans" pitchFamily="2" charset="0"/>
            </a:endParaRPr>
          </a:p>
          <a:p>
            <a:pPr rtl="0"/>
            <a:endParaRPr lang="en-US" sz="706" dirty="0">
              <a:latin typeface="Nunito Sans" pitchFamily="2" charset="0"/>
            </a:endParaRPr>
          </a:p>
          <a:p>
            <a:pPr rtl="0"/>
            <a:endParaRPr lang="en-US" sz="706" dirty="0">
              <a:latin typeface="Nunito Sans" pitchFamily="2" charset="0"/>
            </a:endParaRPr>
          </a:p>
          <a:p>
            <a:pPr>
              <a:spcAft>
                <a:spcPts val="582"/>
              </a:spcAft>
            </a:pPr>
            <a:endParaRPr lang="en-US" sz="777" dirty="0">
              <a:latin typeface="Nunito Sans" pitchFamily="2" charset="0"/>
            </a:endParaRPr>
          </a:p>
          <a:p>
            <a:endParaRPr lang="en-US" sz="777" dirty="0">
              <a:latin typeface="Nunito Sans" pitchFamily="2" charset="0"/>
            </a:endParaRPr>
          </a:p>
          <a:p>
            <a:endParaRPr lang="en-US" sz="971"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443753" y="582256"/>
            <a:ext cx="217393" cy="249891"/>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sz="1588"/>
          </a:p>
        </p:txBody>
      </p:sp>
      <p:sp>
        <p:nvSpPr>
          <p:cNvPr id="13" name="object 28">
            <a:extLst>
              <a:ext uri="{FF2B5EF4-FFF2-40B4-BE49-F238E27FC236}">
                <a16:creationId xmlns:a16="http://schemas.microsoft.com/office/drawing/2014/main" id="{1A79C18A-2E38-4E63-8ED5-13F8BE6822DB}"/>
              </a:ext>
            </a:extLst>
          </p:cNvPr>
          <p:cNvSpPr/>
          <p:nvPr/>
        </p:nvSpPr>
        <p:spPr>
          <a:xfrm>
            <a:off x="723519" y="638197"/>
            <a:ext cx="634253" cy="119903"/>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sz="1588"/>
          </a:p>
        </p:txBody>
      </p:sp>
      <p:sp>
        <p:nvSpPr>
          <p:cNvPr id="7" name="object 7">
            <a:extLst>
              <a:ext uri="{FF2B5EF4-FFF2-40B4-BE49-F238E27FC236}">
                <a16:creationId xmlns:a16="http://schemas.microsoft.com/office/drawing/2014/main" id="{ABD0891E-DC7A-4029-926F-5360F2B9FDF5}"/>
              </a:ext>
            </a:extLst>
          </p:cNvPr>
          <p:cNvSpPr txBox="1"/>
          <p:nvPr/>
        </p:nvSpPr>
        <p:spPr>
          <a:xfrm>
            <a:off x="1655568" y="603861"/>
            <a:ext cx="2045634" cy="174309"/>
          </a:xfrm>
          <a:prstGeom prst="rect">
            <a:avLst/>
          </a:prstGeom>
        </p:spPr>
        <p:txBody>
          <a:bodyPr vert="horz" wrap="square" lIns="0" tIns="11206" rIns="0" bIns="0" rtlCol="0">
            <a:spAutoFit/>
          </a:bodyPr>
          <a:lstStyle/>
          <a:p>
            <a:pPr marL="11206">
              <a:spcBef>
                <a:spcPts val="88"/>
              </a:spcBef>
            </a:pPr>
            <a:r>
              <a:rPr lang="en-US" sz="1059" b="1" spc="-22" dirty="0">
                <a:solidFill>
                  <a:srgbClr val="708493"/>
                </a:solidFill>
                <a:latin typeface="Lato Light" panose="020F0502020204030203" pitchFamily="34" charset="0"/>
                <a:ea typeface="Lato Light" panose="020F0502020204030203" pitchFamily="34" charset="0"/>
                <a:cs typeface="Lato Light" panose="020F0502020204030203" pitchFamily="34" charset="0"/>
              </a:rPr>
              <a:t>Intermediate Target Strategy</a:t>
            </a:r>
            <a:endParaRPr lang="en-US" sz="1059" dirty="0">
              <a:latin typeface="Lato Light" panose="020F0502020204030203" pitchFamily="34" charset="0"/>
              <a:ea typeface="Lato Light" panose="020F0502020204030203" pitchFamily="34" charset="0"/>
              <a:cs typeface="Lato Light" panose="020F0502020204030203" pitchFamily="34" charset="0"/>
            </a:endParaRPr>
          </a:p>
        </p:txBody>
      </p:sp>
      <p:sp>
        <p:nvSpPr>
          <p:cNvPr id="8" name="object 36">
            <a:extLst>
              <a:ext uri="{FF2B5EF4-FFF2-40B4-BE49-F238E27FC236}">
                <a16:creationId xmlns:a16="http://schemas.microsoft.com/office/drawing/2014/main" id="{526FE29E-6DF6-43B4-8904-DB43A7F5FF92}"/>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info@vestwell.com</a:t>
            </a:r>
            <a:r>
              <a:rPr lang="en-US"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rPr>
              <a:t>  </a:t>
            </a:r>
            <a:r>
              <a:rPr lang="en-US" sz="800" b="1" spc="-10" dirty="0">
                <a:latin typeface="Lato Light" panose="020F0502020204030203" pitchFamily="34" charset="0"/>
                <a:ea typeface="Lato Light" panose="020F0502020204030203" pitchFamily="34" charset="0"/>
                <a:cs typeface="Lato Light" panose="020F0502020204030203" pitchFamily="34" charset="0"/>
              </a:rPr>
              <a:t>|  Page 4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5688</TotalTime>
  <Words>2746</Words>
  <Application>Microsoft Office PowerPoint</Application>
  <PresentationFormat>On-screen Show (4:3)</PresentationFormat>
  <Paragraphs>73</Paragraphs>
  <Slides>4</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Arial</vt:lpstr>
      <vt:lpstr>Calibri</vt:lpstr>
      <vt:lpstr>Lato Light</vt:lpstr>
      <vt:lpstr>Myriad Pro</vt:lpstr>
      <vt:lpstr>Nunito Sans</vt:lpstr>
      <vt:lpstr>Nunito-Black</vt:lpstr>
      <vt:lpstr>Wingdings</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Schwork, Kris</dc:creator>
  <cp:lastModifiedBy>Armstrong, Andrew</cp:lastModifiedBy>
  <cp:revision>401</cp:revision>
  <cp:lastPrinted>2019-07-18T13:27:19Z</cp:lastPrinted>
  <dcterms:created xsi:type="dcterms:W3CDTF">2016-07-27T14:50:07Z</dcterms:created>
  <dcterms:modified xsi:type="dcterms:W3CDTF">2025-01-16T19:53:44Z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781dfe3-6600-4878-ab62-89c56005e52a_Enabled">
    <vt:lpwstr>true</vt:lpwstr>
  </property>
  <property fmtid="{D5CDD505-2E9C-101B-9397-08002B2CF9AE}" pid="3" name="MSIP_Label_5781dfe3-6600-4878-ab62-89c56005e52a_SetDate">
    <vt:lpwstr>2022-07-28T14:03:49Z</vt:lpwstr>
  </property>
  <property fmtid="{D5CDD505-2E9C-101B-9397-08002B2CF9AE}" pid="4" name="MSIP_Label_5781dfe3-6600-4878-ab62-89c56005e52a_Method">
    <vt:lpwstr>Privileged</vt:lpwstr>
  </property>
  <property fmtid="{D5CDD505-2E9C-101B-9397-08002B2CF9AE}" pid="5" name="MSIP_Label_5781dfe3-6600-4878-ab62-89c56005e52a_Name">
    <vt:lpwstr>Confidential</vt:lpwstr>
  </property>
  <property fmtid="{D5CDD505-2E9C-101B-9397-08002B2CF9AE}" pid="6" name="MSIP_Label_5781dfe3-6600-4878-ab62-89c56005e52a_SiteId">
    <vt:lpwstr>106bdeea-f616-4dfc-bc1d-6cbbf45e2011</vt:lpwstr>
  </property>
  <property fmtid="{D5CDD505-2E9C-101B-9397-08002B2CF9AE}" pid="7" name="MSIP_Label_5781dfe3-6600-4878-ab62-89c56005e52a_ActionId">
    <vt:lpwstr>bf070764-1190-4f9b-9102-a81c0c036657</vt:lpwstr>
  </property>
  <property fmtid="{D5CDD505-2E9C-101B-9397-08002B2CF9AE}" pid="8" name="MSIP_Label_5781dfe3-6600-4878-ab62-89c56005e52a_ContentBits">
    <vt:lpwstr>0</vt:lpwstr>
  </property>
</Properties>
</file>