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2" pos="312" userDrawn="1">
          <p15:clr>
            <a:srgbClr val="A4A3A4"/>
          </p15:clr>
        </p15:guide>
        <p15:guide id="3" orient="horz" pos="6096" userDrawn="1">
          <p15:clr>
            <a:srgbClr val="A4A3A4"/>
          </p15:clr>
        </p15:guide>
        <p15:guide id="4" orient="horz" pos="5184" userDrawn="1">
          <p15:clr>
            <a:srgbClr val="A4A3A4"/>
          </p15:clr>
        </p15:guide>
        <p15:guide id="6" orient="horz" pos="2712" userDrawn="1">
          <p15:clr>
            <a:srgbClr val="A4A3A4"/>
          </p15:clr>
        </p15:guide>
        <p15:guide id="7" pos="4464" userDrawn="1">
          <p15:clr>
            <a:srgbClr val="A4A3A4"/>
          </p15:clr>
        </p15:guide>
        <p15:guide id="8" pos="3024" userDrawn="1">
          <p15:clr>
            <a:srgbClr val="A4A3A4"/>
          </p15:clr>
        </p15:guide>
        <p15:guide id="9" orient="horz" pos="2784" userDrawn="1">
          <p15:clr>
            <a:srgbClr val="A4A3A4"/>
          </p15:clr>
        </p15:guide>
        <p15:guide id="10" orient="horz" pos="912" userDrawn="1">
          <p15:clr>
            <a:srgbClr val="A4A3A4"/>
          </p15:clr>
        </p15:guide>
        <p15:guide id="11" orient="horz" pos="3168" userDrawn="1">
          <p15:clr>
            <a:srgbClr val="A4A3A4"/>
          </p15:clr>
        </p15:guide>
        <p15:guide id="12" orient="horz" pos="4536" userDrawn="1">
          <p15:clr>
            <a:srgbClr val="A4A3A4"/>
          </p15:clr>
        </p15:guide>
        <p15:guide id="13" pos="3600" userDrawn="1">
          <p15:clr>
            <a:srgbClr val="A4A3A4"/>
          </p15:clr>
        </p15:guide>
        <p15:guide id="14" orient="horz" pos="4392" userDrawn="1">
          <p15:clr>
            <a:srgbClr val="A4A3A4"/>
          </p15:clr>
        </p15:guide>
        <p15:guide id="15" orient="horz" pos="2952" userDrawn="1">
          <p15:clr>
            <a:srgbClr val="A4A3A4"/>
          </p15:clr>
        </p15:guide>
        <p15:guide id="16" pos="3264" userDrawn="1">
          <p15:clr>
            <a:srgbClr val="A4A3A4"/>
          </p15:clr>
        </p15:guide>
        <p15:guide id="17" orient="horz" pos="3072" userDrawn="1">
          <p15:clr>
            <a:srgbClr val="A4A3A4"/>
          </p15:clr>
        </p15:guide>
        <p15:guide id="18" orient="horz" pos="4296" userDrawn="1">
          <p15:clr>
            <a:srgbClr val="A4A3A4"/>
          </p15:clr>
        </p15:guide>
        <p15:guide id="19" pos="2808"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A70D4D-1D8F-DEEA-087F-1D40BF7C8FEF}" name="Germana, Frank" initials="GF" userId="S::Frank.Germana@bnymellon.com::44844c67-bda8-4ed9-82a6-95a41f790b46" providerId="AD"/>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DBBF4D"/>
    <a:srgbClr val="B9CDE5"/>
    <a:srgbClr val="EEDF9B"/>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79"/>
    <p:restoredTop sz="93263" autoAdjust="0"/>
  </p:normalViewPr>
  <p:slideViewPr>
    <p:cSldViewPr snapToGrid="0">
      <p:cViewPr varScale="1">
        <p:scale>
          <a:sx n="102" d="100"/>
          <a:sy n="102" d="100"/>
        </p:scale>
        <p:origin x="1476" y="114"/>
      </p:cViewPr>
      <p:guideLst>
        <p:guide pos="312"/>
        <p:guide orient="horz" pos="6096"/>
        <p:guide orient="horz" pos="5184"/>
        <p:guide orient="horz" pos="2712"/>
        <p:guide pos="4464"/>
        <p:guide pos="3024"/>
        <p:guide orient="horz" pos="2784"/>
        <p:guide orient="horz" pos="912"/>
        <p:guide orient="horz" pos="3168"/>
        <p:guide orient="horz" pos="4536"/>
        <p:guide pos="3600"/>
        <p:guide orient="horz" pos="4392"/>
        <p:guide orient="horz" pos="2952"/>
        <p:guide pos="3264"/>
        <p:guide orient="horz" pos="3072"/>
        <p:guide orient="horz" pos="4296"/>
        <p:guide pos="280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1-F11C-4620-A9D1-441F85BFE9D7}"/>
              </c:ext>
            </c:extLst>
          </c:dPt>
          <c:dPt>
            <c:idx val="1"/>
            <c:bubble3D val="0"/>
            <c:spPr>
              <a:solidFill>
                <a:srgbClr val="DBBF4D"/>
              </a:solidFill>
              <a:ln w="19050">
                <a:noFill/>
              </a:ln>
              <a:effectLst/>
            </c:spPr>
            <c:extLst>
              <c:ext xmlns:c16="http://schemas.microsoft.com/office/drawing/2014/chart" uri="{C3380CC4-5D6E-409C-BE32-E72D297353CC}">
                <c16:uniqueId val="{00000003-F11C-4620-A9D1-441F85BFE9D7}"/>
              </c:ext>
            </c:extLst>
          </c:dPt>
          <c:dPt>
            <c:idx val="2"/>
            <c:bubble3D val="0"/>
            <c:spPr>
              <a:solidFill>
                <a:srgbClr val="EEDF9B"/>
              </a:solidFill>
              <a:ln w="19050">
                <a:noFill/>
              </a:ln>
              <a:effectLst/>
            </c:spPr>
            <c:extLst>
              <c:ext xmlns:c16="http://schemas.microsoft.com/office/drawing/2014/chart" uri="{C3380CC4-5D6E-409C-BE32-E72D297353CC}">
                <c16:uniqueId val="{00000005-F11C-4620-A9D1-441F85BFE9D7}"/>
              </c:ext>
            </c:extLst>
          </c:dPt>
          <c:dPt>
            <c:idx val="3"/>
            <c:bubble3D val="0"/>
            <c:spPr>
              <a:solidFill>
                <a:srgbClr val="8064A2"/>
              </a:solidFill>
              <a:ln w="19050">
                <a:noFill/>
              </a:ln>
              <a:effectLst/>
            </c:spPr>
            <c:extLst>
              <c:ext xmlns:c16="http://schemas.microsoft.com/office/drawing/2014/chart" uri="{C3380CC4-5D6E-409C-BE32-E72D297353CC}">
                <c16:uniqueId val="{00000007-F11C-4620-A9D1-441F85BFE9D7}"/>
              </c:ext>
            </c:extLst>
          </c:dPt>
          <c:cat>
            <c:strRef>
              <c:f>Sheet1!$A$2:$A$5</c:f>
              <c:strCache>
                <c:ptCount val="3"/>
                <c:pt idx="0">
                  <c:v>1st Qtr</c:v>
                </c:pt>
                <c:pt idx="1">
                  <c:v>2nd Qtr</c:v>
                </c:pt>
                <c:pt idx="2">
                  <c:v>3rd Qtr</c:v>
                </c:pt>
              </c:strCache>
            </c:strRef>
          </c:cat>
          <c:val>
            <c:numRef>
              <c:f>Sheet1!$B$2:$B$5</c:f>
              <c:numCache>
                <c:formatCode>General</c:formatCode>
                <c:ptCount val="4"/>
                <c:pt idx="0">
                  <c:v>49</c:v>
                </c:pt>
                <c:pt idx="1">
                  <c:v>33</c:v>
                </c:pt>
                <c:pt idx="2">
                  <c:v>17</c:v>
                </c:pt>
                <c:pt idx="3">
                  <c:v>1</c:v>
                </c:pt>
              </c:numCache>
            </c:numRef>
          </c:val>
          <c:extLst>
            <c:ext xmlns:c16="http://schemas.microsoft.com/office/drawing/2014/chart" uri="{C3380CC4-5D6E-409C-BE32-E72D297353CC}">
              <c16:uniqueId val="{00000008-F11C-4620-A9D1-441F85BFE9D7}"/>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0D54765A-A861-48A2-AE56-00EAB7B867B1}"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E7ACAEF5-EE8C-4DE9-BEED-7A5BFA0529C8}" type="slidenum">
              <a:rPr lang="en-US" smtClean="0"/>
              <a:t>‹#›</a:t>
            </a:fld>
            <a:endParaRPr lang="en-US"/>
          </a:p>
        </p:txBody>
      </p:sp>
    </p:spTree>
    <p:extLst>
      <p:ext uri="{BB962C8B-B14F-4D97-AF65-F5344CB8AC3E}">
        <p14:creationId xmlns:p14="http://schemas.microsoft.com/office/powerpoint/2010/main" val="17431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ACAEF5-EE8C-4DE9-BEED-7A5BFA0529C8}" type="slidenum">
              <a:rPr lang="en-US" smtClean="0"/>
              <a:t>2</a:t>
            </a:fld>
            <a:endParaRPr lang="en-US"/>
          </a:p>
        </p:txBody>
      </p:sp>
    </p:spTree>
    <p:extLst>
      <p:ext uri="{BB962C8B-B14F-4D97-AF65-F5344CB8AC3E}">
        <p14:creationId xmlns:p14="http://schemas.microsoft.com/office/powerpoint/2010/main" val="173515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info@vestwell.com" TargetMode="Externa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9.emf"/><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02097" y="4711964"/>
            <a:ext cx="2289294" cy="1067280"/>
          </a:xfrm>
          <a:prstGeom prst="rect">
            <a:avLst/>
          </a:prstGeom>
        </p:spPr>
        <p:txBody>
          <a:bodyPr vert="horz" wrap="square" lIns="0" tIns="12700" rIns="0" bIns="0" rtlCol="0">
            <a:spAutoFit/>
          </a:bodyPr>
          <a:lstStyle/>
          <a:p>
            <a:pPr marL="76200">
              <a:lnSpc>
                <a:spcPts val="104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60020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lang="en-US" sz="900" b="1" spc="-10" dirty="0">
                <a:solidFill>
                  <a:srgbClr val="4A657A"/>
                </a:solidFill>
                <a:latin typeface="NunitoSans-SemiBold"/>
                <a:cs typeface="NunitoSans-SemiBold"/>
              </a:rPr>
              <a:t>	</a:t>
            </a:r>
            <a:r>
              <a:rPr lang="en-US" sz="900" b="1" dirty="0">
                <a:solidFill>
                  <a:srgbClr val="4A657A"/>
                </a:solidFill>
                <a:latin typeface="NunitoSans-SemiBold"/>
                <a:cs typeface="NunitoSans-SemiBold"/>
              </a:rPr>
              <a:t>Moderate</a:t>
            </a:r>
            <a:endParaRPr lang="en-US" sz="900" dirty="0">
              <a:latin typeface="NunitoSans-SemiBold"/>
              <a:cs typeface="NunitoSans-SemiBold"/>
            </a:endParaRPr>
          </a:p>
          <a:p>
            <a:pPr marL="76200">
              <a:lnSpc>
                <a:spcPct val="100000"/>
              </a:lnSpc>
              <a:spcBef>
                <a:spcPts val="720"/>
              </a:spcBef>
              <a:tabLst>
                <a:tab pos="1884363" algn="l"/>
              </a:tabLst>
            </a:pPr>
            <a:r>
              <a:rPr lang="en-US" sz="900" b="1" spc="-10" dirty="0">
                <a:solidFill>
                  <a:srgbClr val="4A657A"/>
                </a:solidFill>
                <a:latin typeface="NunitoSans-SemiBold"/>
                <a:cs typeface="NunitoSans-SemiBold"/>
              </a:rPr>
              <a:t>Turnover	</a:t>
            </a:r>
            <a:r>
              <a:rPr lang="en-US" sz="900" b="1" spc="-25" dirty="0">
                <a:solidFill>
                  <a:srgbClr val="4A657A"/>
                </a:solidFill>
                <a:latin typeface="NunitoSans-SemiBold"/>
                <a:cs typeface="NunitoSans-SemiBold"/>
              </a:rPr>
              <a:t>Low</a:t>
            </a:r>
            <a:endParaRPr lang="en-US" sz="900" dirty="0">
              <a:latin typeface="NunitoSans-SemiBold"/>
              <a:cs typeface="NunitoSans-SemiBold"/>
            </a:endParaRPr>
          </a:p>
          <a:p>
            <a:pPr marL="76200" marR="68580">
              <a:lnSpc>
                <a:spcPts val="1900"/>
              </a:lnSpc>
              <a:tabLst>
                <a:tab pos="1773238" algn="l"/>
                <a:tab pos="1793875" algn="l"/>
                <a:tab pos="2065338" algn="l"/>
              </a:tabLst>
            </a:pPr>
            <a:r>
              <a:rPr sz="900" b="1" dirty="0" err="1">
                <a:solidFill>
                  <a:srgbClr val="4A657A"/>
                </a:solidFill>
                <a:latin typeface="NunitoSans-SemiBold"/>
                <a:cs typeface="NunitoSans-SemiBold"/>
              </a:rPr>
              <a:t>Wtd</a:t>
            </a:r>
            <a:r>
              <a:rPr sz="900" b="1" dirty="0">
                <a:solidFill>
                  <a:srgbClr val="4A657A"/>
                </a:solidFill>
                <a:latin typeface="NunitoSans-SemiBold"/>
                <a:cs typeface="NunitoSans-SemiBold"/>
              </a:rPr>
              <a:t>.</a:t>
            </a:r>
            <a:r>
              <a:rPr lang="en-US"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4</a:t>
            </a:r>
            <a:r>
              <a:rPr sz="1350" b="1" spc="-15" baseline="-6172" dirty="0">
                <a:solidFill>
                  <a:srgbClr val="4A657A"/>
                </a:solidFill>
                <a:latin typeface="NunitoSans-SemiBold"/>
                <a:cs typeface="NunitoSans-SemiBold"/>
              </a:rPr>
              <a:t>%</a:t>
            </a:r>
            <a:r>
              <a:rPr lang="en-US" sz="1350" b="1" spc="-15" baseline="-6172"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9</a:t>
            </a:r>
            <a:endParaRPr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a:t>
            </a:r>
            <a:r>
              <a:rPr lang="en-US" spc="-20" dirty="0"/>
              <a:t>3</a:t>
            </a:r>
            <a:r>
              <a:rPr spc="-20" dirty="0"/>
              <a:t>0</a:t>
            </a:r>
          </a:p>
        </p:txBody>
      </p:sp>
      <p:sp>
        <p:nvSpPr>
          <p:cNvPr id="7" name="object 7"/>
          <p:cNvSpPr/>
          <p:nvPr/>
        </p:nvSpPr>
        <p:spPr>
          <a:xfrm>
            <a:off x="499363" y="248818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507221"/>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8318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165597" y="3881887"/>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7" name="object 17"/>
          <p:cNvSpPr/>
          <p:nvPr/>
        </p:nvSpPr>
        <p:spPr>
          <a:xfrm>
            <a:off x="5165597" y="4211129"/>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3145" y="531700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26795" y="45109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a:latin typeface="Nunito-Black"/>
              <a:cs typeface="Nunito-Black"/>
            </a:endParaRPr>
          </a:p>
        </p:txBody>
      </p:sp>
      <p:sp>
        <p:nvSpPr>
          <p:cNvPr id="26" name="object 26"/>
          <p:cNvSpPr txBox="1"/>
          <p:nvPr/>
        </p:nvSpPr>
        <p:spPr>
          <a:xfrm>
            <a:off x="647495" y="6258985"/>
            <a:ext cx="4160045" cy="2213042"/>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As currently allocated, this strategy may be appropriate for an investor with an intermediate-term investment horizon, seeking preservation of capital with the potential for longer term growth, and an average tolerance for risk</a:t>
            </a:r>
            <a:r>
              <a:rPr sz="1000" b="1" spc="-10" dirty="0">
                <a:solidFill>
                  <a:srgbClr val="4A657A"/>
                </a:solidFill>
                <a:latin typeface="NunitoSans-SemiBold"/>
                <a:cs typeface="NunitoSans-SemiBold"/>
              </a:rPr>
              <a:t>.</a:t>
            </a:r>
            <a:endParaRPr sz="1000" dirty="0">
              <a:latin typeface="NunitoSans-SemiBold"/>
              <a:cs typeface="NunitoSans-SemiBold"/>
            </a:endParaRPr>
          </a:p>
          <a:p>
            <a:pPr marL="12700" marR="184150">
              <a:lnSpc>
                <a:spcPct val="116700"/>
              </a:lnSpc>
              <a:spcBef>
                <a:spcPts val="6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a:t>
            </a:r>
            <a:r>
              <a:rPr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the next 5-10 years</a:t>
            </a:r>
            <a:r>
              <a:rPr sz="1000" b="1" spc="-10" dirty="0">
                <a:solidFill>
                  <a:srgbClr val="4A657A"/>
                </a:solidFill>
                <a:latin typeface="NunitoSans-SemiBold"/>
                <a:cs typeface="NunitoSans-SemiBold"/>
              </a:rPr>
              <a:t>.</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lang="en-US" sz="1000" b="1" dirty="0">
                <a:solidFill>
                  <a:srgbClr val="4A657A"/>
                </a:solidFill>
                <a:latin typeface="NunitoSans-SemiBold"/>
                <a:cs typeface="NunitoSans-SemiBold"/>
              </a:rPr>
              <a:t> designed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6964786"/>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8" name="object 28"/>
          <p:cNvSpPr/>
          <p:nvPr/>
        </p:nvSpPr>
        <p:spPr>
          <a:xfrm>
            <a:off x="539495" y="7399481"/>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50635"/>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0" name="object 30"/>
          <p:cNvSpPr/>
          <p:nvPr/>
        </p:nvSpPr>
        <p:spPr>
          <a:xfrm>
            <a:off x="539495" y="8185302"/>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dirty="0">
              <a:latin typeface="Nunito-Black"/>
              <a:cs typeface="Nunito-Black"/>
            </a:endParaRPr>
          </a:p>
        </p:txBody>
      </p:sp>
      <p:sp>
        <p:nvSpPr>
          <p:cNvPr id="32" name="object 32"/>
          <p:cNvSpPr/>
          <p:nvPr/>
        </p:nvSpPr>
        <p:spPr>
          <a:xfrm>
            <a:off x="5175148" y="5114439"/>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327541"/>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579388"/>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4198324799"/>
              </p:ext>
            </p:extLst>
          </p:nvPr>
        </p:nvGraphicFramePr>
        <p:xfrm>
          <a:off x="657225" y="2873057"/>
          <a:ext cx="4319524" cy="2864485"/>
        </p:xfrm>
        <a:graphic>
          <a:graphicData uri="http://schemas.openxmlformats.org/drawingml/2006/table">
            <a:tbl>
              <a:tblPr firstRow="1" bandRow="1">
                <a:tableStyleId>{2D5ABB26-0587-4C30-8999-92F81FD0307C}</a:tableStyleId>
              </a:tblPr>
              <a:tblGrid>
                <a:gridCol w="2055673">
                  <a:extLst>
                    <a:ext uri="{9D8B030D-6E8A-4147-A177-3AD203B41FA5}">
                      <a16:colId xmlns:a16="http://schemas.microsoft.com/office/drawing/2014/main" val="20000"/>
                    </a:ext>
                  </a:extLst>
                </a:gridCol>
                <a:gridCol w="1925363">
                  <a:extLst>
                    <a:ext uri="{9D8B030D-6E8A-4147-A177-3AD203B41FA5}">
                      <a16:colId xmlns:a16="http://schemas.microsoft.com/office/drawing/2014/main" val="20001"/>
                    </a:ext>
                  </a:extLst>
                </a:gridCol>
                <a:gridCol w="338488">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7.49</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3.31%</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75148" y="3551208"/>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6342" y="3036882"/>
            <a:ext cx="1027508" cy="283451"/>
          </a:xfrm>
          <a:prstGeom prst="rect">
            <a:avLst/>
          </a:prstGeom>
        </p:spPr>
      </p:pic>
      <p:sp>
        <p:nvSpPr>
          <p:cNvPr id="55" name="object 36">
            <a:extLst>
              <a:ext uri="{FF2B5EF4-FFF2-40B4-BE49-F238E27FC236}">
                <a16:creationId xmlns:a16="http://schemas.microsoft.com/office/drawing/2014/main" id="{3779CC4D-741E-47A0-9F50-7952A06665BD}"/>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8"/>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56" name="TextBox 55">
            <a:extLst>
              <a:ext uri="{FF2B5EF4-FFF2-40B4-BE49-F238E27FC236}">
                <a16:creationId xmlns:a16="http://schemas.microsoft.com/office/drawing/2014/main" id="{B8F4293F-0E99-4F58-9CF8-D9B501B2C949}"/>
              </a:ext>
            </a:extLst>
          </p:cNvPr>
          <p:cNvSpPr txBox="1"/>
          <p:nvPr/>
        </p:nvSpPr>
        <p:spPr>
          <a:xfrm>
            <a:off x="432771" y="9575802"/>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7" name="TextBox 56">
            <a:extLst>
              <a:ext uri="{FF2B5EF4-FFF2-40B4-BE49-F238E27FC236}">
                <a16:creationId xmlns:a16="http://schemas.microsoft.com/office/drawing/2014/main" id="{7DA48170-9756-4A82-8D6F-072F9B22F762}"/>
              </a:ext>
            </a:extLst>
          </p:cNvPr>
          <p:cNvSpPr txBox="1"/>
          <p:nvPr/>
        </p:nvSpPr>
        <p:spPr>
          <a:xfrm>
            <a:off x="539424" y="3570000"/>
            <a:ext cx="1986281" cy="236988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p>
          <a:p>
            <a:endParaRPr lang="en-US" dirty="0"/>
          </a:p>
        </p:txBody>
      </p:sp>
      <p:sp>
        <p:nvSpPr>
          <p:cNvPr id="63" name="TextBox 62">
            <a:extLst>
              <a:ext uri="{FF2B5EF4-FFF2-40B4-BE49-F238E27FC236}">
                <a16:creationId xmlns:a16="http://schemas.microsoft.com/office/drawing/2014/main" id="{5916D676-F23F-4651-A0AE-0653D928966E}"/>
              </a:ext>
            </a:extLst>
          </p:cNvPr>
          <p:cNvSpPr txBox="1"/>
          <p:nvPr/>
        </p:nvSpPr>
        <p:spPr>
          <a:xfrm>
            <a:off x="539495" y="3564235"/>
            <a:ext cx="1986281" cy="2369880"/>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p>
          <a:p>
            <a:endParaRPr lang="en-US" dirty="0"/>
          </a:p>
        </p:txBody>
      </p:sp>
      <p:sp>
        <p:nvSpPr>
          <p:cNvPr id="24" name="object 41">
            <a:extLst>
              <a:ext uri="{FF2B5EF4-FFF2-40B4-BE49-F238E27FC236}">
                <a16:creationId xmlns:a16="http://schemas.microsoft.com/office/drawing/2014/main" id="{418CB4E8-3217-8ABD-B03C-5E7190878C82}"/>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36" name="object 41">
            <a:extLst>
              <a:ext uri="{FF2B5EF4-FFF2-40B4-BE49-F238E27FC236}">
                <a16:creationId xmlns:a16="http://schemas.microsoft.com/office/drawing/2014/main" id="{8947E34E-FDB9-5FA1-F8CE-867BA46ADC61}"/>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graphicFrame>
        <p:nvGraphicFramePr>
          <p:cNvPr id="41" name="Chart 40">
            <a:extLst>
              <a:ext uri="{FF2B5EF4-FFF2-40B4-BE49-F238E27FC236}">
                <a16:creationId xmlns:a16="http://schemas.microsoft.com/office/drawing/2014/main" id="{46D9579B-EA0E-F607-7BC8-0F9852CC2584}"/>
              </a:ext>
            </a:extLst>
          </p:cNvPr>
          <p:cNvGraphicFramePr/>
          <p:nvPr>
            <p:extLst>
              <p:ext uri="{D42A27DB-BD31-4B8C-83A1-F6EECF244321}">
                <p14:modId xmlns:p14="http://schemas.microsoft.com/office/powerpoint/2010/main" val="3608825616"/>
              </p:ext>
            </p:extLst>
          </p:nvPr>
        </p:nvGraphicFramePr>
        <p:xfrm>
          <a:off x="4942459" y="6324600"/>
          <a:ext cx="2296541" cy="1465821"/>
        </p:xfrm>
        <a:graphic>
          <a:graphicData uri="http://schemas.openxmlformats.org/drawingml/2006/chart">
            <c:chart xmlns:c="http://schemas.openxmlformats.org/drawingml/2006/chart" xmlns:r="http://schemas.openxmlformats.org/officeDocument/2006/relationships" r:id="rId9"/>
          </a:graphicData>
        </a:graphic>
      </p:graphicFrame>
      <p:sp>
        <p:nvSpPr>
          <p:cNvPr id="46" name="Rounded Rectangle 61">
            <a:extLst>
              <a:ext uri="{FF2B5EF4-FFF2-40B4-BE49-F238E27FC236}">
                <a16:creationId xmlns:a16="http://schemas.microsoft.com/office/drawing/2014/main" id="{BB4BEE5B-80B5-2637-B346-E0207B6C09C8}"/>
              </a:ext>
            </a:extLst>
          </p:cNvPr>
          <p:cNvSpPr/>
          <p:nvPr/>
        </p:nvSpPr>
        <p:spPr>
          <a:xfrm>
            <a:off x="5219700" y="7970520"/>
            <a:ext cx="106680" cy="10668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object 39">
            <a:extLst>
              <a:ext uri="{FF2B5EF4-FFF2-40B4-BE49-F238E27FC236}">
                <a16:creationId xmlns:a16="http://schemas.microsoft.com/office/drawing/2014/main" id="{22DF5096-25B1-50E4-2F1B-F8FBCA78221B}"/>
              </a:ext>
            </a:extLst>
          </p:cNvPr>
          <p:cNvPicPr/>
          <p:nvPr/>
        </p:nvPicPr>
        <p:blipFill>
          <a:blip r:embed="rId10" cstate="print"/>
          <a:stretch>
            <a:fillRect/>
          </a:stretch>
        </p:blipFill>
        <p:spPr>
          <a:xfrm>
            <a:off x="5220875" y="7777582"/>
            <a:ext cx="101498" cy="101498"/>
          </a:xfrm>
          <a:prstGeom prst="rect">
            <a:avLst/>
          </a:prstGeom>
          <a:solidFill>
            <a:srgbClr val="97D1F1"/>
          </a:solidFill>
        </p:spPr>
      </p:pic>
      <p:sp>
        <p:nvSpPr>
          <p:cNvPr id="50" name="object 35">
            <a:extLst>
              <a:ext uri="{FF2B5EF4-FFF2-40B4-BE49-F238E27FC236}">
                <a16:creationId xmlns:a16="http://schemas.microsoft.com/office/drawing/2014/main" id="{270F0181-CBAB-4C08-7B4A-3F179334AA6A}"/>
              </a:ext>
            </a:extLst>
          </p:cNvPr>
          <p:cNvSpPr txBox="1"/>
          <p:nvPr/>
        </p:nvSpPr>
        <p:spPr>
          <a:xfrm>
            <a:off x="5359399" y="7698410"/>
            <a:ext cx="1508413" cy="803618"/>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Fixed Income</a:t>
            </a:r>
          </a:p>
          <a:p>
            <a:pPr marL="12700" marR="5080">
              <a:lnSpc>
                <a:spcPct val="138900"/>
              </a:lnSpc>
              <a:spcBef>
                <a:spcPts val="100"/>
              </a:spcBef>
            </a:pPr>
            <a:r>
              <a:rPr lang="en-US" sz="900" b="1" spc="-10" dirty="0">
                <a:solidFill>
                  <a:srgbClr val="4A657A"/>
                </a:solidFill>
                <a:latin typeface="NunitoSans-SemiBold"/>
                <a:cs typeface="NunitoSans-SemiBold"/>
              </a:rPr>
              <a:t>U.S. Equity</a:t>
            </a:r>
          </a:p>
          <a:p>
            <a:pPr marL="12700" marR="5080">
              <a:lnSpc>
                <a:spcPct val="138900"/>
              </a:lnSpc>
              <a:spcBef>
                <a:spcPts val="100"/>
              </a:spcBef>
            </a:pPr>
            <a:r>
              <a:rPr lang="en-US" sz="900" b="1" spc="-10" dirty="0">
                <a:solidFill>
                  <a:srgbClr val="4A657A"/>
                </a:solidFill>
                <a:latin typeface="NunitoSans-SemiBold"/>
                <a:cs typeface="NunitoSans-SemiBold"/>
              </a:rPr>
              <a:t>Non-U.S. Equity </a:t>
            </a:r>
          </a:p>
          <a:p>
            <a:pPr marL="12700" marR="5080">
              <a:lnSpc>
                <a:spcPct val="138900"/>
              </a:lnSpc>
              <a:spcBef>
                <a:spcPts val="100"/>
              </a:spcBef>
            </a:pPr>
            <a:r>
              <a:rPr lang="en-US" sz="900" b="1" spc="-10" dirty="0">
                <a:solidFill>
                  <a:srgbClr val="4A657A"/>
                </a:solidFill>
                <a:latin typeface="NunitoSans-SemiBold"/>
                <a:cs typeface="NunitoSans-SemiBold"/>
              </a:rPr>
              <a:t>Non-U.S. Fixed Income </a:t>
            </a:r>
            <a:endParaRPr sz="900" dirty="0">
              <a:latin typeface="NunitoSans-SemiBold"/>
              <a:cs typeface="NunitoSans-SemiBold"/>
            </a:endParaRPr>
          </a:p>
        </p:txBody>
      </p:sp>
      <p:sp>
        <p:nvSpPr>
          <p:cNvPr id="51" name="object 37">
            <a:extLst>
              <a:ext uri="{FF2B5EF4-FFF2-40B4-BE49-F238E27FC236}">
                <a16:creationId xmlns:a16="http://schemas.microsoft.com/office/drawing/2014/main" id="{F0178AA8-4379-DF71-ED08-9345FBD24FB4}"/>
              </a:ext>
            </a:extLst>
          </p:cNvPr>
          <p:cNvSpPr txBox="1"/>
          <p:nvPr/>
        </p:nvSpPr>
        <p:spPr>
          <a:xfrm>
            <a:off x="6909376" y="7689265"/>
            <a:ext cx="365760" cy="774571"/>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49</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33</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17.</a:t>
            </a:r>
            <a:r>
              <a:rPr sz="900" b="1" spc="-10" dirty="0">
                <a:solidFill>
                  <a:srgbClr val="4A657A"/>
                </a:solidFill>
                <a:latin typeface="NunitoSans-SemiBold"/>
                <a:cs typeface="NunitoSans-SemiBold"/>
              </a:rPr>
              <a:t>0%</a:t>
            </a:r>
            <a:endParaRPr lang="en-US" sz="900" b="1" spc="-10" dirty="0">
              <a:solidFill>
                <a:srgbClr val="4A657A"/>
              </a:solidFill>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  1.0%</a:t>
            </a:r>
            <a:endParaRPr sz="900" dirty="0">
              <a:latin typeface="NunitoSans-SemiBold"/>
              <a:cs typeface="NunitoSans-SemiBold"/>
            </a:endParaRPr>
          </a:p>
        </p:txBody>
      </p:sp>
      <p:sp>
        <p:nvSpPr>
          <p:cNvPr id="52" name="Rounded Rectangle 66">
            <a:extLst>
              <a:ext uri="{FF2B5EF4-FFF2-40B4-BE49-F238E27FC236}">
                <a16:creationId xmlns:a16="http://schemas.microsoft.com/office/drawing/2014/main" id="{D411740A-5A07-49D5-5846-D2378B5C0FD0}"/>
              </a:ext>
            </a:extLst>
          </p:cNvPr>
          <p:cNvSpPr/>
          <p:nvPr/>
        </p:nvSpPr>
        <p:spPr>
          <a:xfrm>
            <a:off x="5221674" y="8181265"/>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15">
            <a:extLst>
              <a:ext uri="{FF2B5EF4-FFF2-40B4-BE49-F238E27FC236}">
                <a16:creationId xmlns:a16="http://schemas.microsoft.com/office/drawing/2014/main" id="{411A7BA9-9D97-BF50-A432-59169CD0EB9F}"/>
              </a:ext>
            </a:extLst>
          </p:cNvPr>
          <p:cNvSpPr/>
          <p:nvPr/>
        </p:nvSpPr>
        <p:spPr>
          <a:xfrm>
            <a:off x="5222596" y="8379564"/>
            <a:ext cx="101496" cy="10149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bject 18">
            <a:extLst>
              <a:ext uri="{FF2B5EF4-FFF2-40B4-BE49-F238E27FC236}">
                <a16:creationId xmlns:a16="http://schemas.microsoft.com/office/drawing/2014/main" id="{DCF5BA22-561A-6DB0-C91C-C64F1296C059}"/>
              </a:ext>
            </a:extLst>
          </p:cNvPr>
          <p:cNvSpPr txBox="1"/>
          <p:nvPr/>
        </p:nvSpPr>
        <p:spPr>
          <a:xfrm>
            <a:off x="5193870" y="2867893"/>
            <a:ext cx="2057400" cy="155170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U.S. Bond Index Fund	19.0%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Schwab U.S. Aggregate Bond 	19.0%</a:t>
            </a:r>
          </a:p>
          <a:p>
            <a:pPr marL="4763" algn="l">
              <a:lnSpc>
                <a:spcPts val="1035"/>
              </a:lnSpc>
              <a:tabLst>
                <a:tab pos="1874838" algn="l"/>
              </a:tabLst>
            </a:pPr>
            <a:r>
              <a:rPr lang="en-US" sz="900" b="1" dirty="0">
                <a:solidFill>
                  <a:srgbClr val="4A657A"/>
                </a:solidFill>
                <a:latin typeface="NunitoSans-SemiBold"/>
                <a:cs typeface="NunitoSans-SemiBold"/>
              </a:rPr>
              <a:t>Index 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Total Market Index	17.0%</a:t>
            </a:r>
          </a:p>
          <a:p>
            <a:pPr marL="4763" algn="l">
              <a:lnSpc>
                <a:spcPts val="1035"/>
              </a:lnSpc>
              <a:tabLst>
                <a:tab pos="1874838" algn="l"/>
              </a:tabLst>
            </a:pPr>
            <a:r>
              <a:rPr lang="en-US" sz="900" b="1" dirty="0">
                <a:solidFill>
                  <a:srgbClr val="4A657A"/>
                </a:solidFill>
                <a:latin typeface="NunitoSans-SemiBold"/>
                <a:cs typeface="NunitoSans-SemiBold"/>
              </a:rPr>
              <a:t>Fund</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16.0%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874838" algn="l"/>
              </a:tabLst>
            </a:pPr>
            <a:endParaRPr lang="en-US" sz="600" b="1" spc="-10"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12.0%</a:t>
            </a:r>
            <a:endParaRPr lang="en-US" sz="900" dirty="0">
              <a:latin typeface="NunitoSans-SemiBold"/>
              <a:cs typeface="NunitoSans-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3</a:t>
            </a:r>
            <a:r>
              <a:rPr sz="1200" b="1" spc="-20" dirty="0">
                <a:solidFill>
                  <a:srgbClr val="708493"/>
                </a:solidFill>
                <a:latin typeface="NunitoSans-SemiBold"/>
                <a:cs typeface="NunitoSans-SemiBold"/>
              </a:rPr>
              <a:t>0</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4" name="object 36">
            <a:extLst>
              <a:ext uri="{FF2B5EF4-FFF2-40B4-BE49-F238E27FC236}">
                <a16:creationId xmlns:a16="http://schemas.microsoft.com/office/drawing/2014/main" id="{4CCB818B-AC16-4078-9FCC-06C7B77DC78F}"/>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5" name="TextBox 54">
            <a:extLst>
              <a:ext uri="{FF2B5EF4-FFF2-40B4-BE49-F238E27FC236}">
                <a16:creationId xmlns:a16="http://schemas.microsoft.com/office/drawing/2014/main" id="{6E6206D6-9861-4D78-B049-547225F327D8}"/>
              </a:ext>
            </a:extLst>
          </p:cNvPr>
          <p:cNvSpPr txBox="1"/>
          <p:nvPr/>
        </p:nvSpPr>
        <p:spPr>
          <a:xfrm>
            <a:off x="432771" y="9546306"/>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11" name="object 3">
            <a:extLst>
              <a:ext uri="{FF2B5EF4-FFF2-40B4-BE49-F238E27FC236}">
                <a16:creationId xmlns:a16="http://schemas.microsoft.com/office/drawing/2014/main" id="{45374CDA-C601-4005-9FCE-059F59028457}"/>
              </a:ext>
            </a:extLst>
          </p:cNvPr>
          <p:cNvSpPr txBox="1"/>
          <p:nvPr/>
        </p:nvSpPr>
        <p:spPr>
          <a:xfrm>
            <a:off x="495300" y="102872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3" name="object 35">
            <a:extLst>
              <a:ext uri="{FF2B5EF4-FFF2-40B4-BE49-F238E27FC236}">
                <a16:creationId xmlns:a16="http://schemas.microsoft.com/office/drawing/2014/main" id="{103C8FBC-4AA4-BA26-6650-3FD8B336C1D2}"/>
              </a:ext>
            </a:extLst>
          </p:cNvPr>
          <p:cNvSpPr txBox="1"/>
          <p:nvPr/>
        </p:nvSpPr>
        <p:spPr>
          <a:xfrm>
            <a:off x="520700" y="6972300"/>
            <a:ext cx="65659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4" name="Picture 3">
            <a:extLst>
              <a:ext uri="{FF2B5EF4-FFF2-40B4-BE49-F238E27FC236}">
                <a16:creationId xmlns:a16="http://schemas.microsoft.com/office/drawing/2014/main" id="{F48FD7E2-AA0F-F993-B0FF-C0EDCC584ECD}"/>
              </a:ext>
            </a:extLst>
          </p:cNvPr>
          <p:cNvPicPr>
            <a:picLocks noChangeAspect="1"/>
          </p:cNvPicPr>
          <p:nvPr/>
        </p:nvPicPr>
        <p:blipFill>
          <a:blip r:embed="rId4"/>
          <a:stretch>
            <a:fillRect/>
          </a:stretch>
        </p:blipFill>
        <p:spPr>
          <a:xfrm>
            <a:off x="495299" y="4540536"/>
            <a:ext cx="3812749" cy="2118194"/>
          </a:xfrm>
          <a:prstGeom prst="rect">
            <a:avLst/>
          </a:prstGeom>
        </p:spPr>
      </p:pic>
      <p:pic>
        <p:nvPicPr>
          <p:cNvPr id="9" name="Picture 8">
            <a:extLst>
              <a:ext uri="{FF2B5EF4-FFF2-40B4-BE49-F238E27FC236}">
                <a16:creationId xmlns:a16="http://schemas.microsoft.com/office/drawing/2014/main" id="{B9C8F8A2-F4F4-C1E9-431E-6E6ED31A15F2}"/>
              </a:ext>
            </a:extLst>
          </p:cNvPr>
          <p:cNvPicPr>
            <a:picLocks noChangeAspect="1"/>
          </p:cNvPicPr>
          <p:nvPr/>
        </p:nvPicPr>
        <p:blipFill>
          <a:blip r:embed="rId5"/>
          <a:stretch>
            <a:fillRect/>
          </a:stretch>
        </p:blipFill>
        <p:spPr>
          <a:xfrm>
            <a:off x="495299" y="1368094"/>
            <a:ext cx="6913104" cy="294075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95300" y="1037441"/>
            <a:ext cx="6896100" cy="8799845"/>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non-U.S. fixed income securities involve certain risks, including foreign currency risk, the risk of political or economic instability, different legal and accounting practices, increased volatility and reduced liquidity. These are in addition to the risks associated with all fixed income securities, including interest rate risk, market risk and the possibility of issuer default.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2030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95300" y="1037441"/>
            <a:ext cx="6896100" cy="5641929"/>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Bef>
                <a:spcPts val="300"/>
              </a:spcBef>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 </a:t>
            </a:r>
          </a:p>
          <a:p>
            <a:pPr rtl="0">
              <a:spcBef>
                <a:spcPts val="300"/>
              </a:spcBef>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300"/>
              </a:spcBef>
            </a:pPr>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a:latin typeface="Nunito Sans" pitchFamily="2" charset="0"/>
              </a:rPr>
              <a:t>BNYA-VEST-103-24</a:t>
            </a:r>
            <a:endParaRPr lang="en-US" sz="500" dirty="0">
              <a:latin typeface="Nunito Sans" pitchFamily="2" charset="0"/>
            </a:endParaRPr>
          </a:p>
          <a:p>
            <a:pPr rtl="0"/>
            <a:endParaRPr lang="en-US" sz="800" b="1" dirty="0">
              <a:latin typeface="Nunito Sans" pitchFamily="2" charset="0"/>
            </a:endParaRPr>
          </a:p>
          <a:p>
            <a:pPr rtl="0"/>
            <a:r>
              <a:rPr lang="en-US" sz="800" b="1" dirty="0">
                <a:latin typeface="Nunito Sans" pitchFamily="2" charset="0"/>
              </a:rPr>
              <a:t>Glossary of Terms</a:t>
            </a:r>
          </a:p>
          <a:p>
            <a:pPr rtl="0"/>
            <a:endParaRPr lang="en-US" sz="800" dirty="0">
              <a:latin typeface="Nunito Sans" pitchFamily="2" charset="0"/>
            </a:endParaRPr>
          </a:p>
          <a:p>
            <a:pPr rtl="0">
              <a:spcAft>
                <a:spcPts val="500"/>
              </a:spcAft>
            </a:pPr>
            <a:r>
              <a:rPr lang="en-US" sz="800" b="1" dirty="0">
                <a:latin typeface="Nunito Sans" pitchFamily="2" charset="0"/>
              </a:rPr>
              <a:t>Average Effective Duration</a:t>
            </a:r>
            <a:r>
              <a:rPr lang="en-US" sz="800" dirty="0">
                <a:latin typeface="Nunito Sans" pitchFamily="2"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Aft>
                <a:spcPts val="500"/>
              </a:spcAft>
            </a:pPr>
            <a:r>
              <a:rPr lang="en-US" sz="800" b="1" dirty="0">
                <a:latin typeface="Nunito Sans" pitchFamily="2" charset="0"/>
              </a:rPr>
              <a:t>Weighted Average Coupon</a:t>
            </a:r>
            <a:r>
              <a:rPr lang="en-US" sz="800" dirty="0">
                <a:latin typeface="Nunito Sans" pitchFamily="2"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Aft>
                <a:spcPts val="500"/>
              </a:spcAft>
            </a:pPr>
            <a:r>
              <a:rPr lang="en-US" sz="800" b="1" dirty="0">
                <a:latin typeface="Nunito Sans" pitchFamily="2" charset="0"/>
              </a:rPr>
              <a:t>Portfolio Turnover</a:t>
            </a:r>
            <a:r>
              <a:rPr lang="en-US" sz="800" dirty="0">
                <a:latin typeface="Nunito Sans" pitchFamily="2"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 </a:t>
            </a:r>
            <a:r>
              <a:rPr lang="en-GB" sz="800" dirty="0">
                <a:effectLst/>
                <a:latin typeface="Nunito Sans" pitchFamily="2" charset="0"/>
                <a:ea typeface="Calibri" panose="020F0502020204030204" pitchFamily="34" charset="0"/>
                <a:cs typeface="Times New Roman" panose="02020603050405020304" pitchFamily="18" charset="0"/>
              </a:rPr>
              <a:t> </a:t>
            </a:r>
            <a:endParaRPr lang="en-US" sz="1100" dirty="0">
              <a:latin typeface="Nunito Sans" pitchFamily="2" charset="0"/>
            </a:endParaRPr>
          </a:p>
          <a:p>
            <a:pPr>
              <a:lnSpc>
                <a:spcPct val="107000"/>
              </a:lnSpc>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Gross Expense 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2030</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3894</TotalTime>
  <Words>3151</Words>
  <Application>Microsoft Office PowerPoint</Application>
  <PresentationFormat>Custom</PresentationFormat>
  <Paragraphs>105</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2030</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98</cp:revision>
  <dcterms:created xsi:type="dcterms:W3CDTF">2022-05-04T21:48:43Z</dcterms:created>
  <dcterms:modified xsi:type="dcterms:W3CDTF">2025-01-16T19:34:54Z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2022-07-26T19:35:58Z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e6adfbae-e9cc-4dcf-ad6d-2a34f0b19b04</vt:lpwstr>
  </property>
  <property fmtid="{D5CDD505-2E9C-101B-9397-08002B2CF9AE}" pid="11" name="MSIP_Label_5781dfe3-6600-4878-ab62-89c56005e52a_ContentBits">
    <vt:lpwstr>0</vt:lpwstr>
  </property>
</Properties>
</file>