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454" r:id="rId3"/>
    <p:sldId id="452" r:id="rId4"/>
    <p:sldId id="453" r:id="rId5"/>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4416" userDrawn="1">
          <p15:clr>
            <a:srgbClr val="A4A3A4"/>
          </p15:clr>
        </p15:guide>
        <p15:guide id="2" pos="2832" userDrawn="1">
          <p15:clr>
            <a:srgbClr val="A4A3A4"/>
          </p15:clr>
        </p15:guide>
        <p15:guide id="3" orient="horz" pos="6096" userDrawn="1">
          <p15:clr>
            <a:srgbClr val="A4A3A4"/>
          </p15:clr>
        </p15:guide>
        <p15:guide id="4" orient="horz" pos="2736" userDrawn="1">
          <p15:clr>
            <a:srgbClr val="A4A3A4"/>
          </p15:clr>
        </p15:guide>
        <p15:guide id="5" orient="horz" pos="912" userDrawn="1">
          <p15:clr>
            <a:srgbClr val="A4A3A4"/>
          </p15:clr>
        </p15:guide>
        <p15:guide id="6" orient="horz" pos="2592" userDrawn="1">
          <p15:clr>
            <a:srgbClr val="A4A3A4"/>
          </p15:clr>
        </p15:guide>
        <p15:guide id="7" pos="336" userDrawn="1">
          <p15:clr>
            <a:srgbClr val="A4A3A4"/>
          </p15:clr>
        </p15:guide>
        <p15:guide id="8" pos="4464" userDrawn="1">
          <p15:clr>
            <a:srgbClr val="A4A3A4"/>
          </p15:clr>
        </p15:guide>
        <p15:guide id="9" orient="horz" pos="1776" userDrawn="1">
          <p15:clr>
            <a:srgbClr val="A4A3A4"/>
          </p15:clr>
        </p15:guide>
        <p15:guide id="10" orient="horz" pos="4128" userDrawn="1">
          <p15:clr>
            <a:srgbClr val="A4A3A4"/>
          </p15:clr>
        </p15:guide>
        <p15:guide id="11" pos="3648" userDrawn="1">
          <p15:clr>
            <a:srgbClr val="A4A3A4"/>
          </p15:clr>
        </p15:guide>
        <p15:guide id="12" orient="horz" pos="2880" userDrawn="1">
          <p15:clr>
            <a:srgbClr val="A4A3A4"/>
          </p15:clr>
        </p15:guide>
        <p15:guide id="13" pos="3264" userDrawn="1">
          <p15:clr>
            <a:srgbClr val="A4A3A4"/>
          </p15:clr>
        </p15:guide>
        <p15:guide id="14" pos="3216" userDrawn="1">
          <p15:clr>
            <a:srgbClr val="A4A3A4"/>
          </p15:clr>
        </p15:guide>
        <p15:guide id="15" orient="horz" pos="2976" userDrawn="1">
          <p15:clr>
            <a:srgbClr val="A4A3A4"/>
          </p15:clr>
        </p15:guide>
        <p15:guide id="16" orient="horz" pos="4032" userDrawn="1">
          <p15:clr>
            <a:srgbClr val="A4A3A4"/>
          </p15:clr>
        </p15:guide>
        <p15:guide id="17" orient="horz" pos="62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3B64E5-818B-FE50-1C44-092E3ADBF5AE}" name="Amber DeLeo" initials="AD"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657A"/>
    <a:srgbClr val="4DB2E8"/>
    <a:srgbClr val="97D1F1"/>
    <a:srgbClr val="D5EFF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94694"/>
  </p:normalViewPr>
  <p:slideViewPr>
    <p:cSldViewPr>
      <p:cViewPr varScale="1">
        <p:scale>
          <a:sx n="103" d="100"/>
          <a:sy n="103" d="100"/>
        </p:scale>
        <p:origin x="6618" y="78"/>
      </p:cViewPr>
      <p:guideLst>
        <p:guide orient="horz" pos="4416"/>
        <p:guide pos="2832"/>
        <p:guide orient="horz" pos="6096"/>
        <p:guide orient="horz" pos="2736"/>
        <p:guide orient="horz" pos="912"/>
        <p:guide orient="horz" pos="2592"/>
        <p:guide pos="336"/>
        <p:guide pos="4464"/>
        <p:guide orient="horz" pos="1776"/>
        <p:guide orient="horz" pos="4128"/>
        <p:guide pos="3648"/>
        <p:guide orient="horz" pos="2880"/>
        <p:guide pos="3264"/>
        <p:guide pos="3216"/>
        <p:guide orient="horz" pos="2976"/>
        <p:guide orient="horz" pos="4032"/>
        <p:guide orient="horz" pos="6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168592679164013"/>
          <c:y val="6.892383176390569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DBBF4D"/>
              </a:solidFill>
              <a:ln w="19050">
                <a:noFill/>
              </a:ln>
              <a:effectLst/>
            </c:spPr>
            <c:extLst>
              <c:ext xmlns:c16="http://schemas.microsoft.com/office/drawing/2014/chart" uri="{C3380CC4-5D6E-409C-BE32-E72D297353CC}">
                <c16:uniqueId val="{00000001-B15A-45F7-AC3D-2D85A6C891D3}"/>
              </c:ext>
            </c:extLst>
          </c:dPt>
          <c:dPt>
            <c:idx val="1"/>
            <c:bubble3D val="0"/>
            <c:spPr>
              <a:solidFill>
                <a:srgbClr val="FFDF9B"/>
              </a:solidFill>
              <a:ln w="19050">
                <a:noFill/>
              </a:ln>
              <a:effectLst/>
            </c:spPr>
            <c:extLst>
              <c:ext xmlns:c16="http://schemas.microsoft.com/office/drawing/2014/chart" uri="{C3380CC4-5D6E-409C-BE32-E72D297353CC}">
                <c16:uniqueId val="{00000003-B15A-45F7-AC3D-2D85A6C891D3}"/>
              </c:ext>
            </c:extLst>
          </c:dPt>
          <c:dPt>
            <c:idx val="2"/>
            <c:bubble3D val="0"/>
            <c:spPr>
              <a:solidFill>
                <a:srgbClr val="97D1F1"/>
              </a:solidFill>
              <a:ln w="19050">
                <a:noFill/>
              </a:ln>
              <a:effectLst/>
            </c:spPr>
            <c:extLst>
              <c:ext xmlns:c16="http://schemas.microsoft.com/office/drawing/2014/chart" uri="{C3380CC4-5D6E-409C-BE32-E72D297353CC}">
                <c16:uniqueId val="{00000005-B15A-45F7-AC3D-2D85A6C891D3}"/>
              </c:ext>
            </c:extLst>
          </c:dPt>
          <c:dPt>
            <c:idx val="3"/>
            <c:bubble3D val="0"/>
            <c:spPr>
              <a:solidFill>
                <a:srgbClr val="8064A2"/>
              </a:solidFill>
              <a:ln w="19050">
                <a:noFill/>
              </a:ln>
              <a:effectLst/>
            </c:spPr>
            <c:extLst>
              <c:ext xmlns:c16="http://schemas.microsoft.com/office/drawing/2014/chart" uri="{C3380CC4-5D6E-409C-BE32-E72D297353CC}">
                <c16:uniqueId val="{00000007-B15A-45F7-AC3D-2D85A6C891D3}"/>
              </c:ext>
            </c:extLst>
          </c:dPt>
          <c:cat>
            <c:strRef>
              <c:f>Sheet1!$A$2:$A$5</c:f>
              <c:strCache>
                <c:ptCount val="3"/>
                <c:pt idx="0">
                  <c:v>1st Qtr</c:v>
                </c:pt>
                <c:pt idx="1">
                  <c:v>2nd Qtr</c:v>
                </c:pt>
                <c:pt idx="2">
                  <c:v>3rd Qtr</c:v>
                </c:pt>
              </c:strCache>
            </c:strRef>
          </c:cat>
          <c:val>
            <c:numRef>
              <c:f>Sheet1!$B$2:$B$5</c:f>
              <c:numCache>
                <c:formatCode>General</c:formatCode>
                <c:ptCount val="4"/>
                <c:pt idx="0">
                  <c:v>55</c:v>
                </c:pt>
                <c:pt idx="1">
                  <c:v>30</c:v>
                </c:pt>
                <c:pt idx="2">
                  <c:v>15</c:v>
                </c:pt>
                <c:pt idx="3">
                  <c:v>0</c:v>
                </c:pt>
              </c:numCache>
            </c:numRef>
          </c:val>
          <c:extLst>
            <c:ext xmlns:c16="http://schemas.microsoft.com/office/drawing/2014/chart" uri="{C3380CC4-5D6E-409C-BE32-E72D297353CC}">
              <c16:uniqueId val="{00000008-B15A-45F7-AC3D-2D85A6C891D3}"/>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E67D9FAA-9272-425B-8B08-D944C91720B5}"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23D6EB65-3FB8-4844-9214-B7011A4836BD}" type="slidenum">
              <a:rPr lang="en-US" smtClean="0"/>
              <a:t>‹#›</a:t>
            </a:fld>
            <a:endParaRPr lang="en-US"/>
          </a:p>
        </p:txBody>
      </p:sp>
    </p:spTree>
    <p:extLst>
      <p:ext uri="{BB962C8B-B14F-4D97-AF65-F5344CB8AC3E}">
        <p14:creationId xmlns:p14="http://schemas.microsoft.com/office/powerpoint/2010/main" val="57488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hyperlink" Target="mailto:info@vestwell.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mailto:info@vestwell.com" TargetMode="External"/><Relationship Id="rId1" Type="http://schemas.openxmlformats.org/officeDocument/2006/relationships/slideLayout" Target="../slideLayouts/slideLayout5.x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3" name="Chart 52">
            <a:extLst>
              <a:ext uri="{FF2B5EF4-FFF2-40B4-BE49-F238E27FC236}">
                <a16:creationId xmlns:a16="http://schemas.microsoft.com/office/drawing/2014/main" id="{181B7B11-717D-1D77-DFE9-29D6B2DA1E8D}"/>
              </a:ext>
            </a:extLst>
          </p:cNvPr>
          <p:cNvGraphicFramePr/>
          <p:nvPr>
            <p:extLst>
              <p:ext uri="{D42A27DB-BD31-4B8C-83A1-F6EECF244321}">
                <p14:modId xmlns:p14="http://schemas.microsoft.com/office/powerpoint/2010/main" val="959609935"/>
              </p:ext>
            </p:extLst>
          </p:nvPr>
        </p:nvGraphicFramePr>
        <p:xfrm>
          <a:off x="5105400" y="6324600"/>
          <a:ext cx="2296541" cy="1465821"/>
        </p:xfrm>
        <a:graphic>
          <a:graphicData uri="http://schemas.openxmlformats.org/drawingml/2006/chart">
            <c:chart xmlns:c="http://schemas.openxmlformats.org/drawingml/2006/chart" xmlns:r="http://schemas.openxmlformats.org/officeDocument/2006/relationships" r:id="rId2"/>
          </a:graphicData>
        </a:graphic>
      </p:graphicFrame>
      <p:sp>
        <p:nvSpPr>
          <p:cNvPr id="18" name="object 18"/>
          <p:cNvSpPr txBox="1"/>
          <p:nvPr/>
        </p:nvSpPr>
        <p:spPr>
          <a:xfrm>
            <a:off x="5105400" y="4686945"/>
            <a:ext cx="2289294" cy="1077539"/>
          </a:xfrm>
          <a:prstGeom prst="rect">
            <a:avLst/>
          </a:prstGeom>
        </p:spPr>
        <p:txBody>
          <a:bodyPr vert="horz" wrap="square" lIns="0" tIns="12700" rIns="0" bIns="0" rtlCol="0">
            <a:spAutoFit/>
          </a:bodyPr>
          <a:lstStyle/>
          <a:p>
            <a:pPr marL="72390">
              <a:lnSpc>
                <a:spcPct val="100000"/>
              </a:lnSpc>
            </a:pPr>
            <a:r>
              <a:rPr sz="900" b="1" spc="90" dirty="0">
                <a:solidFill>
                  <a:srgbClr val="2C8FC5"/>
                </a:solidFill>
                <a:latin typeface="Nunito-Black"/>
                <a:cs typeface="Nunito-Black"/>
              </a:rPr>
              <a:t>PORTFOLIO CHARACTERISTICS</a:t>
            </a:r>
            <a:endParaRPr sz="900" spc="90" dirty="0">
              <a:latin typeface="Nunito-Black"/>
              <a:cs typeface="Nunito-Black"/>
            </a:endParaRPr>
          </a:p>
          <a:p>
            <a:pPr marL="76200">
              <a:lnSpc>
                <a:spcPct val="100000"/>
              </a:lnSpc>
              <a:spcBef>
                <a:spcPts val="775"/>
              </a:spcBef>
              <a:tabLst>
                <a:tab pos="1557020"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Aggressive</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Turnover</a:t>
            </a:r>
            <a:r>
              <a:rPr lang="en-US" sz="900" b="1" spc="-10" dirty="0">
                <a:solidFill>
                  <a:srgbClr val="4A657A"/>
                </a:solidFill>
                <a:latin typeface="NunitoSans-SemiBold"/>
                <a:cs typeface="NunitoSans-SemiBold"/>
              </a:rPr>
              <a:t>                                              Moderate</a:t>
            </a:r>
            <a:endParaRPr sz="900" dirty="0">
              <a:latin typeface="NunitoSans-SemiBold"/>
              <a:cs typeface="NunitoSans-SemiBold"/>
            </a:endParaRPr>
          </a:p>
          <a:p>
            <a:pPr marL="76200" marR="68580">
              <a:lnSpc>
                <a:spcPts val="1900"/>
              </a:lnSpc>
              <a:tabLst>
                <a:tab pos="1794510" algn="l"/>
                <a:tab pos="2066289" algn="l"/>
              </a:tabLst>
            </a:pPr>
            <a:r>
              <a:rPr sz="900" b="1" dirty="0">
                <a:solidFill>
                  <a:srgbClr val="4A657A"/>
                </a:solidFill>
                <a:latin typeface="NunitoSans-SemiBold"/>
                <a:cs typeface="NunitoSans-SemiBold"/>
              </a:rPr>
              <a:t>Wtd.</a:t>
            </a:r>
            <a:r>
              <a:rPr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a:t>
            </a:r>
            <a:r>
              <a:rPr sz="900" b="1"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0.0</a:t>
            </a:r>
            <a:r>
              <a:rPr lang="en-US" sz="1350" b="1" spc="-15" baseline="-6172" dirty="0">
                <a:solidFill>
                  <a:srgbClr val="4A657A"/>
                </a:solidFill>
                <a:latin typeface="NunitoSans-SemiBold"/>
                <a:cs typeface="NunitoSans-SemiBold"/>
              </a:rPr>
              <a:t>3</a:t>
            </a:r>
            <a:r>
              <a:rPr sz="1350" b="1" spc="-15" baseline="-6172" dirty="0">
                <a:solidFill>
                  <a:srgbClr val="4A657A"/>
                </a:solidFill>
                <a:latin typeface="NunitoSans-SemiBold"/>
                <a:cs typeface="NunitoSans-SemiBold"/>
              </a:rPr>
              <a:t>% </a:t>
            </a:r>
            <a:r>
              <a:rPr lang="en-US" sz="1350" b="1" spc="-15" baseline="-6172" dirty="0">
                <a:solidFill>
                  <a:srgbClr val="4A657A"/>
                </a:solidFill>
                <a:latin typeface="NunitoSans-SemiBold"/>
                <a:cs typeface="NunitoSans-SemiBold"/>
              </a:rPr>
              <a:t>   </a:t>
            </a:r>
            <a:r>
              <a:rPr sz="900" b="1" dirty="0">
                <a:solidFill>
                  <a:srgbClr val="4A657A"/>
                </a:solidFill>
                <a:latin typeface="NunitoSans-SemiBold"/>
                <a:cs typeface="NunitoSans-SemiBold"/>
              </a:rPr>
              <a:t>#</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Holdings</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7</a:t>
            </a:r>
            <a:endParaRPr sz="900" dirty="0">
              <a:latin typeface="NunitoSans-SemiBold"/>
              <a:cs typeface="NunitoSans-SemiBold"/>
            </a:endParaRP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216502"/>
            <a:ext cx="2972435" cy="878840"/>
          </a:xfrm>
          <a:prstGeom prst="rect">
            <a:avLst/>
          </a:prstGeom>
        </p:spPr>
        <p:txBody>
          <a:bodyPr vert="horz" wrap="square" lIns="0" tIns="12700" rIns="0" bIns="0" rtlCol="0">
            <a:spAutoFit/>
          </a:bodyPr>
          <a:lstStyle/>
          <a:p>
            <a:pPr marL="12700" marR="5080">
              <a:lnSpc>
                <a:spcPct val="100000"/>
              </a:lnSpc>
              <a:spcBef>
                <a:spcPts val="100"/>
              </a:spcBef>
            </a:pPr>
            <a:r>
              <a:rPr spc="-30" dirty="0"/>
              <a:t>Target</a:t>
            </a:r>
            <a:r>
              <a:rPr spc="-145" dirty="0"/>
              <a:t> </a:t>
            </a:r>
            <a:r>
              <a:rPr spc="-20" dirty="0"/>
              <a:t>Retirement </a:t>
            </a:r>
            <a:r>
              <a:rPr dirty="0"/>
              <a:t>Strategy:</a:t>
            </a:r>
            <a:r>
              <a:rPr spc="-120" dirty="0"/>
              <a:t> </a:t>
            </a:r>
            <a:r>
              <a:rPr spc="-20" dirty="0"/>
              <a:t>20</a:t>
            </a:r>
            <a:r>
              <a:rPr lang="en-US" spc="-20" dirty="0"/>
              <a:t>55</a:t>
            </a:r>
            <a:endParaRPr spc="-20" dirty="0"/>
          </a:p>
        </p:txBody>
      </p:sp>
      <p:sp>
        <p:nvSpPr>
          <p:cNvPr id="7" name="object 7"/>
          <p:cNvSpPr/>
          <p:nvPr/>
        </p:nvSpPr>
        <p:spPr>
          <a:xfrm>
            <a:off x="499363" y="25146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482238" y="84582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65597" y="2646191"/>
            <a:ext cx="1217295" cy="154529"/>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5" name="object 15"/>
          <p:cNvSpPr/>
          <p:nvPr/>
        </p:nvSpPr>
        <p:spPr>
          <a:xfrm>
            <a:off x="5181600" y="30480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6" name="object 16"/>
          <p:cNvSpPr/>
          <p:nvPr/>
        </p:nvSpPr>
        <p:spPr>
          <a:xfrm>
            <a:off x="5105400" y="37338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7" name="object 17"/>
          <p:cNvSpPr/>
          <p:nvPr/>
        </p:nvSpPr>
        <p:spPr>
          <a:xfrm>
            <a:off x="5165597" y="41148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9" name="object 19"/>
          <p:cNvSpPr/>
          <p:nvPr/>
        </p:nvSpPr>
        <p:spPr>
          <a:xfrm>
            <a:off x="534672" y="53340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32679" y="6001233"/>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33403" y="4489792"/>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81600" y="6096000"/>
            <a:ext cx="190563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dirty="0">
              <a:latin typeface="Nunito-Black"/>
              <a:cs typeface="Nunito-Black"/>
            </a:endParaRPr>
          </a:p>
        </p:txBody>
      </p:sp>
      <p:sp>
        <p:nvSpPr>
          <p:cNvPr id="26" name="object 26"/>
          <p:cNvSpPr txBox="1"/>
          <p:nvPr/>
        </p:nvSpPr>
        <p:spPr>
          <a:xfrm>
            <a:off x="647496" y="6253480"/>
            <a:ext cx="3950970" cy="2209800"/>
          </a:xfrm>
          <a:prstGeom prst="rect">
            <a:avLst/>
          </a:prstGeom>
        </p:spPr>
        <p:txBody>
          <a:bodyPr vert="horz" wrap="square" lIns="0" tIns="12700" rIns="0" bIns="0" rtlCol="0">
            <a:spAutoFit/>
          </a:bodyPr>
          <a:lstStyle/>
          <a:p>
            <a:pPr marL="12700" marR="5080">
              <a:lnSpc>
                <a:spcPct val="116700"/>
              </a:lnSpc>
              <a:spcBef>
                <a:spcPts val="1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may be </a:t>
            </a:r>
            <a:r>
              <a:rPr sz="1000" b="1" dirty="0">
                <a:solidFill>
                  <a:srgbClr val="4A657A"/>
                </a:solidFill>
                <a:latin typeface="NunitoSans-SemiBold"/>
                <a:cs typeface="NunitoSans-SemiBold"/>
              </a:rPr>
              <a:t>appropriate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for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investor</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long-</a:t>
            </a:r>
            <a:r>
              <a:rPr sz="1000" b="1" spc="-20" dirty="0">
                <a:solidFill>
                  <a:srgbClr val="4A657A"/>
                </a:solidFill>
                <a:latin typeface="NunitoSans-SemiBold"/>
                <a:cs typeface="NunitoSans-SemiBold"/>
              </a:rPr>
              <a:t>term </a:t>
            </a:r>
            <a:r>
              <a:rPr sz="1000" b="1" dirty="0">
                <a:solidFill>
                  <a:srgbClr val="4A657A"/>
                </a:solidFill>
                <a:latin typeface="NunitoSans-SemiBold"/>
                <a:cs typeface="NunitoSans-SemiBold"/>
              </a:rPr>
              <a:t>investment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horizon,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seeking</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significant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capital</a:t>
            </a:r>
            <a:r>
              <a:rPr sz="1000" b="1" spc="-15" dirty="0">
                <a:solidFill>
                  <a:srgbClr val="4A657A"/>
                </a:solidFill>
                <a:latin typeface="NunitoSans-SemiBold"/>
                <a:cs typeface="NunitoSans-SemiBold"/>
              </a:rPr>
              <a:t> </a:t>
            </a:r>
            <a:r>
              <a:rPr sz="1000" b="1" spc="-10" dirty="0">
                <a:solidFill>
                  <a:srgbClr val="4A657A"/>
                </a:solidFill>
                <a:latin typeface="NunitoSans-SemiBold"/>
                <a:cs typeface="NunitoSans-SemiBold"/>
              </a:rPr>
              <a:t>appreciation,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and</a:t>
            </a:r>
            <a:r>
              <a:rPr sz="1000" b="1" spc="-20" dirty="0">
                <a:solidFill>
                  <a:srgbClr val="4A657A"/>
                </a:solidFill>
                <a:latin typeface="NunitoSans-SemiBold"/>
                <a:cs typeface="NunitoSans-SemiBold"/>
              </a:rPr>
              <a:t> </a:t>
            </a:r>
            <a:r>
              <a:rPr sz="1000" b="1" spc="-50" dirty="0">
                <a:solidFill>
                  <a:srgbClr val="4A657A"/>
                </a:solidFill>
                <a:latin typeface="NunitoSans-SemiBold"/>
                <a:cs typeface="NunitoSans-SemiBold"/>
              </a:rPr>
              <a:t>a </a:t>
            </a:r>
            <a:r>
              <a:rPr sz="1000" b="1" dirty="0">
                <a:solidFill>
                  <a:srgbClr val="4A657A"/>
                </a:solidFill>
                <a:latin typeface="NunitoSans-SemiBold"/>
                <a:cs typeface="NunitoSans-SemiBold"/>
              </a:rPr>
              <a:t>high</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tolerance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for</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risk.</a:t>
            </a:r>
            <a:endParaRPr sz="1000" dirty="0">
              <a:latin typeface="NunitoSans-SemiBold"/>
              <a:cs typeface="NunitoSans-SemiBold"/>
            </a:endParaRPr>
          </a:p>
          <a:p>
            <a:pPr marL="12700" marR="184150">
              <a:lnSpc>
                <a:spcPct val="116700"/>
              </a:lnSpc>
              <a:spcBef>
                <a:spcPts val="6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asset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designed </a:t>
            </a:r>
            <a:r>
              <a:rPr sz="1000" b="1" dirty="0">
                <a:solidFill>
                  <a:srgbClr val="4A657A"/>
                </a:solidFill>
                <a:latin typeface="NunitoSans-SemiBold"/>
                <a:cs typeface="NunitoSans-SemiBold"/>
              </a:rPr>
              <a:t>for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investors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planning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retire</a:t>
            </a:r>
            <a:r>
              <a:rPr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in the next 30-35 </a:t>
            </a:r>
            <a:r>
              <a:rPr sz="1000" b="1" spc="-10" dirty="0">
                <a:solidFill>
                  <a:srgbClr val="4A657A"/>
                </a:solidFill>
                <a:latin typeface="NunitoSans-SemiBold"/>
                <a:cs typeface="NunitoSans-SemiBold"/>
              </a:rPr>
              <a:t>years.</a:t>
            </a:r>
            <a:endParaRPr sz="1000" dirty="0">
              <a:latin typeface="NunitoSans-SemiBold"/>
              <a:cs typeface="NunitoSans-SemiBold"/>
            </a:endParaRPr>
          </a:p>
          <a:p>
            <a:pPr marL="12700" marR="66040">
              <a:lnSpc>
                <a:spcPct val="116700"/>
              </a:lnSpc>
              <a:spcBef>
                <a:spcPts val="595"/>
              </a:spcBef>
            </a:pPr>
            <a:r>
              <a:rPr sz="1000" b="1" dirty="0">
                <a:solidFill>
                  <a:srgbClr val="4A657A"/>
                </a:solidFill>
                <a:latin typeface="NunitoSans-SemiBold"/>
                <a:cs typeface="NunitoSans-SemiBold"/>
              </a:rPr>
              <a:t>The</a:t>
            </a:r>
            <a:r>
              <a:rPr sz="1000" b="1" spc="-4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provide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growth</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capital</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consistent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30" dirty="0">
                <a:solidFill>
                  <a:srgbClr val="4A657A"/>
                </a:solidFill>
                <a:latin typeface="NunitoSans-SemiBold"/>
                <a:cs typeface="NunitoSans-SemiBold"/>
              </a:rPr>
              <a:t> </a:t>
            </a:r>
            <a:r>
              <a:rPr sz="1000" b="1" spc="-25" dirty="0">
                <a:solidFill>
                  <a:srgbClr val="4A657A"/>
                </a:solidFill>
                <a:latin typeface="NunitoSans-SemiBold"/>
                <a:cs typeface="NunitoSans-SemiBold"/>
              </a:rPr>
              <a:t>the </a:t>
            </a:r>
            <a:r>
              <a:rPr sz="1000" b="1" dirty="0">
                <a:solidFill>
                  <a:srgbClr val="4A657A"/>
                </a:solidFill>
                <a:latin typeface="NunitoSans-SemiBold"/>
                <a:cs typeface="NunitoSans-SemiBold"/>
              </a:rPr>
              <a:t>investor’s</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time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horizon.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strategy’s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0" dirty="0">
                <a:solidFill>
                  <a:srgbClr val="4A657A"/>
                </a:solidFill>
                <a:latin typeface="NunitoSans-SemiBold"/>
                <a:cs typeface="NunitoSans-SemiBold"/>
              </a:rPr>
              <a:t> will </a:t>
            </a:r>
            <a:r>
              <a:rPr sz="1000" b="1" dirty="0">
                <a:solidFill>
                  <a:srgbClr val="4A657A"/>
                </a:solidFill>
                <a:latin typeface="NunitoSans-SemiBold"/>
                <a:cs typeface="NunitoSans-SemiBold"/>
              </a:rPr>
              <a:t>become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gradually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more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conservative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date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approaches, </a:t>
            </a:r>
            <a:r>
              <a:rPr sz="1000" b="1" dirty="0">
                <a:solidFill>
                  <a:srgbClr val="4A657A"/>
                </a:solidFill>
                <a:latin typeface="NunitoSans-SemiBold"/>
                <a:cs typeface="NunitoSans-SemiBold"/>
              </a:rPr>
              <a:t>seeking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dampen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overall</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volatility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a:p>
            <a:pPr marL="12700" marR="38100">
              <a:lnSpc>
                <a:spcPct val="116700"/>
              </a:lnSpc>
              <a:spcBef>
                <a:spcPts val="600"/>
              </a:spcBef>
            </a:pPr>
            <a:r>
              <a:rPr sz="1000" b="1" dirty="0">
                <a:solidFill>
                  <a:srgbClr val="4A657A"/>
                </a:solidFill>
                <a:latin typeface="NunitoSans-SemiBold"/>
                <a:cs typeface="NunitoSans-SemiBold"/>
              </a:rPr>
              <a:t>The</a:t>
            </a:r>
            <a:r>
              <a:rPr sz="1000" b="1" spc="-35" dirty="0">
                <a:solidFill>
                  <a:srgbClr val="4A657A"/>
                </a:solidFill>
                <a:latin typeface="NunitoSans-SemiBold"/>
                <a:cs typeface="NunitoSans-SemiBold"/>
              </a:rPr>
              <a:t> </a:t>
            </a:r>
            <a:r>
              <a:rPr sz="1000" b="1" dirty="0">
                <a:solidFill>
                  <a:srgbClr val="4A657A"/>
                </a:solidFill>
                <a:latin typeface="NunitoSans-SemiBold"/>
                <a:cs typeface="NunitoSans-SemiBold"/>
              </a:rPr>
              <a:t>portfolio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is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comprised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mutual funds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weighting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each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security</a:t>
            </a:r>
            <a:r>
              <a:rPr lang="en-US" sz="1000" b="1" dirty="0">
                <a:solidFill>
                  <a:srgbClr val="4A657A"/>
                </a:solidFill>
                <a:latin typeface="NunitoSans-SemiBold"/>
                <a:cs typeface="NunitoSans-SemiBold"/>
              </a:rPr>
              <a:t> designed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achieve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goals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p:txBody>
      </p:sp>
      <p:sp>
        <p:nvSpPr>
          <p:cNvPr id="27" name="object 27"/>
          <p:cNvSpPr/>
          <p:nvPr/>
        </p:nvSpPr>
        <p:spPr>
          <a:xfrm>
            <a:off x="539495" y="69342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8" name="object 28"/>
          <p:cNvSpPr/>
          <p:nvPr/>
        </p:nvSpPr>
        <p:spPr>
          <a:xfrm>
            <a:off x="539495" y="73914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324600"/>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0" name="object 30"/>
          <p:cNvSpPr/>
          <p:nvPr/>
        </p:nvSpPr>
        <p:spPr>
          <a:xfrm>
            <a:off x="539495" y="81534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a:latin typeface="Nunito-Black"/>
              <a:cs typeface="Nunito-Black"/>
            </a:endParaRPr>
          </a:p>
        </p:txBody>
      </p:sp>
      <p:sp>
        <p:nvSpPr>
          <p:cNvPr id="32" name="object 32"/>
          <p:cNvSpPr/>
          <p:nvPr/>
        </p:nvSpPr>
        <p:spPr>
          <a:xfrm>
            <a:off x="5175148" y="5105400"/>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81600" y="53340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5626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dirty="0"/>
          </a:p>
        </p:txBody>
      </p:sp>
      <p:pic>
        <p:nvPicPr>
          <p:cNvPr id="42" name="object 42"/>
          <p:cNvPicPr/>
          <p:nvPr/>
        </p:nvPicPr>
        <p:blipFill>
          <a:blip r:embed="rId3" cstate="print"/>
          <a:stretch>
            <a:fillRect/>
          </a:stretch>
        </p:blipFill>
        <p:spPr>
          <a:xfrm>
            <a:off x="3872735" y="4961896"/>
            <a:ext cx="241274" cy="241261"/>
          </a:xfrm>
          <a:prstGeom prst="rect">
            <a:avLst/>
          </a:prstGeom>
        </p:spPr>
      </p:pic>
      <p:pic>
        <p:nvPicPr>
          <p:cNvPr id="43" name="object 43"/>
          <p:cNvPicPr/>
          <p:nvPr/>
        </p:nvPicPr>
        <p:blipFill>
          <a:blip r:embed="rId4"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3806952577"/>
              </p:ext>
            </p:extLst>
          </p:nvPr>
        </p:nvGraphicFramePr>
        <p:xfrm>
          <a:off x="646747" y="2864604"/>
          <a:ext cx="4306253" cy="2818765"/>
        </p:xfrm>
        <a:graphic>
          <a:graphicData uri="http://schemas.openxmlformats.org/drawingml/2006/table">
            <a:tbl>
              <a:tblPr firstRow="1" bandRow="1">
                <a:tableStyleId>{2D5ABB26-0587-4C30-8999-92F81FD0307C}</a:tableStyleId>
              </a:tblPr>
              <a:tblGrid>
                <a:gridCol w="2049357">
                  <a:extLst>
                    <a:ext uri="{9D8B030D-6E8A-4147-A177-3AD203B41FA5}">
                      <a16:colId xmlns:a16="http://schemas.microsoft.com/office/drawing/2014/main" val="20000"/>
                    </a:ext>
                  </a:extLst>
                </a:gridCol>
                <a:gridCol w="1875896">
                  <a:extLst>
                    <a:ext uri="{9D8B030D-6E8A-4147-A177-3AD203B41FA5}">
                      <a16:colId xmlns:a16="http://schemas.microsoft.com/office/drawing/2014/main" val="20001"/>
                    </a:ext>
                  </a:extLst>
                </a:gridCol>
                <a:gridCol w="381000">
                  <a:extLst>
                    <a:ext uri="{9D8B030D-6E8A-4147-A177-3AD203B41FA5}">
                      <a16:colId xmlns:a16="http://schemas.microsoft.com/office/drawing/2014/main" val="20002"/>
                    </a:ext>
                  </a:extLst>
                </a:gridCol>
              </a:tblGrid>
              <a:tr h="240030">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a:cs typeface="Nunito Sans"/>
                        </a:rPr>
                        <a:t>9.00</a:t>
                      </a:r>
                    </a:p>
                  </a:txBody>
                  <a:tcPr marL="0" marR="0" marT="43815" marB="0">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62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a:t>
                      </a:r>
                      <a:r>
                        <a:rPr sz="900" b="1" spc="-25" dirty="0">
                          <a:solidFill>
                            <a:srgbClr val="4A657A"/>
                          </a:solidFill>
                          <a:latin typeface="NunitoSans-SemiBold"/>
                          <a:cs typeface="NunitoSans-SemiBold"/>
                        </a:rPr>
                        <a:t>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280"/>
                        </a:spcBef>
                      </a:pPr>
                      <a:r>
                        <a:rPr lang="en-US" sz="900" b="1" spc="-20" dirty="0">
                          <a:solidFill>
                            <a:srgbClr val="4A657A"/>
                          </a:solidFill>
                          <a:latin typeface="Nunito Sans"/>
                          <a:cs typeface="Nunito Sans"/>
                        </a:rPr>
                        <a:t>3.37%</a:t>
                      </a: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3520">
                <a:tc vMerge="1">
                  <a:txBody>
                    <a:bodyPr/>
                    <a:lstStyle/>
                    <a:p>
                      <a:endParaRPr/>
                    </a:p>
                  </a:txBody>
                  <a:tcPr marL="0" marR="0" marT="0" marB="0">
                    <a:lnR w="12700">
                      <a:solidFill>
                        <a:srgbClr val="F2F7FB"/>
                      </a:solidFill>
                      <a:prstDash val="solid"/>
                    </a:lnR>
                  </a:tcPr>
                </a:tc>
                <a:tc rowSpan="5" gridSpan="2">
                  <a:txBody>
                    <a:bodyPr/>
                    <a:lstStyle/>
                    <a:p>
                      <a:pPr algn="r">
                        <a:lnSpc>
                          <a:spcPct val="100000"/>
                        </a:lnSpc>
                        <a:spcBef>
                          <a:spcPts val="280"/>
                        </a:spcBef>
                      </a:pPr>
                      <a:r>
                        <a:rPr lang="en-US" sz="900" b="1" spc="-20" dirty="0">
                          <a:solidFill>
                            <a:srgbClr val="4A657A"/>
                          </a:solidFill>
                          <a:latin typeface="Nunito Sans"/>
                        </a:rPr>
                        <a:t>        </a:t>
                      </a:r>
                      <a:endParaRPr sz="900" dirty="0">
                        <a:latin typeface="Nunito Sans"/>
                      </a:endParaRPr>
                    </a:p>
                  </a:txBody>
                  <a:tcPr marL="0" marR="0" marT="41910" marB="0">
                    <a:lnL w="12700">
                      <a:noFill/>
                      <a:prstDash val="solid"/>
                    </a:lnL>
                    <a:lnR>
                      <a:noFill/>
                    </a:lnR>
                    <a:lnT w="9525">
                      <a:noFill/>
                      <a:prstDash val="solid"/>
                    </a:lnT>
                    <a:lnB>
                      <a:noFill/>
                    </a:lnB>
                    <a:lnTlToBr w="12700" cmpd="sng">
                      <a:noFill/>
                      <a:prstDash val="solid"/>
                    </a:lnTlToBr>
                    <a:lnBlToTr w="12700" cmpd="sng">
                      <a:noFill/>
                      <a:prstDash val="solid"/>
                    </a:lnBlToTr>
                  </a:tcPr>
                </a:tc>
                <a:tc rowSpan="5" hMerge="1">
                  <a:txBody>
                    <a:bodyPr/>
                    <a:lstStyle/>
                    <a:p>
                      <a:pPr algn="r">
                        <a:lnSpc>
                          <a:spcPct val="100000"/>
                        </a:lnSpc>
                        <a:spcBef>
                          <a:spcPts val="345"/>
                        </a:spcBef>
                      </a:pPr>
                      <a:endParaRPr sz="900" dirty="0">
                        <a:solidFill>
                          <a:schemeClr val="bg1"/>
                        </a:solidFill>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33045">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53060">
                <a:tc>
                  <a:txBody>
                    <a:bodyPr/>
                    <a:lstStyle/>
                    <a:p>
                      <a:pPr marL="31750">
                        <a:lnSpc>
                          <a:spcPct val="100000"/>
                        </a:lnSpc>
                        <a:spcBef>
                          <a:spcPts val="10"/>
                        </a:spcBef>
                      </a:pPr>
                      <a:endParaRPr sz="1000" dirty="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hMerge="1" vMerge="1">
                  <a:txBody>
                    <a:bodyPr/>
                    <a:lstStyle/>
                    <a:p>
                      <a:pPr algn="r">
                        <a:lnSpc>
                          <a:spcPct val="100000"/>
                        </a:lnSpc>
                        <a:spcBef>
                          <a:spcPts val="280"/>
                        </a:spcBef>
                      </a:pPr>
                      <a:r>
                        <a:rPr lang="en-US" sz="900" b="1" spc="-20" dirty="0">
                          <a:solidFill>
                            <a:srgbClr val="4A657A"/>
                          </a:solidFill>
                          <a:latin typeface="Nunito Sans"/>
                          <a:cs typeface="Nunito Sans"/>
                        </a:rPr>
                        <a:t>        </a:t>
                      </a:r>
                      <a:endParaRPr sz="900" dirty="0">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225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2250">
                <a:tc>
                  <a:txBody>
                    <a:bodyPr/>
                    <a:lstStyle/>
                    <a:p>
                      <a:pPr marL="31750">
                        <a:lnSpc>
                          <a:spcPct val="100000"/>
                        </a:lnSpc>
                        <a:spcBef>
                          <a:spcPts val="375"/>
                        </a:spcBef>
                      </a:pPr>
                      <a:endParaRPr sz="1000" dirty="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8839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5" cstate="print"/>
          <a:stretch>
            <a:fillRect/>
          </a:stretch>
        </p:blipFill>
        <p:spPr>
          <a:xfrm>
            <a:off x="2827779" y="5398554"/>
            <a:ext cx="241274" cy="241261"/>
          </a:xfrm>
          <a:prstGeom prst="rect">
            <a:avLst/>
          </a:prstGeom>
        </p:spPr>
      </p:pic>
      <p:pic>
        <p:nvPicPr>
          <p:cNvPr id="49" name="object 49"/>
          <p:cNvPicPr/>
          <p:nvPr/>
        </p:nvPicPr>
        <p:blipFill>
          <a:blip r:embed="rId6" cstate="print"/>
          <a:stretch>
            <a:fillRect/>
          </a:stretch>
        </p:blipFill>
        <p:spPr>
          <a:xfrm>
            <a:off x="2827779" y="4961896"/>
            <a:ext cx="241274" cy="241261"/>
          </a:xfrm>
          <a:prstGeom prst="rect">
            <a:avLst/>
          </a:prstGeom>
        </p:spPr>
      </p:pic>
      <p:sp>
        <p:nvSpPr>
          <p:cNvPr id="54" name="object 15">
            <a:extLst>
              <a:ext uri="{FF2B5EF4-FFF2-40B4-BE49-F238E27FC236}">
                <a16:creationId xmlns:a16="http://schemas.microsoft.com/office/drawing/2014/main" id="{15D0C47F-6561-0083-EE20-CDA119A4E685}"/>
              </a:ext>
            </a:extLst>
          </p:cNvPr>
          <p:cNvSpPr/>
          <p:nvPr/>
        </p:nvSpPr>
        <p:spPr>
          <a:xfrm>
            <a:off x="5175148" y="34290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84202" y="3036882"/>
            <a:ext cx="1027508" cy="283451"/>
          </a:xfrm>
          <a:prstGeom prst="rect">
            <a:avLst/>
          </a:prstGeom>
        </p:spPr>
      </p:pic>
      <p:sp>
        <p:nvSpPr>
          <p:cNvPr id="57" name="TextBox 56">
            <a:extLst>
              <a:ext uri="{FF2B5EF4-FFF2-40B4-BE49-F238E27FC236}">
                <a16:creationId xmlns:a16="http://schemas.microsoft.com/office/drawing/2014/main" id="{72833C37-842C-4368-9F84-75F92FF7DD24}"/>
              </a:ext>
            </a:extLst>
          </p:cNvPr>
          <p:cNvSpPr txBox="1"/>
          <p:nvPr/>
        </p:nvSpPr>
        <p:spPr>
          <a:xfrm>
            <a:off x="539424" y="3570000"/>
            <a:ext cx="1986281" cy="2754600"/>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endParaRPr lang="en-US" sz="1000" dirty="0">
              <a:latin typeface="NunitoSans-SemiBold"/>
              <a:cs typeface="NunitoSans-SemiBold"/>
            </a:endParaRPr>
          </a:p>
          <a:p>
            <a:endParaRPr lang="en-US" sz="1000" dirty="0">
              <a:latin typeface="NunitoSans-SemiBold"/>
              <a:cs typeface="NunitoSans-SemiBold"/>
            </a:endParaRPr>
          </a:p>
          <a:p>
            <a:endParaRPr lang="en-US" sz="1000" dirty="0">
              <a:latin typeface="NunitoSans-SemiBold"/>
              <a:cs typeface="NunitoSans-SemiBold"/>
            </a:endParaRPr>
          </a:p>
          <a:p>
            <a:endParaRPr lang="en-US" dirty="0"/>
          </a:p>
        </p:txBody>
      </p:sp>
      <p:sp>
        <p:nvSpPr>
          <p:cNvPr id="64" name="object 36">
            <a:extLst>
              <a:ext uri="{FF2B5EF4-FFF2-40B4-BE49-F238E27FC236}">
                <a16:creationId xmlns:a16="http://schemas.microsoft.com/office/drawing/2014/main" id="{AFC90108-AE24-412E-9D12-32BF8C68CA3D}"/>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9"/>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65" name="TextBox 64">
            <a:extLst>
              <a:ext uri="{FF2B5EF4-FFF2-40B4-BE49-F238E27FC236}">
                <a16:creationId xmlns:a16="http://schemas.microsoft.com/office/drawing/2014/main" id="{C0C1EBED-B6EA-459D-9663-3352D4316D2D}"/>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24" name="object 41">
            <a:extLst>
              <a:ext uri="{FF2B5EF4-FFF2-40B4-BE49-F238E27FC236}">
                <a16:creationId xmlns:a16="http://schemas.microsoft.com/office/drawing/2014/main" id="{FF045C87-55C5-5265-32F7-415DED7F49C9}"/>
              </a:ext>
            </a:extLst>
          </p:cNvPr>
          <p:cNvSpPr txBox="1"/>
          <p:nvPr/>
        </p:nvSpPr>
        <p:spPr>
          <a:xfrm>
            <a:off x="457200" y="861060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35" name="object 41">
            <a:extLst>
              <a:ext uri="{FF2B5EF4-FFF2-40B4-BE49-F238E27FC236}">
                <a16:creationId xmlns:a16="http://schemas.microsoft.com/office/drawing/2014/main" id="{D92F805E-1FEE-C71C-5E2C-D3133E3C5BF0}"/>
              </a:ext>
            </a:extLst>
          </p:cNvPr>
          <p:cNvSpPr txBox="1"/>
          <p:nvPr/>
        </p:nvSpPr>
        <p:spPr>
          <a:xfrm>
            <a:off x="504552" y="920424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sp>
        <p:nvSpPr>
          <p:cNvPr id="36" name="object 18">
            <a:extLst>
              <a:ext uri="{FF2B5EF4-FFF2-40B4-BE49-F238E27FC236}">
                <a16:creationId xmlns:a16="http://schemas.microsoft.com/office/drawing/2014/main" id="{A6E5E9CD-4F50-547F-396E-86C2A0504589}"/>
              </a:ext>
            </a:extLst>
          </p:cNvPr>
          <p:cNvSpPr txBox="1"/>
          <p:nvPr/>
        </p:nvSpPr>
        <p:spPr>
          <a:xfrm>
            <a:off x="5181600" y="2895600"/>
            <a:ext cx="2201636" cy="1679947"/>
          </a:xfrm>
          <a:prstGeom prst="rect">
            <a:avLst/>
          </a:prstGeom>
        </p:spPr>
        <p:txBody>
          <a:bodyPr vert="horz" wrap="square" lIns="0" tIns="12700" rIns="0" bIns="0" rtlCol="0">
            <a:spAutoFit/>
          </a:bodyPr>
          <a:lstStyle/>
          <a:p>
            <a:pPr marL="4763" algn="l">
              <a:lnSpc>
                <a:spcPts val="1035"/>
              </a:lnSpc>
              <a:tabLst>
                <a:tab pos="1714500" algn="l"/>
              </a:tabLst>
            </a:pPr>
            <a:r>
              <a:rPr lang="en-US" sz="900" b="1" dirty="0">
                <a:solidFill>
                  <a:srgbClr val="4A657A"/>
                </a:solidFill>
                <a:latin typeface="NunitoSans-SemiBold"/>
                <a:cs typeface="NunitoSans-SemiBold"/>
              </a:rPr>
              <a:t>Fidelity® Total Market Index Fund	28.0%</a:t>
            </a:r>
          </a:p>
          <a:p>
            <a:pPr marL="4763" algn="l">
              <a:lnSpc>
                <a:spcPts val="1035"/>
              </a:lnSpc>
              <a:tabLst>
                <a:tab pos="1874838"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Schwab Total Stock Market Index 	27.0%</a:t>
            </a:r>
          </a:p>
          <a:p>
            <a:pPr marL="4763" algn="l">
              <a:lnSpc>
                <a:spcPts val="1035"/>
              </a:lnSpc>
              <a:tabLst>
                <a:tab pos="1874838" algn="l"/>
              </a:tabLst>
            </a:pPr>
            <a:r>
              <a:rPr lang="en-US" sz="900" b="1" spc="-10" dirty="0">
                <a:solidFill>
                  <a:srgbClr val="4A657A"/>
                </a:solidFill>
                <a:latin typeface="NunitoSans-SemiBold"/>
                <a:cs typeface="NunitoSans-SemiBold"/>
              </a:rPr>
              <a:t>Fund®</a:t>
            </a:r>
          </a:p>
          <a:p>
            <a:pPr marL="4763" algn="l">
              <a:lnSpc>
                <a:spcPts val="1035"/>
              </a:lnSpc>
              <a:tabLst>
                <a:tab pos="1714500"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Fidelity® International Index Fund	21.0%</a:t>
            </a:r>
            <a:endParaRPr lang="en-US" sz="900" dirty="0">
              <a:latin typeface="NunitoSans-SemiBold"/>
              <a:cs typeface="NunitoSans-SemiBold"/>
            </a:endParaRPr>
          </a:p>
          <a:p>
            <a:pPr marL="4763" algn="l">
              <a:lnSpc>
                <a:spcPts val="1035"/>
              </a:lnSpc>
              <a:tabLst>
                <a:tab pos="1714500" algn="l"/>
              </a:tabLst>
            </a:pPr>
            <a:endParaRPr lang="en-US" sz="900" b="1" dirty="0">
              <a:solidFill>
                <a:srgbClr val="4A657A"/>
              </a:solidFill>
              <a:latin typeface="NunitoSans-SemiBold"/>
              <a:cs typeface="NunitoSans-SemiBold"/>
            </a:endParaRPr>
          </a:p>
          <a:p>
            <a:pPr marL="4763" algn="l">
              <a:lnSpc>
                <a:spcPts val="1035"/>
              </a:lnSpc>
              <a:tabLst>
                <a:tab pos="1714500" algn="l"/>
              </a:tabLst>
            </a:pPr>
            <a:r>
              <a:rPr lang="en-US" sz="900" b="1" dirty="0">
                <a:solidFill>
                  <a:srgbClr val="4A657A"/>
                </a:solidFill>
                <a:latin typeface="NunitoSans-SemiBold"/>
                <a:cs typeface="NunitoSans-SemiBold"/>
              </a:rPr>
              <a:t>Fidelity® Emerging Markets Index 	  9.0%</a:t>
            </a:r>
          </a:p>
          <a:p>
            <a:pPr marL="4763" algn="l">
              <a:lnSpc>
                <a:spcPts val="1035"/>
              </a:lnSpc>
              <a:tabLst>
                <a:tab pos="1714500" algn="l"/>
              </a:tabLst>
            </a:pPr>
            <a:r>
              <a:rPr lang="en-US" sz="900" b="1" dirty="0">
                <a:solidFill>
                  <a:srgbClr val="4A657A"/>
                </a:solidFill>
                <a:latin typeface="NunitoSans-SemiBold"/>
                <a:cs typeface="NunitoSans-SemiBold"/>
              </a:rPr>
              <a:t>Fund	  </a:t>
            </a:r>
            <a:br>
              <a:rPr lang="en-US" sz="300" dirty="0">
                <a:latin typeface="NunitoSans-SemiBold"/>
                <a:cs typeface="NunitoSans-SemiBold"/>
              </a:rPr>
            </a:br>
            <a:endParaRPr lang="en-US" sz="300" dirty="0">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Schwab U.S. Aggregate Bond Index 	  5.0%</a:t>
            </a:r>
          </a:p>
          <a:p>
            <a:pPr marL="4763" algn="l">
              <a:lnSpc>
                <a:spcPts val="1035"/>
              </a:lnSpc>
              <a:tabLst>
                <a:tab pos="1714500" algn="l"/>
              </a:tabLst>
            </a:pPr>
            <a:r>
              <a:rPr lang="en-US" sz="900" b="1" spc="-10" dirty="0">
                <a:solidFill>
                  <a:srgbClr val="4A657A"/>
                </a:solidFill>
                <a:latin typeface="NunitoSans-SemiBold"/>
                <a:cs typeface="NunitoSans-SemiBold"/>
              </a:rPr>
              <a:t>Fund</a:t>
            </a:r>
            <a:endParaRPr lang="en-US" sz="600" b="1" spc="-10" dirty="0">
              <a:solidFill>
                <a:srgbClr val="4A657A"/>
              </a:solidFill>
              <a:latin typeface="NunitoSans-SemiBold"/>
              <a:cs typeface="NunitoSans-SemiBold"/>
            </a:endParaRPr>
          </a:p>
          <a:p>
            <a:pPr marL="4763" algn="l">
              <a:lnSpc>
                <a:spcPts val="1035"/>
              </a:lnSpc>
              <a:tabLst>
                <a:tab pos="1714500" algn="l"/>
              </a:tabLst>
            </a:pPr>
            <a:endParaRPr lang="en-US" sz="900" b="1" spc="-10" dirty="0">
              <a:solidFill>
                <a:srgbClr val="4A657A"/>
              </a:solidFill>
              <a:latin typeface="NunitoSans-SemiBold"/>
              <a:cs typeface="NunitoSans-SemiBold"/>
            </a:endParaRPr>
          </a:p>
        </p:txBody>
      </p:sp>
      <p:sp>
        <p:nvSpPr>
          <p:cNvPr id="41" name="Rounded Rectangle 66">
            <a:extLst>
              <a:ext uri="{FF2B5EF4-FFF2-40B4-BE49-F238E27FC236}">
                <a16:creationId xmlns:a16="http://schemas.microsoft.com/office/drawing/2014/main" id="{0315C2EB-A11F-EB61-19B5-4443E1687CA0}"/>
              </a:ext>
            </a:extLst>
          </p:cNvPr>
          <p:cNvSpPr/>
          <p:nvPr/>
        </p:nvSpPr>
        <p:spPr>
          <a:xfrm>
            <a:off x="5356643" y="7949292"/>
            <a:ext cx="152400" cy="152400"/>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 name="object 39">
            <a:extLst>
              <a:ext uri="{FF2B5EF4-FFF2-40B4-BE49-F238E27FC236}">
                <a16:creationId xmlns:a16="http://schemas.microsoft.com/office/drawing/2014/main" id="{7EEEAA14-7194-D953-18C7-11D413332EED}"/>
              </a:ext>
            </a:extLst>
          </p:cNvPr>
          <p:cNvPicPr/>
          <p:nvPr/>
        </p:nvPicPr>
        <p:blipFill>
          <a:blip r:embed="rId10" cstate="print"/>
          <a:stretch>
            <a:fillRect/>
          </a:stretch>
        </p:blipFill>
        <p:spPr>
          <a:xfrm flipV="1">
            <a:off x="5356643" y="8154690"/>
            <a:ext cx="152400" cy="152400"/>
          </a:xfrm>
          <a:prstGeom prst="rect">
            <a:avLst/>
          </a:prstGeom>
          <a:solidFill>
            <a:srgbClr val="97D1F1"/>
          </a:solidFill>
        </p:spPr>
      </p:pic>
      <p:sp>
        <p:nvSpPr>
          <p:cNvPr id="52" name="Rounded Rectangle 61">
            <a:extLst>
              <a:ext uri="{FF2B5EF4-FFF2-40B4-BE49-F238E27FC236}">
                <a16:creationId xmlns:a16="http://schemas.microsoft.com/office/drawing/2014/main" id="{B7CCA02A-59EE-394F-1974-9CA2133CEC64}"/>
              </a:ext>
            </a:extLst>
          </p:cNvPr>
          <p:cNvSpPr/>
          <p:nvPr/>
        </p:nvSpPr>
        <p:spPr>
          <a:xfrm>
            <a:off x="5356643" y="7734945"/>
            <a:ext cx="152400" cy="15240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bject 35">
            <a:extLst>
              <a:ext uri="{FF2B5EF4-FFF2-40B4-BE49-F238E27FC236}">
                <a16:creationId xmlns:a16="http://schemas.microsoft.com/office/drawing/2014/main" id="{87F6861D-9C53-96C9-B202-4BDC9A6D40E4}"/>
              </a:ext>
            </a:extLst>
          </p:cNvPr>
          <p:cNvSpPr txBox="1"/>
          <p:nvPr/>
        </p:nvSpPr>
        <p:spPr>
          <a:xfrm>
            <a:off x="5565547" y="7698410"/>
            <a:ext cx="1508413" cy="598305"/>
          </a:xfrm>
          <a:prstGeom prst="rect">
            <a:avLst/>
          </a:prstGeom>
        </p:spPr>
        <p:txBody>
          <a:bodyPr vert="horz" wrap="square" lIns="0" tIns="12700" rIns="0" bIns="0" rtlCol="0">
            <a:spAutoFit/>
          </a:bodyPr>
          <a:lstStyle/>
          <a:p>
            <a:pPr marL="12700" marR="5080">
              <a:lnSpc>
                <a:spcPct val="138900"/>
              </a:lnSpc>
              <a:spcBef>
                <a:spcPts val="100"/>
              </a:spcBef>
              <a:tabLst>
                <a:tab pos="1143000" algn="l"/>
              </a:tabLst>
            </a:pPr>
            <a:r>
              <a:rPr lang="en-US" sz="900" b="1" dirty="0">
                <a:solidFill>
                  <a:srgbClr val="4A657A"/>
                </a:solidFill>
                <a:latin typeface="NunitoSans-SemiBold"/>
                <a:cs typeface="NunitoSans-SemiBold"/>
              </a:rPr>
              <a:t>U.S.</a:t>
            </a:r>
            <a:r>
              <a:rPr lang="en-US" sz="900" b="1" spc="-20"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Equity	55.0%</a:t>
            </a:r>
          </a:p>
          <a:p>
            <a:pPr marL="12700" marR="5080">
              <a:lnSpc>
                <a:spcPct val="138900"/>
              </a:lnSpc>
              <a:spcBef>
                <a:spcPts val="100"/>
              </a:spcBef>
              <a:tabLst>
                <a:tab pos="1143000" algn="l"/>
              </a:tabLst>
            </a:pPr>
            <a:r>
              <a:rPr lang="en-US" sz="900" b="1" spc="-10" dirty="0">
                <a:solidFill>
                  <a:srgbClr val="4A657A"/>
                </a:solidFill>
                <a:latin typeface="NunitoSans-SemiBold"/>
                <a:cs typeface="NunitoSans-SemiBold"/>
              </a:rPr>
              <a:t>Non-U.S. Equity 	30.0%</a:t>
            </a:r>
          </a:p>
          <a:p>
            <a:pPr marL="12700" marR="5080">
              <a:lnSpc>
                <a:spcPct val="138900"/>
              </a:lnSpc>
              <a:spcBef>
                <a:spcPts val="100"/>
              </a:spcBef>
              <a:tabLst>
                <a:tab pos="1143000" algn="l"/>
              </a:tabLst>
            </a:pPr>
            <a:r>
              <a:rPr lang="en-US" sz="900" b="1" spc="-10" dirty="0">
                <a:solidFill>
                  <a:srgbClr val="4A657A"/>
                </a:solidFill>
                <a:latin typeface="NunitoSans-SemiBold"/>
                <a:cs typeface="NunitoSans-SemiBold"/>
              </a:rPr>
              <a:t>U.S. Fixed Income 	15.0%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sz="1200" b="1" spc="-25" dirty="0">
                <a:solidFill>
                  <a:srgbClr val="708493"/>
                </a:solidFill>
                <a:latin typeface="NunitoSans-SemiBold"/>
                <a:cs typeface="NunitoSans-SemiBold"/>
              </a:rPr>
              <a:t>Target</a:t>
            </a:r>
            <a:r>
              <a:rPr sz="1200" b="1" spc="-30" dirty="0">
                <a:solidFill>
                  <a:srgbClr val="708493"/>
                </a:solidFill>
                <a:latin typeface="NunitoSans-SemiBold"/>
                <a:cs typeface="NunitoSans-SemiBold"/>
              </a:rPr>
              <a:t> </a:t>
            </a:r>
            <a:r>
              <a:rPr sz="1200" b="1" spc="-10" dirty="0">
                <a:solidFill>
                  <a:srgbClr val="708493"/>
                </a:solidFill>
                <a:latin typeface="NunitoSans-SemiBold"/>
                <a:cs typeface="NunitoSans-SemiBold"/>
              </a:rPr>
              <a:t>Retirement</a:t>
            </a:r>
            <a:r>
              <a:rPr sz="1200" b="1" spc="-15" dirty="0">
                <a:solidFill>
                  <a:srgbClr val="708493"/>
                </a:solidFill>
                <a:latin typeface="NunitoSans-SemiBold"/>
                <a:cs typeface="NunitoSans-SemiBold"/>
              </a:rPr>
              <a:t> </a:t>
            </a:r>
            <a:r>
              <a:rPr sz="1200" b="1" spc="-10" dirty="0">
                <a:solidFill>
                  <a:srgbClr val="708493"/>
                </a:solidFill>
                <a:latin typeface="NunitoSans-SemiBold"/>
                <a:cs typeface="NunitoSans-SemiBold"/>
              </a:rPr>
              <a:t>Strategy:</a:t>
            </a:r>
            <a:r>
              <a:rPr sz="1200" b="1" spc="-15" dirty="0">
                <a:solidFill>
                  <a:srgbClr val="708493"/>
                </a:solidFill>
                <a:latin typeface="NunitoSans-SemiBold"/>
                <a:cs typeface="NunitoSans-SemiBold"/>
              </a:rPr>
              <a:t> </a:t>
            </a:r>
            <a:r>
              <a:rPr sz="1200" b="1" spc="-20" dirty="0">
                <a:solidFill>
                  <a:srgbClr val="708493"/>
                </a:solidFill>
                <a:latin typeface="NunitoSans-SemiBold"/>
                <a:cs typeface="NunitoSans-SemiBold"/>
              </a:rPr>
              <a:t>20</a:t>
            </a:r>
            <a:r>
              <a:rPr lang="en-US" sz="1200" b="1" spc="-20" dirty="0">
                <a:solidFill>
                  <a:srgbClr val="708493"/>
                </a:solidFill>
                <a:latin typeface="NunitoSans-SemiBold"/>
                <a:cs typeface="NunitoSans-SemiBold"/>
              </a:rPr>
              <a:t>55</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2" name="object 3">
            <a:extLst>
              <a:ext uri="{FF2B5EF4-FFF2-40B4-BE49-F238E27FC236}">
                <a16:creationId xmlns:a16="http://schemas.microsoft.com/office/drawing/2014/main" id="{D014B5CF-BF19-49AF-B7FC-7E7F54A33374}"/>
              </a:ext>
            </a:extLst>
          </p:cNvPr>
          <p:cNvSpPr txBox="1"/>
          <p:nvPr/>
        </p:nvSpPr>
        <p:spPr>
          <a:xfrm>
            <a:off x="533400" y="1066824"/>
            <a:ext cx="6666611"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 below show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54" name="object 36">
            <a:extLst>
              <a:ext uri="{FF2B5EF4-FFF2-40B4-BE49-F238E27FC236}">
                <a16:creationId xmlns:a16="http://schemas.microsoft.com/office/drawing/2014/main" id="{2D955EC6-1974-4019-A211-0F8A9AC4E125}"/>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2"/>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5" name="TextBox 54">
            <a:extLst>
              <a:ext uri="{FF2B5EF4-FFF2-40B4-BE49-F238E27FC236}">
                <a16:creationId xmlns:a16="http://schemas.microsoft.com/office/drawing/2014/main" id="{FA6F4EA6-B3F7-4639-9C12-5CE2FB8E211B}"/>
              </a:ext>
            </a:extLst>
          </p:cNvPr>
          <p:cNvSpPr txBox="1"/>
          <p:nvPr/>
        </p:nvSpPr>
        <p:spPr>
          <a:xfrm>
            <a:off x="444964" y="9553249"/>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2" name="object 35">
            <a:extLst>
              <a:ext uri="{FF2B5EF4-FFF2-40B4-BE49-F238E27FC236}">
                <a16:creationId xmlns:a16="http://schemas.microsoft.com/office/drawing/2014/main" id="{FDFD03BF-DD29-0478-F9F5-3569085A5B45}"/>
              </a:ext>
            </a:extLst>
          </p:cNvPr>
          <p:cNvSpPr txBox="1"/>
          <p:nvPr/>
        </p:nvSpPr>
        <p:spPr>
          <a:xfrm>
            <a:off x="533399" y="6541936"/>
            <a:ext cx="6553201"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5" name="Picture 4">
            <a:extLst>
              <a:ext uri="{FF2B5EF4-FFF2-40B4-BE49-F238E27FC236}">
                <a16:creationId xmlns:a16="http://schemas.microsoft.com/office/drawing/2014/main" id="{449CC802-F147-8095-D7A4-0148464E746C}"/>
              </a:ext>
            </a:extLst>
          </p:cNvPr>
          <p:cNvPicPr>
            <a:picLocks noChangeAspect="1"/>
          </p:cNvPicPr>
          <p:nvPr/>
        </p:nvPicPr>
        <p:blipFill>
          <a:blip r:embed="rId3"/>
          <a:stretch>
            <a:fillRect/>
          </a:stretch>
        </p:blipFill>
        <p:spPr>
          <a:xfrm>
            <a:off x="502919" y="1521691"/>
            <a:ext cx="6759322" cy="2291141"/>
          </a:xfrm>
          <a:prstGeom prst="rect">
            <a:avLst/>
          </a:prstGeom>
        </p:spPr>
      </p:pic>
      <p:pic>
        <p:nvPicPr>
          <p:cNvPr id="6" name="Picture 5">
            <a:extLst>
              <a:ext uri="{FF2B5EF4-FFF2-40B4-BE49-F238E27FC236}">
                <a16:creationId xmlns:a16="http://schemas.microsoft.com/office/drawing/2014/main" id="{3B7DE9D2-4CDC-ADDB-9986-B48111EF78D1}"/>
              </a:ext>
            </a:extLst>
          </p:cNvPr>
          <p:cNvPicPr>
            <a:picLocks noChangeAspect="1"/>
          </p:cNvPicPr>
          <p:nvPr/>
        </p:nvPicPr>
        <p:blipFill>
          <a:blip r:embed="rId4"/>
          <a:stretch>
            <a:fillRect/>
          </a:stretch>
        </p:blipFill>
        <p:spPr>
          <a:xfrm>
            <a:off x="502919" y="4037577"/>
            <a:ext cx="3688081" cy="1694524"/>
          </a:xfrm>
          <a:prstGeom prst="rect">
            <a:avLst/>
          </a:prstGeom>
        </p:spPr>
      </p:pic>
    </p:spTree>
    <p:extLst>
      <p:ext uri="{BB962C8B-B14F-4D97-AF65-F5344CB8AC3E}">
        <p14:creationId xmlns:p14="http://schemas.microsoft.com/office/powerpoint/2010/main" val="1516569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9135834"/>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a:latin typeface="Nunito Sans" pitchFamily="2" charset="0"/>
              </a:rPr>
              <a:t>©2025 </a:t>
            </a:r>
            <a:r>
              <a:rPr lang="en-US" sz="800" dirty="0">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66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66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 </a:t>
            </a:r>
          </a:p>
          <a:p>
            <a:pPr>
              <a:spcAft>
                <a:spcPts val="660"/>
              </a:spcAft>
            </a:pPr>
            <a:r>
              <a:rPr lang="en-US" sz="800" dirty="0">
                <a:latin typeface="Nunito Sans" pitchFamily="2" charset="0"/>
              </a:rPr>
              <a:t>Investments in corporate fixed income securities are subject to a number of risks, including the possibility of issuer default, credit risk, market risk and call risk. </a:t>
            </a:r>
          </a:p>
          <a:p>
            <a:pPr>
              <a:spcAft>
                <a:spcPts val="660"/>
              </a:spcAft>
            </a:pPr>
            <a:r>
              <a:rPr lang="en-US" sz="800" dirty="0">
                <a:latin typeface="Nunito Sans" pitchFamily="2"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a:spcAft>
                <a:spcPts val="660"/>
              </a:spcAft>
            </a:pPr>
            <a:r>
              <a:rPr lang="en-US" sz="800" dirty="0">
                <a:latin typeface="Nunito Sans" pitchFamily="2" charset="0"/>
              </a:rPr>
              <a:t>Foreign investments are subject to risks not ordinarily associated with domestic investments, such as currency, economic and political risks, and may follow different accounting standards than domestic investments. </a:t>
            </a:r>
          </a:p>
          <a:p>
            <a:pPr>
              <a:spcAft>
                <a:spcPts val="660"/>
              </a:spcAft>
            </a:pPr>
            <a:r>
              <a:rPr lang="en-US" sz="800" dirty="0">
                <a:latin typeface="Nunito Sans" pitchFamily="2" charset="0"/>
              </a:rPr>
              <a:t>Investments in emerging or developing markets involve exposure to economic structures that are generally less diverse and mature, and to political systems that can be expected to have less stability than those of more developed countries. These securities may be less liquid and more volatile than investments in U.S. and longer-established non-U.S. markets.</a:t>
            </a:r>
          </a:p>
          <a:p>
            <a:pPr>
              <a:spcAft>
                <a:spcPts val="660"/>
              </a:spcAft>
            </a:pPr>
            <a:r>
              <a:rPr lang="en-US" sz="800" dirty="0">
                <a:latin typeface="Nunito Sans" pitchFamily="2"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a:t>
            </a:r>
          </a:p>
          <a:p>
            <a:pPr>
              <a:spcAft>
                <a:spcPts val="660"/>
              </a:spcAft>
            </a:pPr>
            <a:r>
              <a:rPr lang="en-US" sz="800" dirty="0">
                <a:latin typeface="Nunito Sans" pitchFamily="2" charset="0"/>
              </a:rPr>
              <a:t>Portfolios that invest a significant portion of assets in one sector, issuer, geographical area or industry, or in related industries, may involve greater risks, including greater potential for volatility, than more diversified portfolios. </a:t>
            </a:r>
          </a:p>
          <a:p>
            <a:pPr>
              <a:spcAft>
                <a:spcPts val="660"/>
              </a:spcAft>
            </a:pPr>
            <a:endParaRPr lang="en-US" sz="8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2055</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5052024"/>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a:latin typeface="Nunito Sans" pitchFamily="2" charset="0"/>
              </a:rPr>
              <a:t>BNYA-VEST-108-24</a:t>
            </a:r>
            <a:endParaRPr lang="en-US" sz="500" dirty="0">
              <a:latin typeface="Nunito Sans" pitchFamily="2" charset="0"/>
            </a:endParaRPr>
          </a:p>
          <a:p>
            <a:pPr rtl="0"/>
            <a:endParaRPr lang="en-US" sz="800" dirty="0">
              <a:latin typeface="Nunito Sans" pitchFamily="2" charset="0"/>
            </a:endParaRPr>
          </a:p>
          <a:p>
            <a:pPr rtl="0"/>
            <a:r>
              <a:rPr lang="en-US" sz="800" b="1" dirty="0">
                <a:latin typeface="Nunito Sans" pitchFamily="2" charset="0"/>
              </a:rPr>
              <a:t>Glossary of Terms</a:t>
            </a:r>
          </a:p>
          <a:p>
            <a:pPr rtl="0"/>
            <a:endParaRPr lang="en-US" sz="800" dirty="0">
              <a:latin typeface="Nunito Sans" pitchFamily="2" charset="0"/>
            </a:endParaRPr>
          </a:p>
          <a:p>
            <a:pPr rtl="0">
              <a:spcAft>
                <a:spcPts val="500"/>
              </a:spcAft>
            </a:pPr>
            <a:r>
              <a:rPr lang="en-US" sz="800" b="1" dirty="0">
                <a:latin typeface="Nunito Sans" pitchFamily="2" charset="0"/>
              </a:rPr>
              <a:t>Average Effective Duration</a:t>
            </a:r>
            <a:r>
              <a:rPr lang="en-US" sz="800" dirty="0">
                <a:latin typeface="Nunito Sans" pitchFamily="2"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rtl="0">
              <a:spcAft>
                <a:spcPts val="500"/>
              </a:spcAft>
            </a:pPr>
            <a:r>
              <a:rPr lang="en-US" sz="800" b="1" dirty="0">
                <a:latin typeface="Nunito Sans" pitchFamily="2" charset="0"/>
              </a:rPr>
              <a:t>Weighted Average Coupon</a:t>
            </a:r>
            <a:r>
              <a:rPr lang="en-US" sz="800" dirty="0">
                <a:latin typeface="Nunito Sans" pitchFamily="2"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rtl="0">
              <a:spcAft>
                <a:spcPts val="500"/>
              </a:spcAft>
            </a:pPr>
            <a:r>
              <a:rPr lang="en-US" sz="800" b="1" dirty="0">
                <a:latin typeface="Nunito Sans" pitchFamily="2" charset="0"/>
              </a:rPr>
              <a:t>Portfolio Turnover</a:t>
            </a:r>
            <a:r>
              <a:rPr lang="en-US" sz="800" dirty="0">
                <a:latin typeface="Nunito Sans" pitchFamily="2"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Gross Expense Ratio</a:t>
            </a:r>
            <a:r>
              <a:rPr lang="en-GB" sz="800" dirty="0">
                <a:effectLst/>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lang="en-US" sz="1100" dirty="0">
              <a:latin typeface="Nunito Sans" pitchFamily="2" charset="0"/>
            </a:endParaRP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a:spcAft>
                <a:spcPts val="660"/>
              </a:spcAft>
            </a:pPr>
            <a:endParaRPr lang="en-US" sz="880" dirty="0">
              <a:latin typeface="Nunito Sans" pitchFamily="2" charset="0"/>
            </a:endParaRPr>
          </a:p>
          <a:p>
            <a:endParaRPr lang="en-US" sz="880" dirty="0">
              <a:latin typeface="Nunito Sans" pitchFamily="2" charset="0"/>
            </a:endParaRPr>
          </a:p>
          <a:p>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2055</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3077</TotalTime>
  <Words>2950</Words>
  <Application>Microsoft Office PowerPoint</Application>
  <PresentationFormat>Custom</PresentationFormat>
  <Paragraphs>94</Paragraphs>
  <Slides>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Target Retirement Strategy: 2055</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DeLeo, Amber</dc:creator>
  <cp:lastModifiedBy>Armstrong, Andrew</cp:lastModifiedBy>
  <cp:revision>80</cp:revision>
  <dcterms:created xsi:type="dcterms:W3CDTF">2022-05-04T21:48:43Z</dcterms:created>
  <dcterms:modified xsi:type="dcterms:W3CDTF">2025-01-16T19:47:41Z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2022-07-27T19:35:14Z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050aa790-99bf-4a38-8c61-b6708d738e46</vt:lpwstr>
  </property>
  <property fmtid="{D5CDD505-2E9C-101B-9397-08002B2CF9AE}" pid="11" name="MSIP_Label_5781dfe3-6600-4878-ab62-89c56005e52a_ContentBits">
    <vt:lpwstr>0</vt:lpwstr>
  </property>
</Properties>
</file>