
<file path=[Content_Types].xml><?xml version="1.0" encoding="utf-8"?>
<Types xmlns="http://schemas.openxmlformats.org/package/2006/content-types">
  <Default Extension="emf" ContentType="image/x-emf"/>
  <Default Extension="png" ContentType="image/png"/>
  <Default Extension="rels" ContentType="application/vnd.openxmlformats-package.relationships+xml"/>
  <Default Extension="svg" ContentType="image/svg+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2.xml" ContentType="application/vnd.openxmlformats-officedocument.presentationml.notesSlide+xml"/>
  <Override PartName="/ppt/notesSlides/notesSlide3.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6"/>
  </p:notesMasterIdLst>
  <p:sldIdLst>
    <p:sldId id="256" r:id="rId2"/>
    <p:sldId id="257" r:id="rId3"/>
    <p:sldId id="452" r:id="rId4"/>
    <p:sldId id="455" r:id="rId5"/>
  </p:sldIdLst>
  <p:sldSz cx="7772400" cy="10058400"/>
  <p:notesSz cx="7772400" cy="10058400"/>
  <p:defaultTextStyle>
    <a:defPPr>
      <a:defRPr kern="0"/>
    </a:defPPr>
  </p:defaultTextStyle>
  <p:extLst>
    <p:ext uri="{EFAFB233-063F-42B5-8137-9DF3F51BA10A}">
      <p15:sldGuideLst xmlns:p15="http://schemas.microsoft.com/office/powerpoint/2012/main">
        <p15:guide id="1" orient="horz" pos="5760" userDrawn="1">
          <p15:clr>
            <a:srgbClr val="A4A3A4"/>
          </p15:clr>
        </p15:guide>
        <p15:guide id="2" pos="4464" userDrawn="1">
          <p15:clr>
            <a:srgbClr val="A4A3A4"/>
          </p15:clr>
        </p15:guide>
        <p15:guide id="3" orient="horz" pos="6096" userDrawn="1">
          <p15:clr>
            <a:srgbClr val="A4A3A4"/>
          </p15:clr>
        </p15:guide>
        <p15:guide id="4" orient="horz" pos="3600" userDrawn="1">
          <p15:clr>
            <a:srgbClr val="A4A3A4"/>
          </p15:clr>
        </p15:guide>
        <p15:guide id="5" pos="336" userDrawn="1">
          <p15:clr>
            <a:srgbClr val="A4A3A4"/>
          </p15:clr>
        </p15:guide>
        <p15:guide id="6" orient="horz" pos="912" userDrawn="1">
          <p15:clr>
            <a:srgbClr val="A4A3A4"/>
          </p15:clr>
        </p15:guide>
        <p15:guide id="7" orient="horz" pos="2304" userDrawn="1">
          <p15:clr>
            <a:srgbClr val="A4A3A4"/>
          </p15:clr>
        </p15:guide>
        <p15:guide id="8" pos="3024" userDrawn="1">
          <p15:clr>
            <a:srgbClr val="A4A3A4"/>
          </p15:clr>
        </p15:guide>
        <p15:guide id="9" orient="horz" pos="1824" userDrawn="1">
          <p15:clr>
            <a:srgbClr val="A4A3A4"/>
          </p15:clr>
        </p15:guide>
        <p15:guide id="10" orient="horz" pos="2880" userDrawn="1">
          <p15:clr>
            <a:srgbClr val="A4A3A4"/>
          </p15:clr>
        </p15:guide>
        <p15:guide id="11" pos="3600" userDrawn="1">
          <p15:clr>
            <a:srgbClr val="A4A3A4"/>
          </p15:clr>
        </p15:guide>
        <p15:guide id="12" orient="horz" pos="2640" userDrawn="1">
          <p15:clr>
            <a:srgbClr val="A4A3A4"/>
          </p15:clr>
        </p15:guide>
        <p15:guide id="13" pos="3264" userDrawn="1">
          <p15:clr>
            <a:srgbClr val="A4A3A4"/>
          </p15:clr>
        </p15:guide>
        <p15:guide id="14" orient="horz" pos="5952" userDrawn="1">
          <p15:clr>
            <a:srgbClr val="A4A3A4"/>
          </p15:clr>
        </p15:guide>
        <p15:guide id="15" orient="horz" pos="3936" userDrawn="1">
          <p15:clr>
            <a:srgbClr val="A4A3A4"/>
          </p15:clr>
        </p15:guide>
        <p15:guide id="16" orient="horz" pos="2784" userDrawn="1">
          <p15:clr>
            <a:srgbClr val="A4A3A4"/>
          </p15:clr>
        </p15:guide>
        <p15:guide id="17" pos="2592" userDrawn="1">
          <p15:clr>
            <a:srgbClr val="A4A3A4"/>
          </p15:clr>
        </p15:guide>
        <p15:guide id="18" orient="horz" pos="3840" userDrawn="1">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3E3B64E5-818B-FE50-1C44-092E3ADBF5AE}" name="Amber DeLeo" initials="AD" userId="S::Amber.DeLeo@bnymellon.com::57d10b29-984e-46c1-8788-ec5381ec0885"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A657A"/>
    <a:srgbClr val="97D1F1"/>
    <a:srgbClr val="D5EFFC"/>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7281"/>
    <p:restoredTop sz="94653"/>
  </p:normalViewPr>
  <p:slideViewPr>
    <p:cSldViewPr>
      <p:cViewPr varScale="1">
        <p:scale>
          <a:sx n="103" d="100"/>
          <a:sy n="103" d="100"/>
        </p:scale>
        <p:origin x="6618" y="138"/>
      </p:cViewPr>
      <p:guideLst>
        <p:guide orient="horz" pos="5760"/>
        <p:guide pos="4464"/>
        <p:guide orient="horz" pos="6096"/>
        <p:guide orient="horz" pos="3600"/>
        <p:guide pos="336"/>
        <p:guide orient="horz" pos="912"/>
        <p:guide orient="horz" pos="2304"/>
        <p:guide pos="3024"/>
        <p:guide orient="horz" pos="1824"/>
        <p:guide orient="horz" pos="2880"/>
        <p:guide pos="3600"/>
        <p:guide orient="horz" pos="2640"/>
        <p:guide pos="3264"/>
        <p:guide orient="horz" pos="5952"/>
        <p:guide orient="horz" pos="3936"/>
        <p:guide orient="horz" pos="2784"/>
        <p:guide pos="2592"/>
        <p:guide orient="horz" pos="384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11" Type="http://schemas.microsoft.com/office/2018/10/relationships/authors" Target="authors.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20168592679164013"/>
          <c:y val="6.892383176390569E-3"/>
          <c:w val="0.56557659083713985"/>
          <c:h val="0.84836503972955357"/>
        </c:manualLayout>
      </c:layout>
      <c:doughnutChart>
        <c:varyColors val="1"/>
        <c:ser>
          <c:idx val="0"/>
          <c:order val="0"/>
          <c:tx>
            <c:strRef>
              <c:f>Sheet1!$B$1</c:f>
              <c:strCache>
                <c:ptCount val="1"/>
                <c:pt idx="0">
                  <c:v>Sales</c:v>
                </c:pt>
              </c:strCache>
            </c:strRef>
          </c:tx>
          <c:spPr>
            <a:solidFill>
              <a:schemeClr val="accent4"/>
            </a:solidFill>
            <a:ln>
              <a:noFill/>
            </a:ln>
          </c:spPr>
          <c:dPt>
            <c:idx val="0"/>
            <c:bubble3D val="0"/>
            <c:spPr>
              <a:solidFill>
                <a:srgbClr val="DBBF4D"/>
              </a:solidFill>
              <a:ln w="19050">
                <a:noFill/>
              </a:ln>
              <a:effectLst/>
            </c:spPr>
            <c:extLst>
              <c:ext xmlns:c16="http://schemas.microsoft.com/office/drawing/2014/chart" uri="{C3380CC4-5D6E-409C-BE32-E72D297353CC}">
                <c16:uniqueId val="{00000001-2E34-460A-9302-C61BD05430BA}"/>
              </c:ext>
            </c:extLst>
          </c:dPt>
          <c:dPt>
            <c:idx val="1"/>
            <c:bubble3D val="0"/>
            <c:spPr>
              <a:solidFill>
                <a:srgbClr val="FFDF9B"/>
              </a:solidFill>
              <a:ln w="19050">
                <a:noFill/>
              </a:ln>
              <a:effectLst/>
            </c:spPr>
            <c:extLst>
              <c:ext xmlns:c16="http://schemas.microsoft.com/office/drawing/2014/chart" uri="{C3380CC4-5D6E-409C-BE32-E72D297353CC}">
                <c16:uniqueId val="{00000003-2E34-460A-9302-C61BD05430BA}"/>
              </c:ext>
            </c:extLst>
          </c:dPt>
          <c:dPt>
            <c:idx val="2"/>
            <c:bubble3D val="0"/>
            <c:spPr>
              <a:solidFill>
                <a:srgbClr val="97D1F1"/>
              </a:solidFill>
              <a:ln w="19050">
                <a:noFill/>
              </a:ln>
              <a:effectLst/>
            </c:spPr>
            <c:extLst>
              <c:ext xmlns:c16="http://schemas.microsoft.com/office/drawing/2014/chart" uri="{C3380CC4-5D6E-409C-BE32-E72D297353CC}">
                <c16:uniqueId val="{00000005-2E34-460A-9302-C61BD05430BA}"/>
              </c:ext>
            </c:extLst>
          </c:dPt>
          <c:dPt>
            <c:idx val="3"/>
            <c:bubble3D val="0"/>
            <c:spPr>
              <a:solidFill>
                <a:srgbClr val="8064A2"/>
              </a:solidFill>
              <a:ln w="19050">
                <a:noFill/>
              </a:ln>
              <a:effectLst/>
            </c:spPr>
            <c:extLst>
              <c:ext xmlns:c16="http://schemas.microsoft.com/office/drawing/2014/chart" uri="{C3380CC4-5D6E-409C-BE32-E72D297353CC}">
                <c16:uniqueId val="{00000007-2E34-460A-9302-C61BD05430BA}"/>
              </c:ext>
            </c:extLst>
          </c:dPt>
          <c:cat>
            <c:strRef>
              <c:f>Sheet1!$A$2:$A$5</c:f>
              <c:strCache>
                <c:ptCount val="3"/>
                <c:pt idx="0">
                  <c:v>1st Qtr</c:v>
                </c:pt>
                <c:pt idx="1">
                  <c:v>2nd Qtr</c:v>
                </c:pt>
                <c:pt idx="2">
                  <c:v>3rd Qtr</c:v>
                </c:pt>
              </c:strCache>
            </c:strRef>
          </c:cat>
          <c:val>
            <c:numRef>
              <c:f>Sheet1!$B$2:$B$5</c:f>
              <c:numCache>
                <c:formatCode>General</c:formatCode>
                <c:ptCount val="4"/>
                <c:pt idx="0">
                  <c:v>59</c:v>
                </c:pt>
                <c:pt idx="1">
                  <c:v>31</c:v>
                </c:pt>
                <c:pt idx="2">
                  <c:v>10</c:v>
                </c:pt>
                <c:pt idx="3">
                  <c:v>0</c:v>
                </c:pt>
              </c:numCache>
            </c:numRef>
          </c:val>
          <c:extLst>
            <c:ext xmlns:c16="http://schemas.microsoft.com/office/drawing/2014/chart" uri="{C3380CC4-5D6E-409C-BE32-E72D297353CC}">
              <c16:uniqueId val="{00000008-2E34-460A-9302-C61BD05430BA}"/>
            </c:ext>
          </c:extLst>
        </c:ser>
        <c:dLbls>
          <c:showLegendKey val="0"/>
          <c:showVal val="0"/>
          <c:showCatName val="0"/>
          <c:showSerName val="0"/>
          <c:showPercent val="0"/>
          <c:showBubbleSize val="0"/>
          <c:showLeaderLines val="1"/>
        </c:dLbls>
        <c:firstSliceAng val="0"/>
        <c:holeSize val="51"/>
      </c:doughnutChart>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media/image1.png>
</file>

<file path=ppt/media/image2.png>
</file>

<file path=ppt/media/image3.png>
</file>

<file path=ppt/media/image4.png>
</file>

<file path=ppt/media/image5.png>
</file>

<file path=ppt/media/image6.svg>
</file>

<file path=ppt/media/image7.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368675" cy="5048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4402138" y="0"/>
            <a:ext cx="3368675" cy="504825"/>
          </a:xfrm>
          <a:prstGeom prst="rect">
            <a:avLst/>
          </a:prstGeom>
        </p:spPr>
        <p:txBody>
          <a:bodyPr vert="horz" lIns="91440" tIns="45720" rIns="91440" bIns="45720" rtlCol="0"/>
          <a:lstStyle>
            <a:lvl1pPr algn="r">
              <a:defRPr sz="1200"/>
            </a:lvl1pPr>
          </a:lstStyle>
          <a:p>
            <a:fld id="{2D33A2DA-B6D6-4F89-B31C-7CE519664874}" type="datetimeFigureOut">
              <a:rPr lang="en-US" smtClean="0"/>
              <a:t>1/21/2025</a:t>
            </a:fld>
            <a:endParaRPr lang="en-US"/>
          </a:p>
        </p:txBody>
      </p:sp>
      <p:sp>
        <p:nvSpPr>
          <p:cNvPr id="4" name="Slide Image Placeholder 3"/>
          <p:cNvSpPr>
            <a:spLocks noGrp="1" noRot="1" noChangeAspect="1"/>
          </p:cNvSpPr>
          <p:nvPr>
            <p:ph type="sldImg" idx="2"/>
          </p:nvPr>
        </p:nvSpPr>
        <p:spPr>
          <a:xfrm>
            <a:off x="2574925" y="1257300"/>
            <a:ext cx="2622550" cy="339407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77875" y="4840288"/>
            <a:ext cx="6216650" cy="3960812"/>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9553575"/>
            <a:ext cx="3368675" cy="504825"/>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4402138" y="9553575"/>
            <a:ext cx="3368675" cy="504825"/>
          </a:xfrm>
          <a:prstGeom prst="rect">
            <a:avLst/>
          </a:prstGeom>
        </p:spPr>
        <p:txBody>
          <a:bodyPr vert="horz" lIns="91440" tIns="45720" rIns="91440" bIns="45720" rtlCol="0" anchor="b"/>
          <a:lstStyle>
            <a:lvl1pPr algn="r">
              <a:defRPr sz="1200"/>
            </a:lvl1pPr>
          </a:lstStyle>
          <a:p>
            <a:fld id="{A3551A29-3B22-4980-BC0E-D4E430A59216}" type="slidenum">
              <a:rPr lang="en-US" smtClean="0"/>
              <a:t>‹#›</a:t>
            </a:fld>
            <a:endParaRPr lang="en-US"/>
          </a:p>
        </p:txBody>
      </p:sp>
    </p:spTree>
    <p:extLst>
      <p:ext uri="{BB962C8B-B14F-4D97-AF65-F5344CB8AC3E}">
        <p14:creationId xmlns:p14="http://schemas.microsoft.com/office/powerpoint/2010/main" val="215127621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A3551A29-3B22-4980-BC0E-D4E430A59216}" type="slidenum">
              <a:rPr lang="en-US" smtClean="0"/>
              <a:t>1</a:t>
            </a:fld>
            <a:endParaRPr lang="en-US"/>
          </a:p>
        </p:txBody>
      </p:sp>
    </p:spTree>
    <p:extLst>
      <p:ext uri="{BB962C8B-B14F-4D97-AF65-F5344CB8AC3E}">
        <p14:creationId xmlns:p14="http://schemas.microsoft.com/office/powerpoint/2010/main" val="258184397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7D00055F-8A46-44D2-AB6C-69EDF298D8C4}" type="slidenum">
              <a:rPr lang="en-US" smtClean="0"/>
              <a:pPr/>
              <a:t>3</a:t>
            </a:fld>
            <a:endParaRPr lang="en-US"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7D00055F-8A46-44D2-AB6C-69EDF298D8C4}" type="slidenum">
              <a:rPr lang="en-US" smtClean="0"/>
              <a:pPr/>
              <a:t>4</a:t>
            </a:fld>
            <a:endParaRPr lang="en-US" dirty="0"/>
          </a:p>
        </p:txBody>
      </p:sp>
    </p:spTree>
    <p:extLst>
      <p:ext uri="{BB962C8B-B14F-4D97-AF65-F5344CB8AC3E}">
        <p14:creationId xmlns:p14="http://schemas.microsoft.com/office/powerpoint/2010/main" val="104217329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582930" y="3118104"/>
            <a:ext cx="6606540" cy="2112264"/>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165860" y="5632704"/>
            <a:ext cx="5440680" cy="25146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1/21/2025</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rgbClr val="002C40"/>
                </a:solidFill>
                <a:latin typeface="Nunito Sans"/>
                <a:cs typeface="Nunito Sans"/>
              </a:defRPr>
            </a:lvl1pPr>
          </a:lstStyle>
          <a:p>
            <a:endParaRPr/>
          </a:p>
        </p:txBody>
      </p:sp>
      <p:sp>
        <p:nvSpPr>
          <p:cNvPr id="3" name="Holder 3"/>
          <p:cNvSpPr>
            <a:spLocks noGrp="1"/>
          </p:cNvSpPr>
          <p:nvPr>
            <p:ph type="body" idx="1"/>
          </p:nvPr>
        </p:nvSpPr>
        <p:spPr/>
        <p:txBody>
          <a:bodyPr lIns="0" tIns="0" rIns="0" bIns="0"/>
          <a:lstStyle>
            <a:lvl1pPr>
              <a:defRPr b="0" i="0">
                <a:solidFill>
                  <a:schemeClr val="tx1"/>
                </a:solidFill>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1/21/2025</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rgbClr val="002C40"/>
                </a:solidFill>
                <a:latin typeface="Nunito Sans"/>
                <a:cs typeface="Nunito Sans"/>
              </a:defRPr>
            </a:lvl1pPr>
          </a:lstStyle>
          <a:p>
            <a:endParaRPr/>
          </a:p>
        </p:txBody>
      </p:sp>
      <p:sp>
        <p:nvSpPr>
          <p:cNvPr id="3" name="Holder 3"/>
          <p:cNvSpPr>
            <a:spLocks noGrp="1"/>
          </p:cNvSpPr>
          <p:nvPr>
            <p:ph sz="half" idx="2"/>
          </p:nvPr>
        </p:nvSpPr>
        <p:spPr>
          <a:xfrm>
            <a:off x="388620" y="2313432"/>
            <a:ext cx="3380994" cy="6638544"/>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4002786" y="2313432"/>
            <a:ext cx="3380994" cy="6638544"/>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1/21/2025</a:t>
            </a:fld>
            <a:endParaRPr lang="en-US"/>
          </a:p>
        </p:txBody>
      </p:sp>
      <p:sp>
        <p:nvSpPr>
          <p:cNvPr id="7" name="Holder 7"/>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rgbClr val="002C40"/>
                </a:solidFill>
                <a:latin typeface="Nunito Sans"/>
                <a:cs typeface="Nunito Sans"/>
              </a:defRPr>
            </a:lvl1pPr>
          </a:lstStyle>
          <a:p>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1/21/2025</a:t>
            </a:fld>
            <a:endParaRPr lang="en-US"/>
          </a:p>
        </p:txBody>
      </p:sp>
      <p:sp>
        <p:nvSpPr>
          <p:cNvPr id="5" name="Holder 5"/>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1/21/2025</a:t>
            </a:fld>
            <a:endParaRPr lang="en-US"/>
          </a:p>
        </p:txBody>
      </p:sp>
      <p:sp>
        <p:nvSpPr>
          <p:cNvPr id="4" name="Holder 4"/>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older 2"/>
          <p:cNvSpPr>
            <a:spLocks noGrp="1"/>
          </p:cNvSpPr>
          <p:nvPr>
            <p:ph type="title"/>
          </p:nvPr>
        </p:nvSpPr>
        <p:spPr>
          <a:xfrm>
            <a:off x="486663" y="1216502"/>
            <a:ext cx="6799072" cy="878839"/>
          </a:xfrm>
          <a:prstGeom prst="rect">
            <a:avLst/>
          </a:prstGeom>
        </p:spPr>
        <p:txBody>
          <a:bodyPr wrap="square" lIns="0" tIns="0" rIns="0" bIns="0">
            <a:spAutoFit/>
          </a:bodyPr>
          <a:lstStyle>
            <a:lvl1pPr>
              <a:defRPr sz="2800" b="1" i="0">
                <a:solidFill>
                  <a:srgbClr val="002C40"/>
                </a:solidFill>
                <a:latin typeface="Nunito Sans"/>
                <a:cs typeface="Nunito Sans"/>
              </a:defRPr>
            </a:lvl1pPr>
          </a:lstStyle>
          <a:p>
            <a:endParaRPr/>
          </a:p>
        </p:txBody>
      </p:sp>
      <p:sp>
        <p:nvSpPr>
          <p:cNvPr id="3" name="Holder 3"/>
          <p:cNvSpPr>
            <a:spLocks noGrp="1"/>
          </p:cNvSpPr>
          <p:nvPr>
            <p:ph type="body" idx="1"/>
          </p:nvPr>
        </p:nvSpPr>
        <p:spPr>
          <a:xfrm>
            <a:off x="631444" y="2834894"/>
            <a:ext cx="4309745" cy="2864485"/>
          </a:xfrm>
          <a:prstGeom prst="rect">
            <a:avLst/>
          </a:prstGeom>
        </p:spPr>
        <p:txBody>
          <a:bodyPr wrap="square" lIns="0" tIns="0" rIns="0" bIns="0">
            <a:spAutoFit/>
          </a:bodyPr>
          <a:lstStyle>
            <a:lvl1pPr>
              <a:defRPr b="0" i="0">
                <a:solidFill>
                  <a:schemeClr val="tx1"/>
                </a:solidFill>
              </a:defRPr>
            </a:lvl1pPr>
          </a:lstStyle>
          <a:p>
            <a:endParaRPr/>
          </a:p>
        </p:txBody>
      </p:sp>
      <p:sp>
        <p:nvSpPr>
          <p:cNvPr id="4" name="Holder 4"/>
          <p:cNvSpPr>
            <a:spLocks noGrp="1"/>
          </p:cNvSpPr>
          <p:nvPr>
            <p:ph type="ftr" sz="quarter" idx="5"/>
          </p:nvPr>
        </p:nvSpPr>
        <p:spPr>
          <a:xfrm>
            <a:off x="2642616" y="9354312"/>
            <a:ext cx="2487168" cy="502920"/>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388620" y="9354312"/>
            <a:ext cx="1787652" cy="502920"/>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1/21/2025</a:t>
            </a:fld>
            <a:endParaRPr lang="en-US"/>
          </a:p>
        </p:txBody>
      </p:sp>
      <p:sp>
        <p:nvSpPr>
          <p:cNvPr id="6" name="Holder 6"/>
          <p:cNvSpPr>
            <a:spLocks noGrp="1"/>
          </p:cNvSpPr>
          <p:nvPr>
            <p:ph type="sldNum" sz="quarter" idx="7"/>
          </p:nvPr>
        </p:nvSpPr>
        <p:spPr>
          <a:xfrm>
            <a:off x="5596128" y="9354312"/>
            <a:ext cx="1787652" cy="502920"/>
          </a:xfrm>
          <a:prstGeom prst="rect">
            <a:avLst/>
          </a:prstGeom>
        </p:spPr>
        <p:txBody>
          <a:bodyPr wrap="square" lIns="0" tIns="0" rIns="0" bIns="0">
            <a:spAutoFit/>
          </a:bodyPr>
          <a:lstStyle>
            <a:lvl1pPr algn="r">
              <a:defRPr>
                <a:solidFill>
                  <a:schemeClr val="tx1">
                    <a:tint val="75000"/>
                  </a:schemeClr>
                </a:solidFill>
              </a:defRPr>
            </a:lvl1pPr>
          </a:lstStyle>
          <a:p>
            <a:fld id="{B6F15528-21DE-4FAA-801E-634DDDAF4B2B}" type="slidenum">
              <a:t>‹#›</a:t>
            </a:fld>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8" Type="http://schemas.openxmlformats.org/officeDocument/2006/relationships/image" Target="../media/image6.svg"/><Relationship Id="rId3" Type="http://schemas.openxmlformats.org/officeDocument/2006/relationships/image" Target="../media/image1.png"/><Relationship Id="rId7" Type="http://schemas.openxmlformats.org/officeDocument/2006/relationships/image" Target="../media/image5.png"/><Relationship Id="rId2" Type="http://schemas.openxmlformats.org/officeDocument/2006/relationships/notesSlide" Target="../notesSlides/notesSlide1.xml"/><Relationship Id="rId1" Type="http://schemas.openxmlformats.org/officeDocument/2006/relationships/slideLayout" Target="../slideLayouts/slideLayout2.xml"/><Relationship Id="rId6" Type="http://schemas.openxmlformats.org/officeDocument/2006/relationships/image" Target="../media/image4.png"/><Relationship Id="rId11" Type="http://schemas.openxmlformats.org/officeDocument/2006/relationships/image" Target="../media/image7.png"/><Relationship Id="rId5" Type="http://schemas.openxmlformats.org/officeDocument/2006/relationships/image" Target="../media/image3.png"/><Relationship Id="rId10" Type="http://schemas.openxmlformats.org/officeDocument/2006/relationships/chart" Target="../charts/chart1.xml"/><Relationship Id="rId4" Type="http://schemas.openxmlformats.org/officeDocument/2006/relationships/image" Target="../media/image2.png"/><Relationship Id="rId9" Type="http://schemas.openxmlformats.org/officeDocument/2006/relationships/hyperlink" Target="mailto:info@vestwell.com" TargetMode="External"/></Relationships>
</file>

<file path=ppt/slides/_rels/slide2.xml.rels><?xml version="1.0" encoding="UTF-8" standalone="yes"?>
<Relationships xmlns="http://schemas.openxmlformats.org/package/2006/relationships"><Relationship Id="rId3" Type="http://schemas.openxmlformats.org/officeDocument/2006/relationships/image" Target="../media/image8.emf"/><Relationship Id="rId2" Type="http://schemas.openxmlformats.org/officeDocument/2006/relationships/hyperlink" Target="mailto:info@vestwell.com" TargetMode="External"/><Relationship Id="rId1" Type="http://schemas.openxmlformats.org/officeDocument/2006/relationships/slideLayout" Target="../slideLayouts/slideLayout5.xml"/><Relationship Id="rId4" Type="http://schemas.openxmlformats.org/officeDocument/2006/relationships/image" Target="../media/image9.emf"/></Relationships>
</file>

<file path=ppt/slides/_rels/slide3.xml.rels><?xml version="1.0" encoding="UTF-8" standalone="yes"?>
<Relationships xmlns="http://schemas.openxmlformats.org/package/2006/relationships"><Relationship Id="rId3" Type="http://schemas.openxmlformats.org/officeDocument/2006/relationships/hyperlink" Target="mailto:info@vestwell.com"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mailto:info@vestwell.com"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8" name="object 18"/>
          <p:cNvSpPr txBox="1"/>
          <p:nvPr/>
        </p:nvSpPr>
        <p:spPr>
          <a:xfrm>
            <a:off x="5105400" y="4709068"/>
            <a:ext cx="2289294" cy="1077539"/>
          </a:xfrm>
          <a:prstGeom prst="rect">
            <a:avLst/>
          </a:prstGeom>
        </p:spPr>
        <p:txBody>
          <a:bodyPr vert="horz" wrap="square" lIns="0" tIns="12700" rIns="0" bIns="0" rtlCol="0">
            <a:spAutoFit/>
          </a:bodyPr>
          <a:lstStyle/>
          <a:p>
            <a:pPr marL="72390">
              <a:lnSpc>
                <a:spcPct val="100000"/>
              </a:lnSpc>
            </a:pPr>
            <a:r>
              <a:rPr sz="900" b="1" spc="90" dirty="0">
                <a:solidFill>
                  <a:srgbClr val="2C8FC5"/>
                </a:solidFill>
                <a:latin typeface="Nunito-Black"/>
                <a:cs typeface="Nunito-Black"/>
              </a:rPr>
              <a:t>PORTFOLIO CHARACTERISTICS</a:t>
            </a:r>
            <a:endParaRPr sz="900" spc="90" dirty="0">
              <a:latin typeface="Nunito-Black"/>
              <a:cs typeface="Nunito-Black"/>
            </a:endParaRPr>
          </a:p>
          <a:p>
            <a:pPr marL="76200">
              <a:lnSpc>
                <a:spcPct val="100000"/>
              </a:lnSpc>
              <a:spcBef>
                <a:spcPts val="775"/>
              </a:spcBef>
              <a:tabLst>
                <a:tab pos="1557020" algn="l"/>
              </a:tabLst>
            </a:pPr>
            <a:r>
              <a:rPr sz="900" b="1" dirty="0">
                <a:solidFill>
                  <a:srgbClr val="4A657A"/>
                </a:solidFill>
                <a:latin typeface="NunitoSans-SemiBold"/>
                <a:cs typeface="NunitoSans-SemiBold"/>
              </a:rPr>
              <a:t>Risk </a:t>
            </a:r>
            <a:r>
              <a:rPr sz="900" b="1" spc="-10" dirty="0">
                <a:solidFill>
                  <a:srgbClr val="4A657A"/>
                </a:solidFill>
                <a:latin typeface="NunitoSans-SemiBold"/>
                <a:cs typeface="NunitoSans-SemiBold"/>
              </a:rPr>
              <a:t>Profile</a:t>
            </a:r>
            <a:r>
              <a:rPr sz="900" b="1" dirty="0">
                <a:solidFill>
                  <a:srgbClr val="4A657A"/>
                </a:solidFill>
                <a:latin typeface="NunitoSans-SemiBold"/>
                <a:cs typeface="NunitoSans-SemiBold"/>
              </a:rPr>
              <a:t>	</a:t>
            </a:r>
            <a:r>
              <a:rPr lang="en-US" sz="900" b="1" dirty="0">
                <a:solidFill>
                  <a:srgbClr val="4A657A"/>
                </a:solidFill>
                <a:latin typeface="NunitoSans-SemiBold"/>
                <a:cs typeface="NunitoSans-SemiBold"/>
              </a:rPr>
              <a:t> </a:t>
            </a:r>
            <a:r>
              <a:rPr sz="900" b="1" spc="-10" dirty="0">
                <a:solidFill>
                  <a:srgbClr val="4A657A"/>
                </a:solidFill>
                <a:latin typeface="NunitoSans-SemiBold"/>
                <a:cs typeface="NunitoSans-SemiBold"/>
              </a:rPr>
              <a:t>Aggressive</a:t>
            </a:r>
            <a:endParaRPr sz="900" dirty="0">
              <a:latin typeface="NunitoSans-SemiBold"/>
              <a:cs typeface="NunitoSans-SemiBold"/>
            </a:endParaRPr>
          </a:p>
          <a:p>
            <a:pPr marL="76200">
              <a:lnSpc>
                <a:spcPct val="100000"/>
              </a:lnSpc>
              <a:spcBef>
                <a:spcPts val="720"/>
              </a:spcBef>
              <a:tabLst>
                <a:tab pos="1890395" algn="l"/>
              </a:tabLst>
            </a:pPr>
            <a:r>
              <a:rPr sz="900" b="1" spc="-10" dirty="0">
                <a:solidFill>
                  <a:srgbClr val="4A657A"/>
                </a:solidFill>
                <a:latin typeface="NunitoSans-SemiBold"/>
                <a:cs typeface="NunitoSans-SemiBold"/>
              </a:rPr>
              <a:t>Turnove</a:t>
            </a:r>
            <a:r>
              <a:rPr lang="en-US" sz="900" b="1" spc="-10" dirty="0">
                <a:solidFill>
                  <a:srgbClr val="4A657A"/>
                </a:solidFill>
                <a:latin typeface="NunitoSans-SemiBold"/>
                <a:cs typeface="NunitoSans-SemiBold"/>
              </a:rPr>
              <a:t>r                                              Moderate</a:t>
            </a:r>
            <a:endParaRPr sz="900" dirty="0">
              <a:latin typeface="NunitoSans-SemiBold"/>
              <a:cs typeface="NunitoSans-SemiBold"/>
            </a:endParaRPr>
          </a:p>
          <a:p>
            <a:pPr marL="76200" marR="68580">
              <a:lnSpc>
                <a:spcPts val="1900"/>
              </a:lnSpc>
              <a:tabLst>
                <a:tab pos="1794510" algn="l"/>
                <a:tab pos="2066289" algn="l"/>
              </a:tabLst>
            </a:pPr>
            <a:r>
              <a:rPr sz="900" b="1" dirty="0">
                <a:solidFill>
                  <a:srgbClr val="4A657A"/>
                </a:solidFill>
                <a:latin typeface="NunitoSans-SemiBold"/>
                <a:cs typeface="NunitoSans-SemiBold"/>
              </a:rPr>
              <a:t>Wtd.</a:t>
            </a:r>
            <a:r>
              <a:rPr sz="900" b="1" spc="220" dirty="0">
                <a:solidFill>
                  <a:srgbClr val="4A657A"/>
                </a:solidFill>
                <a:latin typeface="NunitoSans-SemiBold"/>
                <a:cs typeface="NunitoSans-SemiBold"/>
              </a:rPr>
              <a:t> </a:t>
            </a:r>
            <a:r>
              <a:rPr sz="900" b="1" dirty="0">
                <a:solidFill>
                  <a:srgbClr val="4A657A"/>
                </a:solidFill>
                <a:latin typeface="NunitoSans-SemiBold"/>
                <a:cs typeface="NunitoSans-SemiBold"/>
              </a:rPr>
              <a:t>Internal</a:t>
            </a:r>
            <a:r>
              <a:rPr sz="900" b="1" spc="-5" dirty="0">
                <a:solidFill>
                  <a:srgbClr val="4A657A"/>
                </a:solidFill>
                <a:latin typeface="NunitoSans-SemiBold"/>
                <a:cs typeface="NunitoSans-SemiBold"/>
              </a:rPr>
              <a:t> </a:t>
            </a:r>
            <a:r>
              <a:rPr sz="900" b="1" dirty="0">
                <a:solidFill>
                  <a:srgbClr val="4A657A"/>
                </a:solidFill>
                <a:latin typeface="NunitoSans-SemiBold"/>
                <a:cs typeface="NunitoSans-SemiBold"/>
              </a:rPr>
              <a:t>Exp.</a:t>
            </a:r>
            <a:r>
              <a:rPr sz="900" b="1" spc="-10" dirty="0">
                <a:solidFill>
                  <a:srgbClr val="4A657A"/>
                </a:solidFill>
                <a:latin typeface="NunitoSans-SemiBold"/>
                <a:cs typeface="NunitoSans-SemiBold"/>
              </a:rPr>
              <a:t> </a:t>
            </a:r>
            <a:r>
              <a:rPr sz="900" b="1" spc="-20" dirty="0">
                <a:solidFill>
                  <a:srgbClr val="4A657A"/>
                </a:solidFill>
                <a:latin typeface="NunitoSans-SemiBold"/>
                <a:cs typeface="NunitoSans-SemiBold"/>
              </a:rPr>
              <a:t>Ratio</a:t>
            </a:r>
            <a:r>
              <a:rPr lang="en-US" sz="900" b="1" spc="-20" dirty="0">
                <a:solidFill>
                  <a:srgbClr val="4A657A"/>
                </a:solidFill>
                <a:latin typeface="NunitoSans-SemiBold"/>
                <a:cs typeface="NunitoSans-SemiBold"/>
              </a:rPr>
              <a:t>**</a:t>
            </a:r>
            <a:r>
              <a:rPr sz="900" b="1" dirty="0">
                <a:solidFill>
                  <a:srgbClr val="4A657A"/>
                </a:solidFill>
                <a:latin typeface="NunitoSans-SemiBold"/>
                <a:cs typeface="NunitoSans-SemiBold"/>
              </a:rPr>
              <a:t>	</a:t>
            </a:r>
            <a:r>
              <a:rPr sz="1350" b="1" spc="-15" baseline="-6172" dirty="0">
                <a:solidFill>
                  <a:srgbClr val="4A657A"/>
                </a:solidFill>
                <a:latin typeface="NunitoSans-SemiBold"/>
                <a:cs typeface="NunitoSans-SemiBold"/>
              </a:rPr>
              <a:t>0.0</a:t>
            </a:r>
            <a:r>
              <a:rPr lang="en-US" sz="1350" b="1" spc="-15" baseline="-6172" dirty="0">
                <a:solidFill>
                  <a:srgbClr val="4A657A"/>
                </a:solidFill>
                <a:latin typeface="NunitoSans-SemiBold"/>
                <a:cs typeface="NunitoSans-SemiBold"/>
              </a:rPr>
              <a:t>3</a:t>
            </a:r>
            <a:r>
              <a:rPr sz="1350" b="1" spc="-15" baseline="-6172" dirty="0">
                <a:solidFill>
                  <a:srgbClr val="4A657A"/>
                </a:solidFill>
                <a:latin typeface="NunitoSans-SemiBold"/>
                <a:cs typeface="NunitoSans-SemiBold"/>
              </a:rPr>
              <a:t>% </a:t>
            </a:r>
            <a:r>
              <a:rPr lang="en-US" sz="1350" b="1" spc="-15" baseline="-6172" dirty="0">
                <a:solidFill>
                  <a:srgbClr val="4A657A"/>
                </a:solidFill>
                <a:latin typeface="NunitoSans-SemiBold"/>
                <a:cs typeface="NunitoSans-SemiBold"/>
              </a:rPr>
              <a:t>   </a:t>
            </a:r>
            <a:r>
              <a:rPr sz="900" b="1" dirty="0">
                <a:solidFill>
                  <a:srgbClr val="4A657A"/>
                </a:solidFill>
                <a:latin typeface="NunitoSans-SemiBold"/>
                <a:cs typeface="NunitoSans-SemiBold"/>
              </a:rPr>
              <a:t>#</a:t>
            </a:r>
            <a:r>
              <a:rPr sz="900" b="1" spc="-15" dirty="0">
                <a:solidFill>
                  <a:srgbClr val="4A657A"/>
                </a:solidFill>
                <a:latin typeface="NunitoSans-SemiBold"/>
                <a:cs typeface="NunitoSans-SemiBold"/>
              </a:rPr>
              <a:t> </a:t>
            </a:r>
            <a:r>
              <a:rPr sz="900" b="1" dirty="0">
                <a:solidFill>
                  <a:srgbClr val="4A657A"/>
                </a:solidFill>
                <a:latin typeface="NunitoSans-SemiBold"/>
                <a:cs typeface="NunitoSans-SemiBold"/>
              </a:rPr>
              <a:t>of </a:t>
            </a:r>
            <a:r>
              <a:rPr sz="900" b="1" spc="-10" dirty="0">
                <a:solidFill>
                  <a:srgbClr val="4A657A"/>
                </a:solidFill>
                <a:latin typeface="NunitoSans-SemiBold"/>
                <a:cs typeface="NunitoSans-SemiBold"/>
              </a:rPr>
              <a:t>Holdings</a:t>
            </a:r>
            <a:r>
              <a:rPr sz="900" b="1" dirty="0">
                <a:solidFill>
                  <a:srgbClr val="4A657A"/>
                </a:solidFill>
                <a:latin typeface="NunitoSans-SemiBold"/>
                <a:cs typeface="NunitoSans-SemiBold"/>
              </a:rPr>
              <a:t>	</a:t>
            </a:r>
            <a:r>
              <a:rPr lang="en-US" sz="900" b="1" dirty="0">
                <a:solidFill>
                  <a:srgbClr val="4A657A"/>
                </a:solidFill>
                <a:latin typeface="NunitoSans-SemiBold"/>
                <a:cs typeface="NunitoSans-SemiBold"/>
              </a:rPr>
              <a:t>        </a:t>
            </a:r>
            <a:r>
              <a:rPr lang="en-US" sz="900" b="1" spc="-50" dirty="0">
                <a:solidFill>
                  <a:srgbClr val="4A657A"/>
                </a:solidFill>
                <a:latin typeface="NunitoSans-SemiBold"/>
                <a:cs typeface="NunitoSans-SemiBold"/>
              </a:rPr>
              <a:t>7</a:t>
            </a:r>
            <a:endParaRPr sz="900" dirty="0">
              <a:latin typeface="NunitoSans-SemiBold"/>
              <a:cs typeface="NunitoSans-SemiBold"/>
            </a:endParaRPr>
          </a:p>
        </p:txBody>
      </p:sp>
      <p:sp>
        <p:nvSpPr>
          <p:cNvPr id="2" name="object 2"/>
          <p:cNvSpPr txBox="1"/>
          <p:nvPr/>
        </p:nvSpPr>
        <p:spPr>
          <a:xfrm>
            <a:off x="486662" y="2646191"/>
            <a:ext cx="1217287" cy="154529"/>
          </a:xfrm>
          <a:prstGeom prst="rect">
            <a:avLst/>
          </a:prstGeom>
        </p:spPr>
        <p:txBody>
          <a:bodyPr vert="horz" wrap="square" lIns="0" tIns="15875" rIns="0" bIns="0" rtlCol="0">
            <a:spAutoFit/>
          </a:bodyPr>
          <a:lstStyle/>
          <a:p>
            <a:pPr marL="12700">
              <a:lnSpc>
                <a:spcPct val="100000"/>
              </a:lnSpc>
              <a:spcBef>
                <a:spcPts val="125"/>
              </a:spcBef>
            </a:pPr>
            <a:r>
              <a:rPr sz="900" b="1" spc="90" dirty="0">
                <a:solidFill>
                  <a:srgbClr val="2C8FC5"/>
                </a:solidFill>
                <a:latin typeface="Nunito-Black"/>
                <a:cs typeface="Nunito-Black"/>
              </a:rPr>
              <a:t>FIRM OVERVIEW</a:t>
            </a:r>
            <a:endParaRPr sz="900" spc="90" dirty="0">
              <a:latin typeface="Nunito-Black"/>
              <a:cs typeface="Nunito-Black"/>
            </a:endParaRPr>
          </a:p>
        </p:txBody>
      </p:sp>
      <p:sp>
        <p:nvSpPr>
          <p:cNvPr id="3" name="object 3"/>
          <p:cNvSpPr txBox="1"/>
          <p:nvPr/>
        </p:nvSpPr>
        <p:spPr>
          <a:xfrm>
            <a:off x="2815081" y="2646191"/>
            <a:ext cx="1837001" cy="154529"/>
          </a:xfrm>
          <a:prstGeom prst="rect">
            <a:avLst/>
          </a:prstGeom>
        </p:spPr>
        <p:txBody>
          <a:bodyPr vert="horz" wrap="square" lIns="0" tIns="15875" rIns="0" bIns="0" rtlCol="0">
            <a:spAutoFit/>
          </a:bodyPr>
          <a:lstStyle/>
          <a:p>
            <a:pPr marL="12700">
              <a:lnSpc>
                <a:spcPct val="100000"/>
              </a:lnSpc>
              <a:spcBef>
                <a:spcPts val="125"/>
              </a:spcBef>
            </a:pPr>
            <a:r>
              <a:rPr sz="900" b="1" spc="100" dirty="0">
                <a:solidFill>
                  <a:srgbClr val="2C8FC5"/>
                </a:solidFill>
                <a:latin typeface="Nunito-Black"/>
                <a:cs typeface="Nunito-Black"/>
              </a:rPr>
              <a:t>PORTFOLIO STATISTICS</a:t>
            </a:r>
            <a:endParaRPr sz="900" spc="100" dirty="0">
              <a:latin typeface="Nunito-Black"/>
              <a:cs typeface="Nunito-Black"/>
            </a:endParaRPr>
          </a:p>
        </p:txBody>
      </p:sp>
      <p:sp>
        <p:nvSpPr>
          <p:cNvPr id="4" name="object 4"/>
          <p:cNvSpPr/>
          <p:nvPr/>
        </p:nvSpPr>
        <p:spPr>
          <a:xfrm>
            <a:off x="965936" y="592670"/>
            <a:ext cx="1057910" cy="199390"/>
          </a:xfrm>
          <a:custGeom>
            <a:avLst/>
            <a:gdLst/>
            <a:ahLst/>
            <a:cxnLst/>
            <a:rect l="l" t="t" r="r" b="b"/>
            <a:pathLst>
              <a:path w="1057910" h="199390">
                <a:moveTo>
                  <a:pt x="991171" y="0"/>
                </a:moveTo>
                <a:lnTo>
                  <a:pt x="946518" y="0"/>
                </a:lnTo>
                <a:lnTo>
                  <a:pt x="946518" y="195059"/>
                </a:lnTo>
                <a:lnTo>
                  <a:pt x="991171" y="195059"/>
                </a:lnTo>
                <a:lnTo>
                  <a:pt x="991171" y="0"/>
                </a:lnTo>
                <a:close/>
              </a:path>
              <a:path w="1057910" h="199390">
                <a:moveTo>
                  <a:pt x="246176" y="54051"/>
                </a:moveTo>
                <a:lnTo>
                  <a:pt x="216861" y="59596"/>
                </a:lnTo>
                <a:lnTo>
                  <a:pt x="193601" y="75055"/>
                </a:lnTo>
                <a:lnTo>
                  <a:pt x="178271" y="98665"/>
                </a:lnTo>
                <a:lnTo>
                  <a:pt x="172745" y="128663"/>
                </a:lnTo>
                <a:lnTo>
                  <a:pt x="178290" y="158020"/>
                </a:lnTo>
                <a:lnTo>
                  <a:pt x="193749" y="180220"/>
                </a:lnTo>
                <a:lnTo>
                  <a:pt x="217359" y="194270"/>
                </a:lnTo>
                <a:lnTo>
                  <a:pt x="247357" y="199174"/>
                </a:lnTo>
                <a:lnTo>
                  <a:pt x="272043" y="195933"/>
                </a:lnTo>
                <a:lnTo>
                  <a:pt x="291936" y="186467"/>
                </a:lnTo>
                <a:lnTo>
                  <a:pt x="306431" y="171163"/>
                </a:lnTo>
                <a:lnTo>
                  <a:pt x="308916" y="165087"/>
                </a:lnTo>
                <a:lnTo>
                  <a:pt x="248538" y="165087"/>
                </a:lnTo>
                <a:lnTo>
                  <a:pt x="236464" y="163151"/>
                </a:lnTo>
                <a:lnTo>
                  <a:pt x="226429" y="157526"/>
                </a:lnTo>
                <a:lnTo>
                  <a:pt x="219369" y="148483"/>
                </a:lnTo>
                <a:lnTo>
                  <a:pt x="216217" y="136296"/>
                </a:lnTo>
                <a:lnTo>
                  <a:pt x="315518" y="136296"/>
                </a:lnTo>
                <a:lnTo>
                  <a:pt x="315518" y="122783"/>
                </a:lnTo>
                <a:lnTo>
                  <a:pt x="313742" y="112217"/>
                </a:lnTo>
                <a:lnTo>
                  <a:pt x="217398" y="112217"/>
                </a:lnTo>
                <a:lnTo>
                  <a:pt x="220325" y="102224"/>
                </a:lnTo>
                <a:lnTo>
                  <a:pt x="225839" y="93997"/>
                </a:lnTo>
                <a:lnTo>
                  <a:pt x="234327" y="88416"/>
                </a:lnTo>
                <a:lnTo>
                  <a:pt x="246176" y="86360"/>
                </a:lnTo>
                <a:lnTo>
                  <a:pt x="305102" y="86360"/>
                </a:lnTo>
                <a:lnTo>
                  <a:pt x="297816" y="74320"/>
                </a:lnTo>
                <a:lnTo>
                  <a:pt x="276101" y="59504"/>
                </a:lnTo>
                <a:lnTo>
                  <a:pt x="246176" y="54051"/>
                </a:lnTo>
                <a:close/>
              </a:path>
              <a:path w="1057910" h="199390">
                <a:moveTo>
                  <a:pt x="48767" y="0"/>
                </a:moveTo>
                <a:lnTo>
                  <a:pt x="0" y="0"/>
                </a:lnTo>
                <a:lnTo>
                  <a:pt x="75209" y="195072"/>
                </a:lnTo>
                <a:lnTo>
                  <a:pt x="75209" y="195656"/>
                </a:lnTo>
                <a:lnTo>
                  <a:pt x="125729" y="195656"/>
                </a:lnTo>
                <a:lnTo>
                  <a:pt x="148157" y="137490"/>
                </a:lnTo>
                <a:lnTo>
                  <a:pt x="101053" y="137490"/>
                </a:lnTo>
                <a:lnTo>
                  <a:pt x="48767" y="0"/>
                </a:lnTo>
                <a:close/>
              </a:path>
              <a:path w="1057910" h="199390">
                <a:moveTo>
                  <a:pt x="277317" y="149809"/>
                </a:moveTo>
                <a:lnTo>
                  <a:pt x="272574" y="156659"/>
                </a:lnTo>
                <a:lnTo>
                  <a:pt x="266233" y="161415"/>
                </a:lnTo>
                <a:lnTo>
                  <a:pt x="258239" y="164187"/>
                </a:lnTo>
                <a:lnTo>
                  <a:pt x="248538" y="165087"/>
                </a:lnTo>
                <a:lnTo>
                  <a:pt x="308916" y="165087"/>
                </a:lnTo>
                <a:lnTo>
                  <a:pt x="314921" y="150406"/>
                </a:lnTo>
                <a:lnTo>
                  <a:pt x="277317" y="150406"/>
                </a:lnTo>
                <a:lnTo>
                  <a:pt x="277317" y="149809"/>
                </a:lnTo>
                <a:close/>
              </a:path>
              <a:path w="1057910" h="199390">
                <a:moveTo>
                  <a:pt x="200939" y="596"/>
                </a:moveTo>
                <a:lnTo>
                  <a:pt x="153936" y="596"/>
                </a:lnTo>
                <a:lnTo>
                  <a:pt x="102234" y="137490"/>
                </a:lnTo>
                <a:lnTo>
                  <a:pt x="148157" y="137490"/>
                </a:lnTo>
                <a:lnTo>
                  <a:pt x="200939" y="596"/>
                </a:lnTo>
                <a:close/>
              </a:path>
              <a:path w="1057910" h="199390">
                <a:moveTo>
                  <a:pt x="305102" y="86360"/>
                </a:moveTo>
                <a:lnTo>
                  <a:pt x="246176" y="86360"/>
                </a:lnTo>
                <a:lnTo>
                  <a:pt x="257416" y="88499"/>
                </a:lnTo>
                <a:lnTo>
                  <a:pt x="265569" y="94221"/>
                </a:lnTo>
                <a:lnTo>
                  <a:pt x="270636" y="102476"/>
                </a:lnTo>
                <a:lnTo>
                  <a:pt x="272618" y="112217"/>
                </a:lnTo>
                <a:lnTo>
                  <a:pt x="313742" y="112217"/>
                </a:lnTo>
                <a:lnTo>
                  <a:pt x="311047" y="96185"/>
                </a:lnTo>
                <a:lnTo>
                  <a:pt x="305102" y="86360"/>
                </a:lnTo>
                <a:close/>
              </a:path>
              <a:path w="1057910" h="199390">
                <a:moveTo>
                  <a:pt x="525233" y="89306"/>
                </a:moveTo>
                <a:lnTo>
                  <a:pt x="481177" y="89306"/>
                </a:lnTo>
                <a:lnTo>
                  <a:pt x="481177" y="158635"/>
                </a:lnTo>
                <a:lnTo>
                  <a:pt x="484647" y="178109"/>
                </a:lnTo>
                <a:lnTo>
                  <a:pt x="493956" y="190588"/>
                </a:lnTo>
                <a:lnTo>
                  <a:pt x="507452" y="197229"/>
                </a:lnTo>
                <a:lnTo>
                  <a:pt x="523481" y="199186"/>
                </a:lnTo>
                <a:lnTo>
                  <a:pt x="536001" y="198331"/>
                </a:lnTo>
                <a:lnTo>
                  <a:pt x="546538" y="195876"/>
                </a:lnTo>
                <a:lnTo>
                  <a:pt x="555531" y="191991"/>
                </a:lnTo>
                <a:lnTo>
                  <a:pt x="563422" y="186842"/>
                </a:lnTo>
                <a:lnTo>
                  <a:pt x="563422" y="162750"/>
                </a:lnTo>
                <a:lnTo>
                  <a:pt x="530529" y="162750"/>
                </a:lnTo>
                <a:lnTo>
                  <a:pt x="525233" y="158051"/>
                </a:lnTo>
                <a:lnTo>
                  <a:pt x="525233" y="89306"/>
                </a:lnTo>
                <a:close/>
              </a:path>
              <a:path w="1057910" h="199390">
                <a:moveTo>
                  <a:pt x="563422" y="157467"/>
                </a:moveTo>
                <a:lnTo>
                  <a:pt x="555205" y="160985"/>
                </a:lnTo>
                <a:lnTo>
                  <a:pt x="548157" y="162750"/>
                </a:lnTo>
                <a:lnTo>
                  <a:pt x="563422" y="162750"/>
                </a:lnTo>
                <a:lnTo>
                  <a:pt x="563422" y="157467"/>
                </a:lnTo>
                <a:close/>
              </a:path>
              <a:path w="1057910" h="199390">
                <a:moveTo>
                  <a:pt x="525233" y="19977"/>
                </a:moveTo>
                <a:lnTo>
                  <a:pt x="497624" y="19977"/>
                </a:lnTo>
                <a:lnTo>
                  <a:pt x="492925" y="38201"/>
                </a:lnTo>
                <a:lnTo>
                  <a:pt x="490031" y="46806"/>
                </a:lnTo>
                <a:lnTo>
                  <a:pt x="486095" y="53322"/>
                </a:lnTo>
                <a:lnTo>
                  <a:pt x="480287" y="57859"/>
                </a:lnTo>
                <a:lnTo>
                  <a:pt x="471779" y="60528"/>
                </a:lnTo>
                <a:lnTo>
                  <a:pt x="461784" y="62280"/>
                </a:lnTo>
                <a:lnTo>
                  <a:pt x="461784" y="89306"/>
                </a:lnTo>
                <a:lnTo>
                  <a:pt x="561670" y="89306"/>
                </a:lnTo>
                <a:lnTo>
                  <a:pt x="561670" y="58166"/>
                </a:lnTo>
                <a:lnTo>
                  <a:pt x="525233" y="58166"/>
                </a:lnTo>
                <a:lnTo>
                  <a:pt x="525233" y="19977"/>
                </a:lnTo>
                <a:close/>
              </a:path>
              <a:path w="1057910" h="199390">
                <a:moveTo>
                  <a:pt x="859574" y="54051"/>
                </a:moveTo>
                <a:lnTo>
                  <a:pt x="830251" y="59596"/>
                </a:lnTo>
                <a:lnTo>
                  <a:pt x="806988" y="75055"/>
                </a:lnTo>
                <a:lnTo>
                  <a:pt x="791656" y="98665"/>
                </a:lnTo>
                <a:lnTo>
                  <a:pt x="786129" y="128663"/>
                </a:lnTo>
                <a:lnTo>
                  <a:pt x="791675" y="158020"/>
                </a:lnTo>
                <a:lnTo>
                  <a:pt x="807135" y="180220"/>
                </a:lnTo>
                <a:lnTo>
                  <a:pt x="830749" y="194270"/>
                </a:lnTo>
                <a:lnTo>
                  <a:pt x="860755" y="199174"/>
                </a:lnTo>
                <a:lnTo>
                  <a:pt x="885440" y="195933"/>
                </a:lnTo>
                <a:lnTo>
                  <a:pt x="905333" y="186467"/>
                </a:lnTo>
                <a:lnTo>
                  <a:pt x="919828" y="171163"/>
                </a:lnTo>
                <a:lnTo>
                  <a:pt x="922314" y="165087"/>
                </a:lnTo>
                <a:lnTo>
                  <a:pt x="861923" y="165087"/>
                </a:lnTo>
                <a:lnTo>
                  <a:pt x="849854" y="163151"/>
                </a:lnTo>
                <a:lnTo>
                  <a:pt x="839820" y="157526"/>
                </a:lnTo>
                <a:lnTo>
                  <a:pt x="832761" y="148483"/>
                </a:lnTo>
                <a:lnTo>
                  <a:pt x="829614" y="136296"/>
                </a:lnTo>
                <a:lnTo>
                  <a:pt x="928903" y="136296"/>
                </a:lnTo>
                <a:lnTo>
                  <a:pt x="928903" y="122783"/>
                </a:lnTo>
                <a:lnTo>
                  <a:pt x="927127" y="112217"/>
                </a:lnTo>
                <a:lnTo>
                  <a:pt x="830198" y="112217"/>
                </a:lnTo>
                <a:lnTo>
                  <a:pt x="833456" y="102224"/>
                </a:lnTo>
                <a:lnTo>
                  <a:pt x="839084" y="93997"/>
                </a:lnTo>
                <a:lnTo>
                  <a:pt x="847467" y="88416"/>
                </a:lnTo>
                <a:lnTo>
                  <a:pt x="858989" y="86360"/>
                </a:lnTo>
                <a:lnTo>
                  <a:pt x="918487" y="86360"/>
                </a:lnTo>
                <a:lnTo>
                  <a:pt x="911202" y="74320"/>
                </a:lnTo>
                <a:lnTo>
                  <a:pt x="889491" y="59504"/>
                </a:lnTo>
                <a:lnTo>
                  <a:pt x="859574" y="54051"/>
                </a:lnTo>
                <a:close/>
              </a:path>
              <a:path w="1057910" h="199390">
                <a:moveTo>
                  <a:pt x="615149" y="58166"/>
                </a:moveTo>
                <a:lnTo>
                  <a:pt x="570496" y="58166"/>
                </a:lnTo>
                <a:lnTo>
                  <a:pt x="613968" y="195643"/>
                </a:lnTo>
                <a:lnTo>
                  <a:pt x="657453" y="195643"/>
                </a:lnTo>
                <a:lnTo>
                  <a:pt x="671639" y="141592"/>
                </a:lnTo>
                <a:lnTo>
                  <a:pt x="641591" y="141592"/>
                </a:lnTo>
                <a:lnTo>
                  <a:pt x="615149" y="58166"/>
                </a:lnTo>
                <a:close/>
              </a:path>
              <a:path w="1057910" h="199390">
                <a:moveTo>
                  <a:pt x="714197" y="112801"/>
                </a:moveTo>
                <a:lnTo>
                  <a:pt x="680364" y="112801"/>
                </a:lnTo>
                <a:lnTo>
                  <a:pt x="702691" y="195643"/>
                </a:lnTo>
                <a:lnTo>
                  <a:pt x="746175" y="195643"/>
                </a:lnTo>
                <a:lnTo>
                  <a:pt x="763267" y="141592"/>
                </a:lnTo>
                <a:lnTo>
                  <a:pt x="721499" y="141592"/>
                </a:lnTo>
                <a:lnTo>
                  <a:pt x="714197" y="112801"/>
                </a:lnTo>
                <a:close/>
              </a:path>
              <a:path w="1057910" h="199390">
                <a:moveTo>
                  <a:pt x="890714" y="149809"/>
                </a:moveTo>
                <a:lnTo>
                  <a:pt x="885969" y="156659"/>
                </a:lnTo>
                <a:lnTo>
                  <a:pt x="879624" y="161415"/>
                </a:lnTo>
                <a:lnTo>
                  <a:pt x="871626" y="164187"/>
                </a:lnTo>
                <a:lnTo>
                  <a:pt x="861923" y="165087"/>
                </a:lnTo>
                <a:lnTo>
                  <a:pt x="922314" y="165087"/>
                </a:lnTo>
                <a:lnTo>
                  <a:pt x="928319" y="150406"/>
                </a:lnTo>
                <a:lnTo>
                  <a:pt x="890714" y="150406"/>
                </a:lnTo>
                <a:lnTo>
                  <a:pt x="890714" y="149809"/>
                </a:lnTo>
                <a:close/>
              </a:path>
              <a:path w="1057910" h="199390">
                <a:moveTo>
                  <a:pt x="700341" y="58166"/>
                </a:moveTo>
                <a:lnTo>
                  <a:pt x="664502" y="58166"/>
                </a:lnTo>
                <a:lnTo>
                  <a:pt x="642759" y="141592"/>
                </a:lnTo>
                <a:lnTo>
                  <a:pt x="671639" y="141592"/>
                </a:lnTo>
                <a:lnTo>
                  <a:pt x="679196" y="112801"/>
                </a:lnTo>
                <a:lnTo>
                  <a:pt x="714197" y="112801"/>
                </a:lnTo>
                <a:lnTo>
                  <a:pt x="700341" y="58166"/>
                </a:lnTo>
                <a:close/>
              </a:path>
              <a:path w="1057910" h="199390">
                <a:moveTo>
                  <a:pt x="789647" y="58166"/>
                </a:moveTo>
                <a:lnTo>
                  <a:pt x="749109" y="58166"/>
                </a:lnTo>
                <a:lnTo>
                  <a:pt x="722668" y="141592"/>
                </a:lnTo>
                <a:lnTo>
                  <a:pt x="763267" y="141592"/>
                </a:lnTo>
                <a:lnTo>
                  <a:pt x="789647" y="58166"/>
                </a:lnTo>
                <a:close/>
              </a:path>
              <a:path w="1057910" h="199390">
                <a:moveTo>
                  <a:pt x="918487" y="86360"/>
                </a:moveTo>
                <a:lnTo>
                  <a:pt x="858989" y="86360"/>
                </a:lnTo>
                <a:lnTo>
                  <a:pt x="870222" y="88499"/>
                </a:lnTo>
                <a:lnTo>
                  <a:pt x="878373" y="94221"/>
                </a:lnTo>
                <a:lnTo>
                  <a:pt x="883442" y="102476"/>
                </a:lnTo>
                <a:lnTo>
                  <a:pt x="885431" y="112217"/>
                </a:lnTo>
                <a:lnTo>
                  <a:pt x="927127" y="112217"/>
                </a:lnTo>
                <a:lnTo>
                  <a:pt x="924432" y="96185"/>
                </a:lnTo>
                <a:lnTo>
                  <a:pt x="918487" y="86360"/>
                </a:lnTo>
                <a:close/>
              </a:path>
              <a:path w="1057910" h="199390">
                <a:moveTo>
                  <a:pt x="1057579" y="0"/>
                </a:moveTo>
                <a:lnTo>
                  <a:pt x="1012926" y="0"/>
                </a:lnTo>
                <a:lnTo>
                  <a:pt x="1012926" y="195059"/>
                </a:lnTo>
                <a:lnTo>
                  <a:pt x="1057579" y="195059"/>
                </a:lnTo>
                <a:lnTo>
                  <a:pt x="1057579" y="0"/>
                </a:lnTo>
                <a:close/>
              </a:path>
              <a:path w="1057910" h="199390">
                <a:moveTo>
                  <a:pt x="365442" y="149821"/>
                </a:moveTo>
                <a:lnTo>
                  <a:pt x="348983" y="149821"/>
                </a:lnTo>
                <a:lnTo>
                  <a:pt x="326669" y="150406"/>
                </a:lnTo>
                <a:lnTo>
                  <a:pt x="333011" y="172154"/>
                </a:lnTo>
                <a:lnTo>
                  <a:pt x="347449" y="187348"/>
                </a:lnTo>
                <a:lnTo>
                  <a:pt x="368388" y="196263"/>
                </a:lnTo>
                <a:lnTo>
                  <a:pt x="394233" y="199174"/>
                </a:lnTo>
                <a:lnTo>
                  <a:pt x="419735" y="196245"/>
                </a:lnTo>
                <a:lnTo>
                  <a:pt x="439177" y="187644"/>
                </a:lnTo>
                <a:lnTo>
                  <a:pt x="451567" y="173644"/>
                </a:lnTo>
                <a:lnTo>
                  <a:pt x="452309" y="170383"/>
                </a:lnTo>
                <a:lnTo>
                  <a:pt x="394233" y="170383"/>
                </a:lnTo>
                <a:lnTo>
                  <a:pt x="383039" y="169070"/>
                </a:lnTo>
                <a:lnTo>
                  <a:pt x="374327" y="165169"/>
                </a:lnTo>
                <a:lnTo>
                  <a:pt x="368371" y="158735"/>
                </a:lnTo>
                <a:lnTo>
                  <a:pt x="365442" y="149821"/>
                </a:lnTo>
                <a:close/>
              </a:path>
              <a:path w="1057910" h="199390">
                <a:moveTo>
                  <a:pt x="389534" y="53467"/>
                </a:moveTo>
                <a:lnTo>
                  <a:pt x="364214" y="57165"/>
                </a:lnTo>
                <a:lnTo>
                  <a:pt x="345174" y="66760"/>
                </a:lnTo>
                <a:lnTo>
                  <a:pt x="333186" y="81313"/>
                </a:lnTo>
                <a:lnTo>
                  <a:pt x="329018" y="99885"/>
                </a:lnTo>
                <a:lnTo>
                  <a:pt x="332175" y="117327"/>
                </a:lnTo>
                <a:lnTo>
                  <a:pt x="341499" y="129701"/>
                </a:lnTo>
                <a:lnTo>
                  <a:pt x="356772" y="137890"/>
                </a:lnTo>
                <a:lnTo>
                  <a:pt x="377774" y="142773"/>
                </a:lnTo>
                <a:lnTo>
                  <a:pt x="410095" y="148056"/>
                </a:lnTo>
                <a:lnTo>
                  <a:pt x="414210" y="151587"/>
                </a:lnTo>
                <a:lnTo>
                  <a:pt x="414210" y="166268"/>
                </a:lnTo>
                <a:lnTo>
                  <a:pt x="405980" y="170383"/>
                </a:lnTo>
                <a:lnTo>
                  <a:pt x="452309" y="170383"/>
                </a:lnTo>
                <a:lnTo>
                  <a:pt x="455917" y="154520"/>
                </a:lnTo>
                <a:lnTo>
                  <a:pt x="452448" y="136803"/>
                </a:lnTo>
                <a:lnTo>
                  <a:pt x="443139" y="123821"/>
                </a:lnTo>
                <a:lnTo>
                  <a:pt x="428322" y="115026"/>
                </a:lnTo>
                <a:lnTo>
                  <a:pt x="408330" y="109867"/>
                </a:lnTo>
                <a:lnTo>
                  <a:pt x="381888" y="105168"/>
                </a:lnTo>
                <a:lnTo>
                  <a:pt x="374840" y="104000"/>
                </a:lnTo>
                <a:lnTo>
                  <a:pt x="370725" y="101053"/>
                </a:lnTo>
                <a:lnTo>
                  <a:pt x="370725" y="87541"/>
                </a:lnTo>
                <a:lnTo>
                  <a:pt x="377774" y="82842"/>
                </a:lnTo>
                <a:lnTo>
                  <a:pt x="449485" y="82842"/>
                </a:lnTo>
                <a:lnTo>
                  <a:pt x="448856" y="80732"/>
                </a:lnTo>
                <a:lnTo>
                  <a:pt x="435800" y="65952"/>
                </a:lnTo>
                <a:lnTo>
                  <a:pt x="415915" y="56680"/>
                </a:lnTo>
                <a:lnTo>
                  <a:pt x="389534" y="53467"/>
                </a:lnTo>
                <a:close/>
              </a:path>
              <a:path w="1057910" h="199390">
                <a:moveTo>
                  <a:pt x="449485" y="82842"/>
                </a:moveTo>
                <a:lnTo>
                  <a:pt x="388937" y="82842"/>
                </a:lnTo>
                <a:lnTo>
                  <a:pt x="400295" y="84127"/>
                </a:lnTo>
                <a:lnTo>
                  <a:pt x="408843" y="87836"/>
                </a:lnTo>
                <a:lnTo>
                  <a:pt x="414635" y="93750"/>
                </a:lnTo>
                <a:lnTo>
                  <a:pt x="417728" y="101650"/>
                </a:lnTo>
                <a:lnTo>
                  <a:pt x="454748" y="100469"/>
                </a:lnTo>
                <a:lnTo>
                  <a:pt x="449485" y="82842"/>
                </a:lnTo>
                <a:close/>
              </a:path>
            </a:pathLst>
          </a:custGeom>
          <a:solidFill>
            <a:srgbClr val="033952"/>
          </a:solidFill>
        </p:spPr>
        <p:txBody>
          <a:bodyPr wrap="square" lIns="0" tIns="0" rIns="0" bIns="0" rtlCol="0"/>
          <a:lstStyle/>
          <a:p>
            <a:endParaRPr/>
          </a:p>
        </p:txBody>
      </p:sp>
      <p:sp>
        <p:nvSpPr>
          <p:cNvPr id="5" name="object 5"/>
          <p:cNvSpPr/>
          <p:nvPr/>
        </p:nvSpPr>
        <p:spPr>
          <a:xfrm>
            <a:off x="499363" y="499371"/>
            <a:ext cx="362585" cy="415290"/>
          </a:xfrm>
          <a:custGeom>
            <a:avLst/>
            <a:gdLst/>
            <a:ahLst/>
            <a:cxnLst/>
            <a:rect l="l" t="t" r="r" b="b"/>
            <a:pathLst>
              <a:path w="362584" h="415290">
                <a:moveTo>
                  <a:pt x="333692" y="0"/>
                </a:moveTo>
                <a:lnTo>
                  <a:pt x="28663" y="0"/>
                </a:lnTo>
                <a:lnTo>
                  <a:pt x="17675" y="2067"/>
                </a:lnTo>
                <a:lnTo>
                  <a:pt x="8545" y="7716"/>
                </a:lnTo>
                <a:lnTo>
                  <a:pt x="2308" y="16121"/>
                </a:lnTo>
                <a:lnTo>
                  <a:pt x="0" y="26454"/>
                </a:lnTo>
                <a:lnTo>
                  <a:pt x="113" y="205803"/>
                </a:lnTo>
                <a:lnTo>
                  <a:pt x="21866" y="277094"/>
                </a:lnTo>
                <a:lnTo>
                  <a:pt x="48991" y="314005"/>
                </a:lnTo>
                <a:lnTo>
                  <a:pt x="86728" y="351332"/>
                </a:lnTo>
                <a:lnTo>
                  <a:pt x="133273" y="387473"/>
                </a:lnTo>
                <a:lnTo>
                  <a:pt x="168770" y="410590"/>
                </a:lnTo>
                <a:lnTo>
                  <a:pt x="169049" y="410870"/>
                </a:lnTo>
                <a:lnTo>
                  <a:pt x="176565" y="413763"/>
                </a:lnTo>
                <a:lnTo>
                  <a:pt x="184491" y="414728"/>
                </a:lnTo>
                <a:lnTo>
                  <a:pt x="192415" y="413763"/>
                </a:lnTo>
                <a:lnTo>
                  <a:pt x="225558" y="394055"/>
                </a:lnTo>
                <a:lnTo>
                  <a:pt x="279311" y="351332"/>
                </a:lnTo>
                <a:lnTo>
                  <a:pt x="315541" y="313711"/>
                </a:lnTo>
                <a:lnTo>
                  <a:pt x="335158" y="285915"/>
                </a:lnTo>
                <a:lnTo>
                  <a:pt x="155092" y="285915"/>
                </a:lnTo>
                <a:lnTo>
                  <a:pt x="79387" y="88925"/>
                </a:lnTo>
                <a:lnTo>
                  <a:pt x="362369" y="88925"/>
                </a:lnTo>
                <a:lnTo>
                  <a:pt x="362369" y="26454"/>
                </a:lnTo>
                <a:lnTo>
                  <a:pt x="360163" y="16121"/>
                </a:lnTo>
                <a:lnTo>
                  <a:pt x="354098" y="7716"/>
                </a:lnTo>
                <a:lnTo>
                  <a:pt x="344999" y="2067"/>
                </a:lnTo>
                <a:lnTo>
                  <a:pt x="333692" y="0"/>
                </a:lnTo>
                <a:close/>
              </a:path>
              <a:path w="362584" h="415290">
                <a:moveTo>
                  <a:pt x="362369" y="88925"/>
                </a:moveTo>
                <a:lnTo>
                  <a:pt x="282244" y="88925"/>
                </a:lnTo>
                <a:lnTo>
                  <a:pt x="205803" y="285915"/>
                </a:lnTo>
                <a:lnTo>
                  <a:pt x="335158" y="285915"/>
                </a:lnTo>
                <a:lnTo>
                  <a:pt x="341509" y="276915"/>
                </a:lnTo>
                <a:lnTo>
                  <a:pt x="357142" y="240945"/>
                </a:lnTo>
                <a:lnTo>
                  <a:pt x="362369" y="205803"/>
                </a:lnTo>
                <a:lnTo>
                  <a:pt x="362369" y="88925"/>
                </a:lnTo>
                <a:close/>
              </a:path>
              <a:path w="362584" h="415290">
                <a:moveTo>
                  <a:pt x="235204" y="88925"/>
                </a:moveTo>
                <a:lnTo>
                  <a:pt x="128625" y="88925"/>
                </a:lnTo>
                <a:lnTo>
                  <a:pt x="181546" y="227114"/>
                </a:lnTo>
                <a:lnTo>
                  <a:pt x="183019" y="227114"/>
                </a:lnTo>
                <a:lnTo>
                  <a:pt x="235204" y="88925"/>
                </a:lnTo>
                <a:close/>
              </a:path>
            </a:pathLst>
          </a:custGeom>
          <a:solidFill>
            <a:srgbClr val="DDC04A"/>
          </a:solidFill>
        </p:spPr>
        <p:txBody>
          <a:bodyPr wrap="square" lIns="0" tIns="0" rIns="0" bIns="0" rtlCol="0"/>
          <a:lstStyle/>
          <a:p>
            <a:endParaRPr/>
          </a:p>
        </p:txBody>
      </p:sp>
      <p:sp>
        <p:nvSpPr>
          <p:cNvPr id="6" name="object 6"/>
          <p:cNvSpPr txBox="1">
            <a:spLocks noGrp="1"/>
          </p:cNvSpPr>
          <p:nvPr>
            <p:ph type="title"/>
          </p:nvPr>
        </p:nvSpPr>
        <p:spPr>
          <a:xfrm>
            <a:off x="486663" y="1216502"/>
            <a:ext cx="3877693" cy="1305486"/>
          </a:xfrm>
          <a:prstGeom prst="rect">
            <a:avLst/>
          </a:prstGeom>
        </p:spPr>
        <p:txBody>
          <a:bodyPr vert="horz" wrap="square" lIns="0" tIns="12700" rIns="0" bIns="0" rtlCol="0">
            <a:spAutoFit/>
          </a:bodyPr>
          <a:lstStyle/>
          <a:p>
            <a:pPr marL="12700" marR="5080">
              <a:lnSpc>
                <a:spcPct val="100000"/>
              </a:lnSpc>
              <a:spcBef>
                <a:spcPts val="100"/>
              </a:spcBef>
            </a:pPr>
            <a:r>
              <a:rPr spc="-30" dirty="0"/>
              <a:t>Target</a:t>
            </a:r>
            <a:r>
              <a:rPr spc="-145" dirty="0"/>
              <a:t> </a:t>
            </a:r>
            <a:br>
              <a:rPr lang="en-US" spc="-145" dirty="0"/>
            </a:br>
            <a:r>
              <a:rPr spc="-20" dirty="0"/>
              <a:t>Retirement </a:t>
            </a:r>
            <a:br>
              <a:rPr lang="en-US" spc="-20" dirty="0"/>
            </a:br>
            <a:r>
              <a:rPr dirty="0"/>
              <a:t>Strategy:</a:t>
            </a:r>
            <a:r>
              <a:rPr spc="-120" dirty="0"/>
              <a:t> </a:t>
            </a:r>
            <a:r>
              <a:rPr spc="-20" dirty="0"/>
              <a:t>20</a:t>
            </a:r>
            <a:r>
              <a:rPr lang="en-US" spc="-20" dirty="0"/>
              <a:t>70 or later</a:t>
            </a:r>
            <a:endParaRPr spc="-20" dirty="0"/>
          </a:p>
        </p:txBody>
      </p:sp>
      <p:sp>
        <p:nvSpPr>
          <p:cNvPr id="8" name="object 8"/>
          <p:cNvSpPr/>
          <p:nvPr/>
        </p:nvSpPr>
        <p:spPr>
          <a:xfrm>
            <a:off x="5253228" y="1585315"/>
            <a:ext cx="1884680" cy="499745"/>
          </a:xfrm>
          <a:custGeom>
            <a:avLst/>
            <a:gdLst/>
            <a:ahLst/>
            <a:cxnLst/>
            <a:rect l="l" t="t" r="r" b="b"/>
            <a:pathLst>
              <a:path w="1884679" h="499744">
                <a:moveTo>
                  <a:pt x="1857248" y="0"/>
                </a:moveTo>
                <a:lnTo>
                  <a:pt x="27432" y="0"/>
                </a:lnTo>
                <a:lnTo>
                  <a:pt x="16753" y="2155"/>
                </a:lnTo>
                <a:lnTo>
                  <a:pt x="8034" y="8034"/>
                </a:lnTo>
                <a:lnTo>
                  <a:pt x="2155" y="16753"/>
                </a:lnTo>
                <a:lnTo>
                  <a:pt x="0" y="27432"/>
                </a:lnTo>
                <a:lnTo>
                  <a:pt x="0" y="471931"/>
                </a:lnTo>
                <a:lnTo>
                  <a:pt x="2155" y="482610"/>
                </a:lnTo>
                <a:lnTo>
                  <a:pt x="8034" y="491329"/>
                </a:lnTo>
                <a:lnTo>
                  <a:pt x="16753" y="497208"/>
                </a:lnTo>
                <a:lnTo>
                  <a:pt x="27432" y="499364"/>
                </a:lnTo>
                <a:lnTo>
                  <a:pt x="1857248" y="499364"/>
                </a:lnTo>
                <a:lnTo>
                  <a:pt x="1867926" y="497208"/>
                </a:lnTo>
                <a:lnTo>
                  <a:pt x="1876645" y="491329"/>
                </a:lnTo>
                <a:lnTo>
                  <a:pt x="1882524" y="482610"/>
                </a:lnTo>
                <a:lnTo>
                  <a:pt x="1884680" y="471931"/>
                </a:lnTo>
                <a:lnTo>
                  <a:pt x="1884680" y="27432"/>
                </a:lnTo>
                <a:lnTo>
                  <a:pt x="1882524" y="16753"/>
                </a:lnTo>
                <a:lnTo>
                  <a:pt x="1876645" y="8034"/>
                </a:lnTo>
                <a:lnTo>
                  <a:pt x="1867926" y="2155"/>
                </a:lnTo>
                <a:lnTo>
                  <a:pt x="1857248" y="0"/>
                </a:lnTo>
                <a:close/>
              </a:path>
            </a:pathLst>
          </a:custGeom>
          <a:solidFill>
            <a:srgbClr val="F2F7FB"/>
          </a:solidFill>
        </p:spPr>
        <p:txBody>
          <a:bodyPr wrap="square" lIns="0" tIns="0" rIns="0" bIns="0" rtlCol="0"/>
          <a:lstStyle/>
          <a:p>
            <a:endParaRPr/>
          </a:p>
        </p:txBody>
      </p:sp>
      <p:sp>
        <p:nvSpPr>
          <p:cNvPr id="9" name="object 9"/>
          <p:cNvSpPr txBox="1"/>
          <p:nvPr/>
        </p:nvSpPr>
        <p:spPr>
          <a:xfrm>
            <a:off x="5408601" y="1629305"/>
            <a:ext cx="1591310" cy="381899"/>
          </a:xfrm>
          <a:prstGeom prst="rect">
            <a:avLst/>
          </a:prstGeom>
        </p:spPr>
        <p:txBody>
          <a:bodyPr vert="horz" wrap="square" lIns="0" tIns="5080" rIns="0" bIns="0" rtlCol="0">
            <a:spAutoFit/>
          </a:bodyPr>
          <a:lstStyle/>
          <a:p>
            <a:pPr marL="12700" marR="5080" indent="267335" algn="ctr">
              <a:lnSpc>
                <a:spcPct val="104200"/>
              </a:lnSpc>
              <a:spcBef>
                <a:spcPts val="40"/>
              </a:spcBef>
            </a:pPr>
            <a:r>
              <a:rPr sz="1200" b="1" dirty="0">
                <a:solidFill>
                  <a:srgbClr val="002C40"/>
                </a:solidFill>
                <a:latin typeface="NunitoSans-SemiBold"/>
                <a:cs typeface="NunitoSans-SemiBold"/>
              </a:rPr>
              <a:t>Strategy</a:t>
            </a:r>
            <a:r>
              <a:rPr sz="1200" b="1" spc="-15" dirty="0">
                <a:solidFill>
                  <a:srgbClr val="002C40"/>
                </a:solidFill>
                <a:latin typeface="NunitoSans-SemiBold"/>
                <a:cs typeface="NunitoSans-SemiBold"/>
              </a:rPr>
              <a:t> </a:t>
            </a:r>
            <a:r>
              <a:rPr sz="1200" b="1" spc="-10" dirty="0">
                <a:solidFill>
                  <a:srgbClr val="002C40"/>
                </a:solidFill>
                <a:latin typeface="NunitoSans-SemiBold"/>
                <a:cs typeface="NunitoSans-SemiBold"/>
              </a:rPr>
              <a:t>Factsheet </a:t>
            </a:r>
            <a:r>
              <a:rPr sz="1200" b="1" dirty="0">
                <a:solidFill>
                  <a:srgbClr val="002C40"/>
                </a:solidFill>
                <a:latin typeface="NunitoSans-SemiBold"/>
                <a:cs typeface="NunitoSans-SemiBold"/>
              </a:rPr>
              <a:t>Data</a:t>
            </a:r>
            <a:r>
              <a:rPr sz="1200" b="1" spc="-5" dirty="0">
                <a:solidFill>
                  <a:srgbClr val="002C40"/>
                </a:solidFill>
                <a:latin typeface="NunitoSans-SemiBold"/>
                <a:cs typeface="NunitoSans-SemiBold"/>
              </a:rPr>
              <a:t> </a:t>
            </a:r>
            <a:r>
              <a:rPr sz="1200" b="1" dirty="0">
                <a:solidFill>
                  <a:srgbClr val="002C40"/>
                </a:solidFill>
                <a:latin typeface="NunitoSans-SemiBold"/>
                <a:cs typeface="NunitoSans-SemiBold"/>
              </a:rPr>
              <a:t>as of </a:t>
            </a:r>
            <a:r>
              <a:rPr lang="en-US" sz="1200" b="1" spc="-10" dirty="0">
                <a:solidFill>
                  <a:srgbClr val="002C40"/>
                </a:solidFill>
                <a:latin typeface="NunitoSans-SemiBold"/>
                <a:cs typeface="NunitoSans-SemiBold"/>
              </a:rPr>
              <a:t>12/31/2024</a:t>
            </a:r>
            <a:endParaRPr sz="1200" dirty="0">
              <a:latin typeface="NunitoSans-SemiBold"/>
              <a:cs typeface="NunitoSans-SemiBold"/>
            </a:endParaRPr>
          </a:p>
        </p:txBody>
      </p:sp>
      <p:sp>
        <p:nvSpPr>
          <p:cNvPr id="10" name="object 10"/>
          <p:cNvSpPr/>
          <p:nvPr/>
        </p:nvSpPr>
        <p:spPr>
          <a:xfrm>
            <a:off x="7082942" y="1585315"/>
            <a:ext cx="55244" cy="499745"/>
          </a:xfrm>
          <a:custGeom>
            <a:avLst/>
            <a:gdLst/>
            <a:ahLst/>
            <a:cxnLst/>
            <a:rect l="l" t="t" r="r" b="b"/>
            <a:pathLst>
              <a:path w="55245" h="499744">
                <a:moveTo>
                  <a:pt x="27533" y="0"/>
                </a:moveTo>
                <a:lnTo>
                  <a:pt x="0" y="0"/>
                </a:lnTo>
                <a:lnTo>
                  <a:pt x="0" y="499364"/>
                </a:lnTo>
                <a:lnTo>
                  <a:pt x="27533" y="499364"/>
                </a:lnTo>
                <a:lnTo>
                  <a:pt x="38211" y="497208"/>
                </a:lnTo>
                <a:lnTo>
                  <a:pt x="46931" y="491329"/>
                </a:lnTo>
                <a:lnTo>
                  <a:pt x="52809" y="482610"/>
                </a:lnTo>
                <a:lnTo>
                  <a:pt x="54965" y="471931"/>
                </a:lnTo>
                <a:lnTo>
                  <a:pt x="54965" y="27432"/>
                </a:lnTo>
                <a:lnTo>
                  <a:pt x="52809" y="16753"/>
                </a:lnTo>
                <a:lnTo>
                  <a:pt x="46931" y="8034"/>
                </a:lnTo>
                <a:lnTo>
                  <a:pt x="38211" y="2155"/>
                </a:lnTo>
                <a:lnTo>
                  <a:pt x="27533" y="0"/>
                </a:lnTo>
                <a:close/>
              </a:path>
            </a:pathLst>
          </a:custGeom>
          <a:solidFill>
            <a:srgbClr val="DFE4E8"/>
          </a:solidFill>
        </p:spPr>
        <p:txBody>
          <a:bodyPr wrap="square" lIns="0" tIns="0" rIns="0" bIns="0" rtlCol="0"/>
          <a:lstStyle/>
          <a:p>
            <a:endParaRPr/>
          </a:p>
        </p:txBody>
      </p:sp>
      <p:sp>
        <p:nvSpPr>
          <p:cNvPr id="11" name="object 11"/>
          <p:cNvSpPr/>
          <p:nvPr/>
        </p:nvSpPr>
        <p:spPr>
          <a:xfrm>
            <a:off x="497586" y="8496300"/>
            <a:ext cx="6751955" cy="0"/>
          </a:xfrm>
          <a:custGeom>
            <a:avLst/>
            <a:gdLst/>
            <a:ahLst/>
            <a:cxnLst/>
            <a:rect l="l" t="t" r="r" b="b"/>
            <a:pathLst>
              <a:path w="6751955">
                <a:moveTo>
                  <a:pt x="0" y="0"/>
                </a:moveTo>
                <a:lnTo>
                  <a:pt x="6751828" y="0"/>
                </a:lnTo>
              </a:path>
            </a:pathLst>
          </a:custGeom>
          <a:ln w="12700">
            <a:solidFill>
              <a:srgbClr val="DFE4E8"/>
            </a:solidFill>
          </a:ln>
        </p:spPr>
        <p:txBody>
          <a:bodyPr wrap="square" lIns="0" tIns="0" rIns="0" bIns="0" rtlCol="0"/>
          <a:lstStyle/>
          <a:p>
            <a:endParaRPr/>
          </a:p>
        </p:txBody>
      </p:sp>
      <p:sp>
        <p:nvSpPr>
          <p:cNvPr id="12" name="object 12"/>
          <p:cNvSpPr/>
          <p:nvPr/>
        </p:nvSpPr>
        <p:spPr>
          <a:xfrm>
            <a:off x="5058028" y="2834894"/>
            <a:ext cx="0" cy="2880360"/>
          </a:xfrm>
          <a:custGeom>
            <a:avLst/>
            <a:gdLst/>
            <a:ahLst/>
            <a:cxnLst/>
            <a:rect l="l" t="t" r="r" b="b"/>
            <a:pathLst>
              <a:path h="2880360">
                <a:moveTo>
                  <a:pt x="0" y="0"/>
                </a:moveTo>
                <a:lnTo>
                  <a:pt x="0" y="2880106"/>
                </a:lnTo>
              </a:path>
            </a:pathLst>
          </a:custGeom>
          <a:ln w="12700">
            <a:solidFill>
              <a:srgbClr val="F2F7FB"/>
            </a:solidFill>
          </a:ln>
        </p:spPr>
        <p:txBody>
          <a:bodyPr wrap="square" lIns="0" tIns="0" rIns="0" bIns="0" rtlCol="0"/>
          <a:lstStyle/>
          <a:p>
            <a:endParaRPr/>
          </a:p>
        </p:txBody>
      </p:sp>
      <p:sp>
        <p:nvSpPr>
          <p:cNvPr id="13" name="object 13"/>
          <p:cNvSpPr txBox="1"/>
          <p:nvPr/>
        </p:nvSpPr>
        <p:spPr>
          <a:xfrm>
            <a:off x="5165597" y="2646191"/>
            <a:ext cx="1217295" cy="154529"/>
          </a:xfrm>
          <a:prstGeom prst="rect">
            <a:avLst/>
          </a:prstGeom>
        </p:spPr>
        <p:txBody>
          <a:bodyPr vert="horz" wrap="square" lIns="0" tIns="15875" rIns="0" bIns="0" rtlCol="0">
            <a:spAutoFit/>
          </a:bodyPr>
          <a:lstStyle/>
          <a:p>
            <a:pPr marL="16510">
              <a:lnSpc>
                <a:spcPct val="100000"/>
              </a:lnSpc>
              <a:spcBef>
                <a:spcPts val="125"/>
              </a:spcBef>
            </a:pPr>
            <a:r>
              <a:rPr sz="900" b="1" spc="50" dirty="0">
                <a:solidFill>
                  <a:srgbClr val="2C8FC5"/>
                </a:solidFill>
                <a:latin typeface="Nunito-Black"/>
                <a:cs typeface="Nunito-Black"/>
              </a:rPr>
              <a:t>TOP 5 </a:t>
            </a:r>
            <a:r>
              <a:rPr lang="en-US" sz="900" b="1" spc="50" dirty="0">
                <a:solidFill>
                  <a:srgbClr val="2C8FC5"/>
                </a:solidFill>
                <a:latin typeface="Nunito-Black"/>
                <a:cs typeface="Nunito-Black"/>
              </a:rPr>
              <a:t>HOLDINGS</a:t>
            </a:r>
            <a:r>
              <a:rPr sz="900" b="1" spc="50" dirty="0">
                <a:solidFill>
                  <a:srgbClr val="2C8FC5"/>
                </a:solidFill>
                <a:latin typeface="Nunito-Black"/>
                <a:cs typeface="Nunito-Black"/>
              </a:rPr>
              <a:t>*</a:t>
            </a:r>
            <a:endParaRPr sz="900" spc="50" dirty="0">
              <a:latin typeface="Nunito-Black"/>
              <a:cs typeface="Nunito-Black"/>
            </a:endParaRPr>
          </a:p>
        </p:txBody>
      </p:sp>
      <p:sp>
        <p:nvSpPr>
          <p:cNvPr id="15" name="object 15"/>
          <p:cNvSpPr/>
          <p:nvPr/>
        </p:nvSpPr>
        <p:spPr>
          <a:xfrm>
            <a:off x="5165597" y="3183185"/>
            <a:ext cx="2084705" cy="0"/>
          </a:xfrm>
          <a:custGeom>
            <a:avLst/>
            <a:gdLst/>
            <a:ahLst/>
            <a:cxnLst/>
            <a:rect l="l" t="t" r="r" b="b"/>
            <a:pathLst>
              <a:path w="2084704">
                <a:moveTo>
                  <a:pt x="2084324" y="0"/>
                </a:moveTo>
                <a:lnTo>
                  <a:pt x="0" y="0"/>
                </a:lnTo>
              </a:path>
            </a:pathLst>
          </a:custGeom>
          <a:ln w="9525">
            <a:solidFill>
              <a:srgbClr val="F2F7FB"/>
            </a:solidFill>
          </a:ln>
        </p:spPr>
        <p:txBody>
          <a:bodyPr wrap="square" lIns="0" tIns="0" rIns="0" bIns="0" rtlCol="0"/>
          <a:lstStyle/>
          <a:p>
            <a:endParaRPr/>
          </a:p>
        </p:txBody>
      </p:sp>
      <p:sp>
        <p:nvSpPr>
          <p:cNvPr id="16" name="object 16"/>
          <p:cNvSpPr/>
          <p:nvPr/>
        </p:nvSpPr>
        <p:spPr>
          <a:xfrm>
            <a:off x="5165597" y="3804976"/>
            <a:ext cx="2084705" cy="0"/>
          </a:xfrm>
          <a:custGeom>
            <a:avLst/>
            <a:gdLst/>
            <a:ahLst/>
            <a:cxnLst/>
            <a:rect l="l" t="t" r="r" b="b"/>
            <a:pathLst>
              <a:path w="2084704">
                <a:moveTo>
                  <a:pt x="2084324" y="0"/>
                </a:moveTo>
                <a:lnTo>
                  <a:pt x="0" y="0"/>
                </a:lnTo>
              </a:path>
            </a:pathLst>
          </a:custGeom>
          <a:ln w="9525">
            <a:solidFill>
              <a:srgbClr val="F2F7FB"/>
            </a:solidFill>
          </a:ln>
        </p:spPr>
        <p:txBody>
          <a:bodyPr wrap="square" lIns="0" tIns="0" rIns="0" bIns="0" rtlCol="0"/>
          <a:lstStyle/>
          <a:p>
            <a:endParaRPr/>
          </a:p>
        </p:txBody>
      </p:sp>
      <p:sp>
        <p:nvSpPr>
          <p:cNvPr id="19" name="object 19"/>
          <p:cNvSpPr/>
          <p:nvPr/>
        </p:nvSpPr>
        <p:spPr>
          <a:xfrm>
            <a:off x="541020" y="5328285"/>
            <a:ext cx="49530" cy="81915"/>
          </a:xfrm>
          <a:custGeom>
            <a:avLst/>
            <a:gdLst/>
            <a:ahLst/>
            <a:cxnLst/>
            <a:rect l="l" t="t" r="r" b="b"/>
            <a:pathLst>
              <a:path w="49529" h="81914">
                <a:moveTo>
                  <a:pt x="0" y="0"/>
                </a:moveTo>
                <a:lnTo>
                  <a:pt x="76" y="79375"/>
                </a:lnTo>
                <a:lnTo>
                  <a:pt x="4470" y="81445"/>
                </a:lnTo>
                <a:lnTo>
                  <a:pt x="49174" y="44615"/>
                </a:lnTo>
                <a:lnTo>
                  <a:pt x="49047" y="37541"/>
                </a:lnTo>
                <a:lnTo>
                  <a:pt x="0" y="0"/>
                </a:lnTo>
                <a:close/>
              </a:path>
            </a:pathLst>
          </a:custGeom>
          <a:solidFill>
            <a:srgbClr val="DFE4E8"/>
          </a:solidFill>
        </p:spPr>
        <p:txBody>
          <a:bodyPr wrap="square" lIns="0" tIns="0" rIns="0" bIns="0" rtlCol="0"/>
          <a:lstStyle/>
          <a:p>
            <a:endParaRPr/>
          </a:p>
        </p:txBody>
      </p:sp>
      <p:sp>
        <p:nvSpPr>
          <p:cNvPr id="20" name="object 20"/>
          <p:cNvSpPr/>
          <p:nvPr/>
        </p:nvSpPr>
        <p:spPr>
          <a:xfrm>
            <a:off x="539495" y="3657600"/>
            <a:ext cx="49530" cy="81915"/>
          </a:xfrm>
          <a:custGeom>
            <a:avLst/>
            <a:gdLst/>
            <a:ahLst/>
            <a:cxnLst/>
            <a:rect l="l" t="t" r="r" b="b"/>
            <a:pathLst>
              <a:path w="49529" h="81914">
                <a:moveTo>
                  <a:pt x="0" y="0"/>
                </a:moveTo>
                <a:lnTo>
                  <a:pt x="76" y="79375"/>
                </a:lnTo>
                <a:lnTo>
                  <a:pt x="4470" y="81445"/>
                </a:lnTo>
                <a:lnTo>
                  <a:pt x="49174" y="44615"/>
                </a:lnTo>
                <a:lnTo>
                  <a:pt x="49047" y="37541"/>
                </a:lnTo>
                <a:lnTo>
                  <a:pt x="0" y="0"/>
                </a:lnTo>
                <a:close/>
              </a:path>
            </a:pathLst>
          </a:custGeom>
          <a:solidFill>
            <a:srgbClr val="DFE4E8"/>
          </a:solidFill>
        </p:spPr>
        <p:txBody>
          <a:bodyPr wrap="square" lIns="0" tIns="0" rIns="0" bIns="0" rtlCol="0"/>
          <a:lstStyle/>
          <a:p>
            <a:endParaRPr/>
          </a:p>
        </p:txBody>
      </p:sp>
      <p:sp>
        <p:nvSpPr>
          <p:cNvPr id="21" name="object 21"/>
          <p:cNvSpPr/>
          <p:nvPr/>
        </p:nvSpPr>
        <p:spPr>
          <a:xfrm>
            <a:off x="5058028" y="6000750"/>
            <a:ext cx="0" cy="2631440"/>
          </a:xfrm>
          <a:custGeom>
            <a:avLst/>
            <a:gdLst/>
            <a:ahLst/>
            <a:cxnLst/>
            <a:rect l="l" t="t" r="r" b="b"/>
            <a:pathLst>
              <a:path h="2631440">
                <a:moveTo>
                  <a:pt x="0" y="0"/>
                </a:moveTo>
                <a:lnTo>
                  <a:pt x="0" y="2631186"/>
                </a:lnTo>
              </a:path>
            </a:pathLst>
          </a:custGeom>
          <a:ln w="12700">
            <a:solidFill>
              <a:srgbClr val="F2F7FB"/>
            </a:solidFill>
          </a:ln>
        </p:spPr>
        <p:txBody>
          <a:bodyPr wrap="square" lIns="0" tIns="0" rIns="0" bIns="0" rtlCol="0"/>
          <a:lstStyle/>
          <a:p>
            <a:endParaRPr/>
          </a:p>
        </p:txBody>
      </p:sp>
      <p:sp>
        <p:nvSpPr>
          <p:cNvPr id="22" name="object 22"/>
          <p:cNvSpPr/>
          <p:nvPr/>
        </p:nvSpPr>
        <p:spPr>
          <a:xfrm>
            <a:off x="541020" y="4472858"/>
            <a:ext cx="49530" cy="81915"/>
          </a:xfrm>
          <a:custGeom>
            <a:avLst/>
            <a:gdLst/>
            <a:ahLst/>
            <a:cxnLst/>
            <a:rect l="l" t="t" r="r" b="b"/>
            <a:pathLst>
              <a:path w="49529" h="81914">
                <a:moveTo>
                  <a:pt x="0" y="0"/>
                </a:moveTo>
                <a:lnTo>
                  <a:pt x="76" y="79375"/>
                </a:lnTo>
                <a:lnTo>
                  <a:pt x="4470" y="81445"/>
                </a:lnTo>
                <a:lnTo>
                  <a:pt x="49174" y="44615"/>
                </a:lnTo>
                <a:lnTo>
                  <a:pt x="49047" y="37541"/>
                </a:lnTo>
                <a:lnTo>
                  <a:pt x="0" y="0"/>
                </a:lnTo>
                <a:close/>
              </a:path>
            </a:pathLst>
          </a:custGeom>
          <a:solidFill>
            <a:srgbClr val="DFE4E8"/>
          </a:solidFill>
        </p:spPr>
        <p:txBody>
          <a:bodyPr wrap="square" lIns="0" tIns="0" rIns="0" bIns="0" rtlCol="0"/>
          <a:lstStyle/>
          <a:p>
            <a:endParaRPr/>
          </a:p>
        </p:txBody>
      </p:sp>
      <p:sp>
        <p:nvSpPr>
          <p:cNvPr id="23" name="object 23"/>
          <p:cNvSpPr/>
          <p:nvPr/>
        </p:nvSpPr>
        <p:spPr>
          <a:xfrm>
            <a:off x="482238" y="5883275"/>
            <a:ext cx="6751955" cy="0"/>
          </a:xfrm>
          <a:custGeom>
            <a:avLst/>
            <a:gdLst/>
            <a:ahLst/>
            <a:cxnLst/>
            <a:rect l="l" t="t" r="r" b="b"/>
            <a:pathLst>
              <a:path w="6751955">
                <a:moveTo>
                  <a:pt x="0" y="0"/>
                </a:moveTo>
                <a:lnTo>
                  <a:pt x="6751828" y="0"/>
                </a:lnTo>
              </a:path>
            </a:pathLst>
          </a:custGeom>
          <a:ln w="12700">
            <a:solidFill>
              <a:srgbClr val="DFE4E8"/>
            </a:solidFill>
          </a:ln>
        </p:spPr>
        <p:txBody>
          <a:bodyPr wrap="square" lIns="0" tIns="0" rIns="0" bIns="0" rtlCol="0"/>
          <a:lstStyle/>
          <a:p>
            <a:endParaRPr/>
          </a:p>
        </p:txBody>
      </p:sp>
      <p:sp>
        <p:nvSpPr>
          <p:cNvPr id="25" name="object 25"/>
          <p:cNvSpPr txBox="1"/>
          <p:nvPr/>
        </p:nvSpPr>
        <p:spPr>
          <a:xfrm>
            <a:off x="5151628" y="6059190"/>
            <a:ext cx="1905635" cy="166370"/>
          </a:xfrm>
          <a:prstGeom prst="rect">
            <a:avLst/>
          </a:prstGeom>
        </p:spPr>
        <p:txBody>
          <a:bodyPr vert="horz" wrap="square" lIns="0" tIns="15875" rIns="0" bIns="0" rtlCol="0">
            <a:spAutoFit/>
          </a:bodyPr>
          <a:lstStyle/>
          <a:p>
            <a:pPr marL="12700">
              <a:lnSpc>
                <a:spcPct val="100000"/>
              </a:lnSpc>
              <a:spcBef>
                <a:spcPts val="125"/>
              </a:spcBef>
            </a:pPr>
            <a:r>
              <a:rPr sz="900" b="1" dirty="0">
                <a:solidFill>
                  <a:srgbClr val="2C8FC5"/>
                </a:solidFill>
                <a:latin typeface="Nunito-Black"/>
                <a:cs typeface="Nunito-Black"/>
              </a:rPr>
              <a:t>ASSET</a:t>
            </a:r>
            <a:r>
              <a:rPr sz="900" b="1" spc="215" dirty="0">
                <a:solidFill>
                  <a:srgbClr val="2C8FC5"/>
                </a:solidFill>
                <a:latin typeface="Nunito-Black"/>
                <a:cs typeface="Nunito-Black"/>
              </a:rPr>
              <a:t> </a:t>
            </a:r>
            <a:r>
              <a:rPr sz="900" b="1" spc="50" dirty="0">
                <a:solidFill>
                  <a:srgbClr val="2C8FC5"/>
                </a:solidFill>
                <a:latin typeface="Nunito-Black"/>
                <a:cs typeface="Nunito-Black"/>
              </a:rPr>
              <a:t>SEGMENT</a:t>
            </a:r>
            <a:r>
              <a:rPr sz="900" b="1" spc="215" dirty="0">
                <a:solidFill>
                  <a:srgbClr val="2C8FC5"/>
                </a:solidFill>
                <a:latin typeface="Nunito-Black"/>
                <a:cs typeface="Nunito-Black"/>
              </a:rPr>
              <a:t> </a:t>
            </a:r>
            <a:r>
              <a:rPr sz="900" b="1" spc="45" dirty="0">
                <a:solidFill>
                  <a:srgbClr val="2C8FC5"/>
                </a:solidFill>
                <a:latin typeface="Nunito-Black"/>
                <a:cs typeface="Nunito-Black"/>
              </a:rPr>
              <a:t>WEIGHTING</a:t>
            </a:r>
            <a:endParaRPr sz="900">
              <a:latin typeface="Nunito-Black"/>
              <a:cs typeface="Nunito-Black"/>
            </a:endParaRPr>
          </a:p>
        </p:txBody>
      </p:sp>
      <p:sp>
        <p:nvSpPr>
          <p:cNvPr id="26" name="object 26"/>
          <p:cNvSpPr txBox="1"/>
          <p:nvPr/>
        </p:nvSpPr>
        <p:spPr>
          <a:xfrm>
            <a:off x="647496" y="6246283"/>
            <a:ext cx="3950970" cy="2209800"/>
          </a:xfrm>
          <a:prstGeom prst="rect">
            <a:avLst/>
          </a:prstGeom>
        </p:spPr>
        <p:txBody>
          <a:bodyPr vert="horz" wrap="square" lIns="0" tIns="12700" rIns="0" bIns="0" rtlCol="0">
            <a:spAutoFit/>
          </a:bodyPr>
          <a:lstStyle/>
          <a:p>
            <a:pPr marL="12700" marR="5080">
              <a:lnSpc>
                <a:spcPct val="116700"/>
              </a:lnSpc>
              <a:spcBef>
                <a:spcPts val="100"/>
              </a:spcBef>
            </a:pPr>
            <a:r>
              <a:rPr sz="1000" b="1" dirty="0">
                <a:solidFill>
                  <a:srgbClr val="4A657A"/>
                </a:solidFill>
                <a:latin typeface="NunitoSans-SemiBold"/>
                <a:cs typeface="NunitoSans-SemiBold"/>
              </a:rPr>
              <a:t>This</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strategy</a:t>
            </a:r>
            <a:r>
              <a:rPr sz="1000" b="1" spc="-25" dirty="0">
                <a:solidFill>
                  <a:srgbClr val="4A657A"/>
                </a:solidFill>
                <a:latin typeface="NunitoSans-SemiBold"/>
                <a:cs typeface="NunitoSans-SemiBold"/>
              </a:rPr>
              <a:t> </a:t>
            </a:r>
            <a:r>
              <a:rPr lang="en-US" sz="1000" b="1" spc="-25" dirty="0">
                <a:solidFill>
                  <a:srgbClr val="4A657A"/>
                </a:solidFill>
                <a:latin typeface="NunitoSans-SemiBold"/>
                <a:cs typeface="NunitoSans-SemiBold"/>
              </a:rPr>
              <a:t>may be </a:t>
            </a:r>
            <a:r>
              <a:rPr sz="1000" b="1" dirty="0">
                <a:solidFill>
                  <a:srgbClr val="4A657A"/>
                </a:solidFill>
                <a:latin typeface="NunitoSans-SemiBold"/>
                <a:cs typeface="NunitoSans-SemiBold"/>
              </a:rPr>
              <a:t>appropriate</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for</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an</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investor</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with</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a</a:t>
            </a:r>
            <a:r>
              <a:rPr sz="1000" b="1" spc="-25" dirty="0">
                <a:solidFill>
                  <a:srgbClr val="4A657A"/>
                </a:solidFill>
                <a:latin typeface="NunitoSans-SemiBold"/>
                <a:cs typeface="NunitoSans-SemiBold"/>
              </a:rPr>
              <a:t> </a:t>
            </a:r>
            <a:r>
              <a:rPr sz="1000" b="1" spc="-10" dirty="0">
                <a:solidFill>
                  <a:srgbClr val="4A657A"/>
                </a:solidFill>
                <a:latin typeface="NunitoSans-SemiBold"/>
                <a:cs typeface="NunitoSans-SemiBold"/>
              </a:rPr>
              <a:t>long-</a:t>
            </a:r>
            <a:r>
              <a:rPr sz="1000" b="1" spc="-20" dirty="0">
                <a:solidFill>
                  <a:srgbClr val="4A657A"/>
                </a:solidFill>
                <a:latin typeface="NunitoSans-SemiBold"/>
                <a:cs typeface="NunitoSans-SemiBold"/>
              </a:rPr>
              <a:t>term </a:t>
            </a:r>
            <a:r>
              <a:rPr sz="1000" b="1" dirty="0">
                <a:solidFill>
                  <a:srgbClr val="4A657A"/>
                </a:solidFill>
                <a:latin typeface="NunitoSans-SemiBold"/>
                <a:cs typeface="NunitoSans-SemiBold"/>
              </a:rPr>
              <a:t>investment</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horizon,</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seeking</a:t>
            </a:r>
            <a:r>
              <a:rPr sz="1000" b="1" spc="-20" dirty="0">
                <a:solidFill>
                  <a:srgbClr val="4A657A"/>
                </a:solidFill>
                <a:latin typeface="NunitoSans-SemiBold"/>
                <a:cs typeface="NunitoSans-SemiBold"/>
              </a:rPr>
              <a:t> </a:t>
            </a:r>
            <a:r>
              <a:rPr sz="1000" b="1" spc="-10" dirty="0">
                <a:solidFill>
                  <a:srgbClr val="4A657A"/>
                </a:solidFill>
                <a:latin typeface="NunitoSans-SemiBold"/>
                <a:cs typeface="NunitoSans-SemiBold"/>
              </a:rPr>
              <a:t>significant</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capital</a:t>
            </a:r>
            <a:r>
              <a:rPr sz="1000" b="1" spc="-15" dirty="0">
                <a:solidFill>
                  <a:srgbClr val="4A657A"/>
                </a:solidFill>
                <a:latin typeface="NunitoSans-SemiBold"/>
                <a:cs typeface="NunitoSans-SemiBold"/>
              </a:rPr>
              <a:t> </a:t>
            </a:r>
            <a:r>
              <a:rPr sz="1000" b="1" spc="-10" dirty="0">
                <a:solidFill>
                  <a:srgbClr val="4A657A"/>
                </a:solidFill>
                <a:latin typeface="NunitoSans-SemiBold"/>
                <a:cs typeface="NunitoSans-SemiBold"/>
              </a:rPr>
              <a:t>appreciation,</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and</a:t>
            </a:r>
            <a:r>
              <a:rPr sz="1000" b="1" spc="-20" dirty="0">
                <a:solidFill>
                  <a:srgbClr val="4A657A"/>
                </a:solidFill>
                <a:latin typeface="NunitoSans-SemiBold"/>
                <a:cs typeface="NunitoSans-SemiBold"/>
              </a:rPr>
              <a:t> </a:t>
            </a:r>
            <a:r>
              <a:rPr sz="1000" b="1" spc="-50" dirty="0">
                <a:solidFill>
                  <a:srgbClr val="4A657A"/>
                </a:solidFill>
                <a:latin typeface="NunitoSans-SemiBold"/>
                <a:cs typeface="NunitoSans-SemiBold"/>
              </a:rPr>
              <a:t>a </a:t>
            </a:r>
            <a:r>
              <a:rPr sz="1000" b="1" dirty="0">
                <a:solidFill>
                  <a:srgbClr val="4A657A"/>
                </a:solidFill>
                <a:latin typeface="NunitoSans-SemiBold"/>
                <a:cs typeface="NunitoSans-SemiBold"/>
              </a:rPr>
              <a:t>high</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tolerance</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for</a:t>
            </a:r>
            <a:r>
              <a:rPr sz="1000" b="1" spc="-25" dirty="0">
                <a:solidFill>
                  <a:srgbClr val="4A657A"/>
                </a:solidFill>
                <a:latin typeface="NunitoSans-SemiBold"/>
                <a:cs typeface="NunitoSans-SemiBold"/>
              </a:rPr>
              <a:t> </a:t>
            </a:r>
            <a:r>
              <a:rPr sz="1000" b="1" spc="-10" dirty="0">
                <a:solidFill>
                  <a:srgbClr val="4A657A"/>
                </a:solidFill>
                <a:latin typeface="NunitoSans-SemiBold"/>
                <a:cs typeface="NunitoSans-SemiBold"/>
              </a:rPr>
              <a:t>risk.</a:t>
            </a:r>
            <a:endParaRPr sz="1000" dirty="0">
              <a:latin typeface="NunitoSans-SemiBold"/>
              <a:cs typeface="NunitoSans-SemiBold"/>
            </a:endParaRPr>
          </a:p>
          <a:p>
            <a:pPr marL="12700" marR="184150">
              <a:lnSpc>
                <a:spcPct val="116700"/>
              </a:lnSpc>
              <a:spcBef>
                <a:spcPts val="600"/>
              </a:spcBef>
            </a:pPr>
            <a:r>
              <a:rPr sz="1000" b="1" dirty="0">
                <a:solidFill>
                  <a:srgbClr val="4A657A"/>
                </a:solidFill>
                <a:latin typeface="NunitoSans-SemiBold"/>
                <a:cs typeface="NunitoSans-SemiBold"/>
              </a:rPr>
              <a:t>This</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target</a:t>
            </a:r>
            <a:r>
              <a:rPr sz="1000" b="1" spc="-25" dirty="0">
                <a:solidFill>
                  <a:srgbClr val="4A657A"/>
                </a:solidFill>
                <a:latin typeface="NunitoSans-SemiBold"/>
                <a:cs typeface="NunitoSans-SemiBold"/>
              </a:rPr>
              <a:t> </a:t>
            </a:r>
            <a:r>
              <a:rPr sz="1000" b="1" spc="-10" dirty="0">
                <a:solidFill>
                  <a:srgbClr val="4A657A"/>
                </a:solidFill>
                <a:latin typeface="NunitoSans-SemiBold"/>
                <a:cs typeface="NunitoSans-SemiBold"/>
              </a:rPr>
              <a:t>retirement</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strategy</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seeks</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an</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asset</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allocation</a:t>
            </a:r>
            <a:r>
              <a:rPr sz="1000" b="1" spc="-25" dirty="0">
                <a:solidFill>
                  <a:srgbClr val="4A657A"/>
                </a:solidFill>
                <a:latin typeface="NunitoSans-SemiBold"/>
                <a:cs typeface="NunitoSans-SemiBold"/>
              </a:rPr>
              <a:t> </a:t>
            </a:r>
            <a:r>
              <a:rPr sz="1000" b="1" spc="-10" dirty="0">
                <a:solidFill>
                  <a:srgbClr val="4A657A"/>
                </a:solidFill>
                <a:latin typeface="NunitoSans-SemiBold"/>
                <a:cs typeface="NunitoSans-SemiBold"/>
              </a:rPr>
              <a:t>designed </a:t>
            </a:r>
            <a:r>
              <a:rPr sz="1000" b="1" dirty="0">
                <a:solidFill>
                  <a:srgbClr val="4A657A"/>
                </a:solidFill>
                <a:latin typeface="NunitoSans-SemiBold"/>
                <a:cs typeface="NunitoSans-SemiBold"/>
              </a:rPr>
              <a:t>for</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investors</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planning</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to</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retire</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in</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over</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4</a:t>
            </a:r>
            <a:r>
              <a:rPr lang="en-US" sz="1000" b="1" dirty="0">
                <a:solidFill>
                  <a:srgbClr val="4A657A"/>
                </a:solidFill>
                <a:latin typeface="NunitoSans-SemiBold"/>
                <a:cs typeface="NunitoSans-SemiBold"/>
              </a:rPr>
              <a:t>5</a:t>
            </a:r>
            <a:r>
              <a:rPr sz="1000" b="1" spc="-25" dirty="0">
                <a:solidFill>
                  <a:srgbClr val="4A657A"/>
                </a:solidFill>
                <a:latin typeface="NunitoSans-SemiBold"/>
                <a:cs typeface="NunitoSans-SemiBold"/>
              </a:rPr>
              <a:t> </a:t>
            </a:r>
            <a:r>
              <a:rPr sz="1000" b="1" spc="-10" dirty="0">
                <a:solidFill>
                  <a:srgbClr val="4A657A"/>
                </a:solidFill>
                <a:latin typeface="NunitoSans-SemiBold"/>
                <a:cs typeface="NunitoSans-SemiBold"/>
              </a:rPr>
              <a:t>years.</a:t>
            </a:r>
            <a:endParaRPr sz="1000" dirty="0">
              <a:latin typeface="NunitoSans-SemiBold"/>
              <a:cs typeface="NunitoSans-SemiBold"/>
            </a:endParaRPr>
          </a:p>
          <a:p>
            <a:pPr marL="12700" marR="66040">
              <a:lnSpc>
                <a:spcPct val="116700"/>
              </a:lnSpc>
              <a:spcBef>
                <a:spcPts val="595"/>
              </a:spcBef>
            </a:pPr>
            <a:r>
              <a:rPr sz="1000" b="1" dirty="0">
                <a:solidFill>
                  <a:srgbClr val="4A657A"/>
                </a:solidFill>
                <a:latin typeface="NunitoSans-SemiBold"/>
                <a:cs typeface="NunitoSans-SemiBold"/>
              </a:rPr>
              <a:t>The</a:t>
            </a:r>
            <a:r>
              <a:rPr sz="1000" b="1" spc="-40" dirty="0">
                <a:solidFill>
                  <a:srgbClr val="4A657A"/>
                </a:solidFill>
                <a:latin typeface="NunitoSans-SemiBold"/>
                <a:cs typeface="NunitoSans-SemiBold"/>
              </a:rPr>
              <a:t> </a:t>
            </a:r>
            <a:r>
              <a:rPr sz="1000" b="1" dirty="0">
                <a:solidFill>
                  <a:srgbClr val="4A657A"/>
                </a:solidFill>
                <a:latin typeface="NunitoSans-SemiBold"/>
                <a:cs typeface="NunitoSans-SemiBold"/>
              </a:rPr>
              <a:t>strategy</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seeks</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to</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provide</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growth</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of</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capital</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consistent</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with</a:t>
            </a:r>
            <a:r>
              <a:rPr sz="1000" b="1" spc="-30" dirty="0">
                <a:solidFill>
                  <a:srgbClr val="4A657A"/>
                </a:solidFill>
                <a:latin typeface="NunitoSans-SemiBold"/>
                <a:cs typeface="NunitoSans-SemiBold"/>
              </a:rPr>
              <a:t> </a:t>
            </a:r>
            <a:r>
              <a:rPr sz="1000" b="1" spc="-25" dirty="0">
                <a:solidFill>
                  <a:srgbClr val="4A657A"/>
                </a:solidFill>
                <a:latin typeface="NunitoSans-SemiBold"/>
                <a:cs typeface="NunitoSans-SemiBold"/>
              </a:rPr>
              <a:t>the </a:t>
            </a:r>
            <a:r>
              <a:rPr sz="1000" b="1" dirty="0">
                <a:solidFill>
                  <a:srgbClr val="4A657A"/>
                </a:solidFill>
                <a:latin typeface="NunitoSans-SemiBold"/>
                <a:cs typeface="NunitoSans-SemiBold"/>
              </a:rPr>
              <a:t>investor’s</a:t>
            </a:r>
            <a:r>
              <a:rPr sz="1000" b="1" spc="-20" dirty="0">
                <a:solidFill>
                  <a:srgbClr val="4A657A"/>
                </a:solidFill>
                <a:latin typeface="NunitoSans-SemiBold"/>
                <a:cs typeface="NunitoSans-SemiBold"/>
              </a:rPr>
              <a:t> </a:t>
            </a:r>
            <a:r>
              <a:rPr sz="1000" b="1" spc="-10" dirty="0">
                <a:solidFill>
                  <a:srgbClr val="4A657A"/>
                </a:solidFill>
                <a:latin typeface="NunitoSans-SemiBold"/>
                <a:cs typeface="NunitoSans-SemiBold"/>
              </a:rPr>
              <a:t>retirement</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time</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horizon.</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The</a:t>
            </a:r>
            <a:r>
              <a:rPr sz="1000" b="1" spc="-20" dirty="0">
                <a:solidFill>
                  <a:srgbClr val="4A657A"/>
                </a:solidFill>
                <a:latin typeface="NunitoSans-SemiBold"/>
                <a:cs typeface="NunitoSans-SemiBold"/>
              </a:rPr>
              <a:t> </a:t>
            </a:r>
            <a:r>
              <a:rPr sz="1000" b="1" spc="-10" dirty="0">
                <a:solidFill>
                  <a:srgbClr val="4A657A"/>
                </a:solidFill>
                <a:latin typeface="NunitoSans-SemiBold"/>
                <a:cs typeface="NunitoSans-SemiBold"/>
              </a:rPr>
              <a:t>strategy’s</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allocation</a:t>
            </a:r>
            <a:r>
              <a:rPr sz="1000" b="1" spc="-20" dirty="0">
                <a:solidFill>
                  <a:srgbClr val="4A657A"/>
                </a:solidFill>
                <a:latin typeface="NunitoSans-SemiBold"/>
                <a:cs typeface="NunitoSans-SemiBold"/>
              </a:rPr>
              <a:t> will </a:t>
            </a:r>
            <a:r>
              <a:rPr sz="1000" b="1" dirty="0">
                <a:solidFill>
                  <a:srgbClr val="4A657A"/>
                </a:solidFill>
                <a:latin typeface="NunitoSans-SemiBold"/>
                <a:cs typeface="NunitoSans-SemiBold"/>
              </a:rPr>
              <a:t>become</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gradually</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more</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conservative</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as</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the</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target</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date</a:t>
            </a:r>
            <a:r>
              <a:rPr sz="1000" b="1" spc="-25" dirty="0">
                <a:solidFill>
                  <a:srgbClr val="4A657A"/>
                </a:solidFill>
                <a:latin typeface="NunitoSans-SemiBold"/>
                <a:cs typeface="NunitoSans-SemiBold"/>
              </a:rPr>
              <a:t> </a:t>
            </a:r>
            <a:r>
              <a:rPr sz="1000" b="1" spc="-10" dirty="0">
                <a:solidFill>
                  <a:srgbClr val="4A657A"/>
                </a:solidFill>
                <a:latin typeface="NunitoSans-SemiBold"/>
                <a:cs typeface="NunitoSans-SemiBold"/>
              </a:rPr>
              <a:t>approaches, </a:t>
            </a:r>
            <a:r>
              <a:rPr sz="1000" b="1" dirty="0">
                <a:solidFill>
                  <a:srgbClr val="4A657A"/>
                </a:solidFill>
                <a:latin typeface="NunitoSans-SemiBold"/>
                <a:cs typeface="NunitoSans-SemiBold"/>
              </a:rPr>
              <a:t>seeking</a:t>
            </a:r>
            <a:r>
              <a:rPr sz="1000" b="1" spc="-30" dirty="0">
                <a:solidFill>
                  <a:srgbClr val="4A657A"/>
                </a:solidFill>
                <a:latin typeface="NunitoSans-SemiBold"/>
                <a:cs typeface="NunitoSans-SemiBold"/>
              </a:rPr>
              <a:t> </a:t>
            </a:r>
            <a:r>
              <a:rPr sz="1000" b="1" dirty="0">
                <a:solidFill>
                  <a:srgbClr val="4A657A"/>
                </a:solidFill>
                <a:latin typeface="NunitoSans-SemiBold"/>
                <a:cs typeface="NunitoSans-SemiBold"/>
              </a:rPr>
              <a:t>to</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dampen</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the</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overall</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volatility</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of</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the</a:t>
            </a:r>
            <a:r>
              <a:rPr sz="1000" b="1" spc="-25" dirty="0">
                <a:solidFill>
                  <a:srgbClr val="4A657A"/>
                </a:solidFill>
                <a:latin typeface="NunitoSans-SemiBold"/>
                <a:cs typeface="NunitoSans-SemiBold"/>
              </a:rPr>
              <a:t> </a:t>
            </a:r>
            <a:r>
              <a:rPr sz="1000" b="1" spc="-10" dirty="0">
                <a:solidFill>
                  <a:srgbClr val="4A657A"/>
                </a:solidFill>
                <a:latin typeface="NunitoSans-SemiBold"/>
                <a:cs typeface="NunitoSans-SemiBold"/>
              </a:rPr>
              <a:t>portfolio.</a:t>
            </a:r>
            <a:endParaRPr sz="1000" dirty="0">
              <a:latin typeface="NunitoSans-SemiBold"/>
              <a:cs typeface="NunitoSans-SemiBold"/>
            </a:endParaRPr>
          </a:p>
          <a:p>
            <a:pPr marL="12700" marR="38100">
              <a:lnSpc>
                <a:spcPct val="116700"/>
              </a:lnSpc>
              <a:spcBef>
                <a:spcPts val="600"/>
              </a:spcBef>
            </a:pPr>
            <a:r>
              <a:rPr sz="1000" b="1" dirty="0">
                <a:solidFill>
                  <a:srgbClr val="4A657A"/>
                </a:solidFill>
                <a:latin typeface="NunitoSans-SemiBold"/>
                <a:cs typeface="NunitoSans-SemiBold"/>
              </a:rPr>
              <a:t>The</a:t>
            </a:r>
            <a:r>
              <a:rPr sz="1000" b="1" spc="-35" dirty="0">
                <a:solidFill>
                  <a:srgbClr val="4A657A"/>
                </a:solidFill>
                <a:latin typeface="NunitoSans-SemiBold"/>
                <a:cs typeface="NunitoSans-SemiBold"/>
              </a:rPr>
              <a:t> </a:t>
            </a:r>
            <a:r>
              <a:rPr sz="1000" b="1" dirty="0">
                <a:solidFill>
                  <a:srgbClr val="4A657A"/>
                </a:solidFill>
                <a:latin typeface="NunitoSans-SemiBold"/>
                <a:cs typeface="NunitoSans-SemiBold"/>
              </a:rPr>
              <a:t>portfolio</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is</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comprised</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of</a:t>
            </a:r>
            <a:r>
              <a:rPr sz="1000" b="1" spc="-20" dirty="0">
                <a:solidFill>
                  <a:srgbClr val="4A657A"/>
                </a:solidFill>
                <a:latin typeface="NunitoSans-SemiBold"/>
                <a:cs typeface="NunitoSans-SemiBold"/>
              </a:rPr>
              <a:t> </a:t>
            </a:r>
            <a:r>
              <a:rPr lang="en-US" sz="1000" b="1" spc="-10" dirty="0">
                <a:solidFill>
                  <a:srgbClr val="4A657A"/>
                </a:solidFill>
                <a:latin typeface="NunitoSans-SemiBold"/>
                <a:cs typeface="NunitoSans-SemiBold"/>
              </a:rPr>
              <a:t>mutual funds </a:t>
            </a:r>
            <a:r>
              <a:rPr sz="1000" b="1" dirty="0">
                <a:solidFill>
                  <a:srgbClr val="4A657A"/>
                </a:solidFill>
                <a:latin typeface="NunitoSans-SemiBold"/>
                <a:cs typeface="NunitoSans-SemiBold"/>
              </a:rPr>
              <a:t>with</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a</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target</a:t>
            </a:r>
            <a:r>
              <a:rPr sz="1000" b="1" spc="-20" dirty="0">
                <a:solidFill>
                  <a:srgbClr val="4A657A"/>
                </a:solidFill>
                <a:latin typeface="NunitoSans-SemiBold"/>
                <a:cs typeface="NunitoSans-SemiBold"/>
              </a:rPr>
              <a:t> </a:t>
            </a:r>
            <a:r>
              <a:rPr sz="1000" b="1" spc="-10" dirty="0">
                <a:solidFill>
                  <a:srgbClr val="4A657A"/>
                </a:solidFill>
                <a:latin typeface="NunitoSans-SemiBold"/>
                <a:cs typeface="NunitoSans-SemiBold"/>
              </a:rPr>
              <a:t>weighting </a:t>
            </a:r>
            <a:r>
              <a:rPr sz="1000" b="1" dirty="0">
                <a:solidFill>
                  <a:srgbClr val="4A657A"/>
                </a:solidFill>
                <a:latin typeface="NunitoSans-SemiBold"/>
                <a:cs typeface="NunitoSans-SemiBold"/>
              </a:rPr>
              <a:t>of</a:t>
            </a:r>
            <a:r>
              <a:rPr sz="1000" b="1" spc="-25" dirty="0">
                <a:solidFill>
                  <a:srgbClr val="4A657A"/>
                </a:solidFill>
                <a:latin typeface="NunitoSans-SemiBold"/>
                <a:cs typeface="NunitoSans-SemiBold"/>
              </a:rPr>
              <a:t> </a:t>
            </a:r>
            <a:r>
              <a:rPr sz="1000" b="1" dirty="0">
                <a:solidFill>
                  <a:srgbClr val="4A657A"/>
                </a:solidFill>
                <a:latin typeface="NunitoSans-SemiBold"/>
                <a:cs typeface="NunitoSans-SemiBold"/>
              </a:rPr>
              <a:t>each</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security</a:t>
            </a:r>
            <a:r>
              <a:rPr sz="1000" b="1" spc="-20" dirty="0">
                <a:solidFill>
                  <a:srgbClr val="4A657A"/>
                </a:solidFill>
                <a:latin typeface="NunitoSans-SemiBold"/>
                <a:cs typeface="NunitoSans-SemiBold"/>
              </a:rPr>
              <a:t> </a:t>
            </a:r>
            <a:r>
              <a:rPr lang="en-US" sz="1000" b="1" spc="-20" dirty="0">
                <a:solidFill>
                  <a:srgbClr val="4A657A"/>
                </a:solidFill>
                <a:latin typeface="NunitoSans-SemiBold"/>
                <a:cs typeface="NunitoSans-SemiBold"/>
              </a:rPr>
              <a:t>designed </a:t>
            </a:r>
            <a:r>
              <a:rPr sz="1000" b="1" dirty="0">
                <a:solidFill>
                  <a:srgbClr val="4A657A"/>
                </a:solidFill>
                <a:latin typeface="NunitoSans-SemiBold"/>
                <a:cs typeface="NunitoSans-SemiBold"/>
              </a:rPr>
              <a:t>to</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achieve</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the</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goals</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of</a:t>
            </a:r>
            <a:r>
              <a:rPr sz="1000" b="1" spc="-20" dirty="0">
                <a:solidFill>
                  <a:srgbClr val="4A657A"/>
                </a:solidFill>
                <a:latin typeface="NunitoSans-SemiBold"/>
                <a:cs typeface="NunitoSans-SemiBold"/>
              </a:rPr>
              <a:t> </a:t>
            </a:r>
            <a:r>
              <a:rPr sz="1000" b="1" dirty="0">
                <a:solidFill>
                  <a:srgbClr val="4A657A"/>
                </a:solidFill>
                <a:latin typeface="NunitoSans-SemiBold"/>
                <a:cs typeface="NunitoSans-SemiBold"/>
              </a:rPr>
              <a:t>the</a:t>
            </a:r>
            <a:r>
              <a:rPr sz="1000" b="1" spc="-20" dirty="0">
                <a:solidFill>
                  <a:srgbClr val="4A657A"/>
                </a:solidFill>
                <a:latin typeface="NunitoSans-SemiBold"/>
                <a:cs typeface="NunitoSans-SemiBold"/>
              </a:rPr>
              <a:t> </a:t>
            </a:r>
            <a:r>
              <a:rPr sz="1000" b="1" spc="-10" dirty="0">
                <a:solidFill>
                  <a:srgbClr val="4A657A"/>
                </a:solidFill>
                <a:latin typeface="NunitoSans-SemiBold"/>
                <a:cs typeface="NunitoSans-SemiBold"/>
              </a:rPr>
              <a:t>portfolio.</a:t>
            </a:r>
            <a:endParaRPr sz="1000" dirty="0">
              <a:latin typeface="NunitoSans-SemiBold"/>
              <a:cs typeface="NunitoSans-SemiBold"/>
            </a:endParaRPr>
          </a:p>
        </p:txBody>
      </p:sp>
      <p:sp>
        <p:nvSpPr>
          <p:cNvPr id="27" name="object 27"/>
          <p:cNvSpPr/>
          <p:nvPr/>
        </p:nvSpPr>
        <p:spPr>
          <a:xfrm>
            <a:off x="539495" y="6934200"/>
            <a:ext cx="56515" cy="81915"/>
          </a:xfrm>
          <a:custGeom>
            <a:avLst/>
            <a:gdLst/>
            <a:ahLst/>
            <a:cxnLst/>
            <a:rect l="l" t="t" r="r" b="b"/>
            <a:pathLst>
              <a:path w="56515" h="81915">
                <a:moveTo>
                  <a:pt x="0" y="0"/>
                </a:moveTo>
                <a:lnTo>
                  <a:pt x="88" y="79057"/>
                </a:lnTo>
                <a:lnTo>
                  <a:pt x="4711" y="81419"/>
                </a:lnTo>
                <a:lnTo>
                  <a:pt x="56464" y="44170"/>
                </a:lnTo>
                <a:lnTo>
                  <a:pt x="56349" y="37680"/>
                </a:lnTo>
                <a:lnTo>
                  <a:pt x="0" y="0"/>
                </a:lnTo>
                <a:close/>
              </a:path>
            </a:pathLst>
          </a:custGeom>
          <a:solidFill>
            <a:srgbClr val="DFE4E8"/>
          </a:solidFill>
        </p:spPr>
        <p:txBody>
          <a:bodyPr wrap="square" lIns="0" tIns="0" rIns="0" bIns="0" rtlCol="0"/>
          <a:lstStyle/>
          <a:p>
            <a:endParaRPr/>
          </a:p>
        </p:txBody>
      </p:sp>
      <p:sp>
        <p:nvSpPr>
          <p:cNvPr id="28" name="object 28"/>
          <p:cNvSpPr/>
          <p:nvPr/>
        </p:nvSpPr>
        <p:spPr>
          <a:xfrm>
            <a:off x="539495" y="7353935"/>
            <a:ext cx="56515" cy="81915"/>
          </a:xfrm>
          <a:custGeom>
            <a:avLst/>
            <a:gdLst/>
            <a:ahLst/>
            <a:cxnLst/>
            <a:rect l="l" t="t" r="r" b="b"/>
            <a:pathLst>
              <a:path w="56515" h="81915">
                <a:moveTo>
                  <a:pt x="0" y="0"/>
                </a:moveTo>
                <a:lnTo>
                  <a:pt x="88" y="79057"/>
                </a:lnTo>
                <a:lnTo>
                  <a:pt x="4711" y="81419"/>
                </a:lnTo>
                <a:lnTo>
                  <a:pt x="56464" y="44170"/>
                </a:lnTo>
                <a:lnTo>
                  <a:pt x="56349" y="37680"/>
                </a:lnTo>
                <a:lnTo>
                  <a:pt x="0" y="0"/>
                </a:lnTo>
                <a:close/>
              </a:path>
            </a:pathLst>
          </a:custGeom>
          <a:solidFill>
            <a:srgbClr val="DFE4E8"/>
          </a:solidFill>
        </p:spPr>
        <p:txBody>
          <a:bodyPr wrap="square" lIns="0" tIns="0" rIns="0" bIns="0" rtlCol="0"/>
          <a:lstStyle/>
          <a:p>
            <a:endParaRPr/>
          </a:p>
        </p:txBody>
      </p:sp>
      <p:sp>
        <p:nvSpPr>
          <p:cNvPr id="29" name="object 29"/>
          <p:cNvSpPr/>
          <p:nvPr/>
        </p:nvSpPr>
        <p:spPr>
          <a:xfrm>
            <a:off x="539495" y="6318250"/>
            <a:ext cx="56515" cy="81915"/>
          </a:xfrm>
          <a:custGeom>
            <a:avLst/>
            <a:gdLst/>
            <a:ahLst/>
            <a:cxnLst/>
            <a:rect l="l" t="t" r="r" b="b"/>
            <a:pathLst>
              <a:path w="56515" h="81914">
                <a:moveTo>
                  <a:pt x="0" y="0"/>
                </a:moveTo>
                <a:lnTo>
                  <a:pt x="88" y="79057"/>
                </a:lnTo>
                <a:lnTo>
                  <a:pt x="4711" y="81419"/>
                </a:lnTo>
                <a:lnTo>
                  <a:pt x="56464" y="44170"/>
                </a:lnTo>
                <a:lnTo>
                  <a:pt x="56349" y="37680"/>
                </a:lnTo>
                <a:lnTo>
                  <a:pt x="0" y="0"/>
                </a:lnTo>
                <a:close/>
              </a:path>
            </a:pathLst>
          </a:custGeom>
          <a:solidFill>
            <a:srgbClr val="DFE4E8"/>
          </a:solidFill>
        </p:spPr>
        <p:txBody>
          <a:bodyPr wrap="square" lIns="0" tIns="0" rIns="0" bIns="0" rtlCol="0"/>
          <a:lstStyle/>
          <a:p>
            <a:endParaRPr/>
          </a:p>
        </p:txBody>
      </p:sp>
      <p:sp>
        <p:nvSpPr>
          <p:cNvPr id="30" name="object 30"/>
          <p:cNvSpPr/>
          <p:nvPr/>
        </p:nvSpPr>
        <p:spPr>
          <a:xfrm>
            <a:off x="539495" y="8153400"/>
            <a:ext cx="56515" cy="81915"/>
          </a:xfrm>
          <a:custGeom>
            <a:avLst/>
            <a:gdLst/>
            <a:ahLst/>
            <a:cxnLst/>
            <a:rect l="l" t="t" r="r" b="b"/>
            <a:pathLst>
              <a:path w="56515" h="81915">
                <a:moveTo>
                  <a:pt x="0" y="0"/>
                </a:moveTo>
                <a:lnTo>
                  <a:pt x="88" y="79057"/>
                </a:lnTo>
                <a:lnTo>
                  <a:pt x="4711" y="81419"/>
                </a:lnTo>
                <a:lnTo>
                  <a:pt x="56464" y="44170"/>
                </a:lnTo>
                <a:lnTo>
                  <a:pt x="56349" y="37680"/>
                </a:lnTo>
                <a:lnTo>
                  <a:pt x="0" y="0"/>
                </a:lnTo>
                <a:close/>
              </a:path>
            </a:pathLst>
          </a:custGeom>
          <a:solidFill>
            <a:srgbClr val="DFE4E8"/>
          </a:solidFill>
        </p:spPr>
        <p:txBody>
          <a:bodyPr wrap="square" lIns="0" tIns="0" rIns="0" bIns="0" rtlCol="0"/>
          <a:lstStyle/>
          <a:p>
            <a:endParaRPr/>
          </a:p>
        </p:txBody>
      </p:sp>
      <p:sp>
        <p:nvSpPr>
          <p:cNvPr id="31" name="object 31"/>
          <p:cNvSpPr txBox="1"/>
          <p:nvPr/>
        </p:nvSpPr>
        <p:spPr>
          <a:xfrm>
            <a:off x="488695" y="6059190"/>
            <a:ext cx="1612265" cy="166370"/>
          </a:xfrm>
          <a:prstGeom prst="rect">
            <a:avLst/>
          </a:prstGeom>
        </p:spPr>
        <p:txBody>
          <a:bodyPr vert="horz" wrap="square" lIns="0" tIns="15875" rIns="0" bIns="0" rtlCol="0">
            <a:spAutoFit/>
          </a:bodyPr>
          <a:lstStyle/>
          <a:p>
            <a:pPr marL="12700">
              <a:lnSpc>
                <a:spcPct val="100000"/>
              </a:lnSpc>
              <a:spcBef>
                <a:spcPts val="125"/>
              </a:spcBef>
            </a:pPr>
            <a:r>
              <a:rPr sz="900" b="1" dirty="0">
                <a:solidFill>
                  <a:srgbClr val="2C8FC5"/>
                </a:solidFill>
                <a:latin typeface="Nunito-Black"/>
                <a:cs typeface="Nunito-Black"/>
              </a:rPr>
              <a:t>STRATEGY</a:t>
            </a:r>
            <a:r>
              <a:rPr sz="900" b="1" spc="385" dirty="0">
                <a:solidFill>
                  <a:srgbClr val="2C8FC5"/>
                </a:solidFill>
                <a:latin typeface="Nunito-Black"/>
                <a:cs typeface="Nunito-Black"/>
              </a:rPr>
              <a:t> </a:t>
            </a:r>
            <a:r>
              <a:rPr sz="900" b="1" spc="40" dirty="0">
                <a:solidFill>
                  <a:srgbClr val="2C8FC5"/>
                </a:solidFill>
                <a:latin typeface="Nunito-Black"/>
                <a:cs typeface="Nunito-Black"/>
              </a:rPr>
              <a:t>DESCRIPTION</a:t>
            </a:r>
            <a:endParaRPr sz="900">
              <a:latin typeface="Nunito-Black"/>
              <a:cs typeface="Nunito-Black"/>
            </a:endParaRPr>
          </a:p>
        </p:txBody>
      </p:sp>
      <p:sp>
        <p:nvSpPr>
          <p:cNvPr id="32" name="object 32"/>
          <p:cNvSpPr/>
          <p:nvPr/>
        </p:nvSpPr>
        <p:spPr>
          <a:xfrm>
            <a:off x="5175148" y="5104954"/>
            <a:ext cx="2087880" cy="0"/>
          </a:xfrm>
          <a:custGeom>
            <a:avLst/>
            <a:gdLst/>
            <a:ahLst/>
            <a:cxnLst/>
            <a:rect l="l" t="t" r="r" b="b"/>
            <a:pathLst>
              <a:path w="2087879">
                <a:moveTo>
                  <a:pt x="2087473" y="0"/>
                </a:moveTo>
                <a:lnTo>
                  <a:pt x="0" y="0"/>
                </a:lnTo>
              </a:path>
            </a:pathLst>
          </a:custGeom>
          <a:ln w="9525">
            <a:solidFill>
              <a:srgbClr val="F2F7FB"/>
            </a:solidFill>
          </a:ln>
        </p:spPr>
        <p:txBody>
          <a:bodyPr wrap="square" lIns="0" tIns="0" rIns="0" bIns="0" rtlCol="0"/>
          <a:lstStyle/>
          <a:p>
            <a:endParaRPr/>
          </a:p>
        </p:txBody>
      </p:sp>
      <p:sp>
        <p:nvSpPr>
          <p:cNvPr id="33" name="object 33"/>
          <p:cNvSpPr/>
          <p:nvPr/>
        </p:nvSpPr>
        <p:spPr>
          <a:xfrm>
            <a:off x="5178297" y="5333554"/>
            <a:ext cx="2084705" cy="0"/>
          </a:xfrm>
          <a:custGeom>
            <a:avLst/>
            <a:gdLst/>
            <a:ahLst/>
            <a:cxnLst/>
            <a:rect l="l" t="t" r="r" b="b"/>
            <a:pathLst>
              <a:path w="2084704">
                <a:moveTo>
                  <a:pt x="2084324" y="0"/>
                </a:moveTo>
                <a:lnTo>
                  <a:pt x="0" y="0"/>
                </a:lnTo>
              </a:path>
            </a:pathLst>
          </a:custGeom>
          <a:ln w="9525">
            <a:solidFill>
              <a:srgbClr val="F2F7FB"/>
            </a:solidFill>
          </a:ln>
        </p:spPr>
        <p:txBody>
          <a:bodyPr wrap="square" lIns="0" tIns="0" rIns="0" bIns="0" rtlCol="0"/>
          <a:lstStyle/>
          <a:p>
            <a:endParaRPr/>
          </a:p>
        </p:txBody>
      </p:sp>
      <p:sp>
        <p:nvSpPr>
          <p:cNvPr id="34" name="object 34"/>
          <p:cNvSpPr/>
          <p:nvPr/>
        </p:nvSpPr>
        <p:spPr>
          <a:xfrm>
            <a:off x="5175148" y="5551332"/>
            <a:ext cx="2084705" cy="0"/>
          </a:xfrm>
          <a:custGeom>
            <a:avLst/>
            <a:gdLst/>
            <a:ahLst/>
            <a:cxnLst/>
            <a:rect l="l" t="t" r="r" b="b"/>
            <a:pathLst>
              <a:path w="2084704">
                <a:moveTo>
                  <a:pt x="2084324" y="0"/>
                </a:moveTo>
                <a:lnTo>
                  <a:pt x="0" y="0"/>
                </a:lnTo>
              </a:path>
            </a:pathLst>
          </a:custGeom>
          <a:ln w="9525">
            <a:solidFill>
              <a:srgbClr val="F2F7FB"/>
            </a:solidFill>
          </a:ln>
        </p:spPr>
        <p:txBody>
          <a:bodyPr wrap="square" lIns="0" tIns="0" rIns="0" bIns="0" rtlCol="0"/>
          <a:lstStyle/>
          <a:p>
            <a:endParaRPr/>
          </a:p>
        </p:txBody>
      </p:sp>
      <p:pic>
        <p:nvPicPr>
          <p:cNvPr id="42" name="object 42"/>
          <p:cNvPicPr/>
          <p:nvPr/>
        </p:nvPicPr>
        <p:blipFill>
          <a:blip r:embed="rId3" cstate="print"/>
          <a:stretch>
            <a:fillRect/>
          </a:stretch>
        </p:blipFill>
        <p:spPr>
          <a:xfrm>
            <a:off x="3872735" y="4961896"/>
            <a:ext cx="241274" cy="241261"/>
          </a:xfrm>
          <a:prstGeom prst="rect">
            <a:avLst/>
          </a:prstGeom>
        </p:spPr>
      </p:pic>
      <p:pic>
        <p:nvPicPr>
          <p:cNvPr id="43" name="object 43"/>
          <p:cNvPicPr/>
          <p:nvPr/>
        </p:nvPicPr>
        <p:blipFill>
          <a:blip r:embed="rId4" cstate="print"/>
          <a:stretch>
            <a:fillRect/>
          </a:stretch>
        </p:blipFill>
        <p:spPr>
          <a:xfrm>
            <a:off x="3866146" y="5411254"/>
            <a:ext cx="241274" cy="241261"/>
          </a:xfrm>
          <a:prstGeom prst="rect">
            <a:avLst/>
          </a:prstGeom>
        </p:spPr>
      </p:pic>
      <p:graphicFrame>
        <p:nvGraphicFramePr>
          <p:cNvPr id="44" name="object 44"/>
          <p:cNvGraphicFramePr>
            <a:graphicFrameLocks noGrp="1"/>
          </p:cNvGraphicFramePr>
          <p:nvPr>
            <p:extLst>
              <p:ext uri="{D42A27DB-BD31-4B8C-83A1-F6EECF244321}">
                <p14:modId xmlns:p14="http://schemas.microsoft.com/office/powerpoint/2010/main" val="1823081167"/>
              </p:ext>
            </p:extLst>
          </p:nvPr>
        </p:nvGraphicFramePr>
        <p:xfrm>
          <a:off x="609092" y="2895600"/>
          <a:ext cx="4343908" cy="2819401"/>
        </p:xfrm>
        <a:graphic>
          <a:graphicData uri="http://schemas.openxmlformats.org/drawingml/2006/table">
            <a:tbl>
              <a:tblPr firstRow="1" bandRow="1">
                <a:tableStyleId>{2D5ABB26-0587-4C30-8999-92F81FD0307C}</a:tableStyleId>
              </a:tblPr>
              <a:tblGrid>
                <a:gridCol w="2067277">
                  <a:extLst>
                    <a:ext uri="{9D8B030D-6E8A-4147-A177-3AD203B41FA5}">
                      <a16:colId xmlns:a16="http://schemas.microsoft.com/office/drawing/2014/main" val="20000"/>
                    </a:ext>
                  </a:extLst>
                </a:gridCol>
                <a:gridCol w="1895631">
                  <a:extLst>
                    <a:ext uri="{9D8B030D-6E8A-4147-A177-3AD203B41FA5}">
                      <a16:colId xmlns:a16="http://schemas.microsoft.com/office/drawing/2014/main" val="20001"/>
                    </a:ext>
                  </a:extLst>
                </a:gridCol>
                <a:gridCol w="381000">
                  <a:extLst>
                    <a:ext uri="{9D8B030D-6E8A-4147-A177-3AD203B41FA5}">
                      <a16:colId xmlns:a16="http://schemas.microsoft.com/office/drawing/2014/main" val="20002"/>
                    </a:ext>
                  </a:extLst>
                </a:gridCol>
              </a:tblGrid>
              <a:tr h="281253">
                <a:tc rowSpan="3">
                  <a:txBody>
                    <a:bodyPr/>
                    <a:lstStyle/>
                    <a:p>
                      <a:pPr>
                        <a:lnSpc>
                          <a:spcPct val="100000"/>
                        </a:lnSpc>
                      </a:pPr>
                      <a:endParaRPr sz="900" dirty="0">
                        <a:latin typeface="Times New Roman"/>
                        <a:cs typeface="Times New Roman"/>
                      </a:endParaRPr>
                    </a:p>
                  </a:txBody>
                  <a:tcPr marL="0" marR="0" marT="0" marB="0">
                    <a:lnL>
                      <a:noFill/>
                    </a:lnL>
                    <a:lnR w="12700">
                      <a:noFill/>
                      <a:prstDash val="solid"/>
                    </a:lnR>
                    <a:lnT>
                      <a:noFill/>
                    </a:lnT>
                    <a:lnB>
                      <a:noFill/>
                    </a:lnB>
                    <a:lnTlToBr w="12700" cmpd="sng">
                      <a:noFill/>
                      <a:prstDash val="solid"/>
                    </a:lnTlToBr>
                    <a:lnBlToTr w="12700" cmpd="sng">
                      <a:noFill/>
                      <a:prstDash val="solid"/>
                    </a:lnBlToTr>
                  </a:tcPr>
                </a:tc>
                <a:tc>
                  <a:txBody>
                    <a:bodyPr/>
                    <a:lstStyle/>
                    <a:p>
                      <a:pPr marL="160655">
                        <a:lnSpc>
                          <a:spcPct val="100000"/>
                        </a:lnSpc>
                        <a:spcBef>
                          <a:spcPts val="330"/>
                        </a:spcBef>
                      </a:pPr>
                      <a:r>
                        <a:rPr sz="900" b="1" dirty="0">
                          <a:solidFill>
                            <a:srgbClr val="4A657A"/>
                          </a:solidFill>
                          <a:latin typeface="NunitoSans-SemiBold"/>
                          <a:cs typeface="NunitoSans-SemiBold"/>
                        </a:rPr>
                        <a:t>Avg.</a:t>
                      </a:r>
                      <a:r>
                        <a:rPr sz="900" b="1" spc="-15" dirty="0">
                          <a:solidFill>
                            <a:srgbClr val="4A657A"/>
                          </a:solidFill>
                          <a:latin typeface="NunitoSans-SemiBold"/>
                          <a:cs typeface="NunitoSans-SemiBold"/>
                        </a:rPr>
                        <a:t> </a:t>
                      </a:r>
                      <a:r>
                        <a:rPr sz="900" b="1" dirty="0">
                          <a:solidFill>
                            <a:srgbClr val="4A657A"/>
                          </a:solidFill>
                          <a:latin typeface="NunitoSans-SemiBold"/>
                          <a:cs typeface="NunitoSans-SemiBold"/>
                        </a:rPr>
                        <a:t>Eff</a:t>
                      </a:r>
                      <a:r>
                        <a:rPr sz="900" b="1" spc="-15" dirty="0">
                          <a:solidFill>
                            <a:srgbClr val="4A657A"/>
                          </a:solidFill>
                          <a:latin typeface="NunitoSans-SemiBold"/>
                          <a:cs typeface="NunitoSans-SemiBold"/>
                        </a:rPr>
                        <a:t> </a:t>
                      </a:r>
                      <a:r>
                        <a:rPr sz="900" b="1" dirty="0">
                          <a:solidFill>
                            <a:srgbClr val="4A657A"/>
                          </a:solidFill>
                          <a:latin typeface="NunitoSans-SemiBold"/>
                          <a:cs typeface="NunitoSans-SemiBold"/>
                        </a:rPr>
                        <a:t>Duration</a:t>
                      </a:r>
                      <a:r>
                        <a:rPr sz="900" b="1" spc="-15" dirty="0">
                          <a:solidFill>
                            <a:srgbClr val="4A657A"/>
                          </a:solidFill>
                          <a:latin typeface="NunitoSans-SemiBold"/>
                          <a:cs typeface="NunitoSans-SemiBold"/>
                        </a:rPr>
                        <a:t> </a:t>
                      </a:r>
                      <a:r>
                        <a:rPr sz="900" b="1" spc="-10" dirty="0">
                          <a:solidFill>
                            <a:srgbClr val="4A657A"/>
                          </a:solidFill>
                          <a:latin typeface="NunitoSans-SemiBold"/>
                          <a:cs typeface="NunitoSans-SemiBold"/>
                        </a:rPr>
                        <a:t>(Years)</a:t>
                      </a:r>
                      <a:endParaRPr sz="900" dirty="0">
                        <a:latin typeface="NunitoSans-SemiBold"/>
                        <a:cs typeface="NunitoSans-SemiBold"/>
                      </a:endParaRPr>
                    </a:p>
                  </a:txBody>
                  <a:tcPr marL="0" marR="0" marT="41910" marB="0">
                    <a:lnL w="12700">
                      <a:noFill/>
                      <a:prstDash val="solid"/>
                    </a:lnL>
                    <a:lnR>
                      <a:noFill/>
                    </a:lnR>
                    <a:lnT>
                      <a:noFill/>
                    </a:lnT>
                    <a:lnB w="9525">
                      <a:noFill/>
                      <a:prstDash val="solid"/>
                    </a:lnB>
                    <a:lnTlToBr w="12700" cmpd="sng">
                      <a:noFill/>
                      <a:prstDash val="solid"/>
                    </a:lnTlToBr>
                    <a:lnBlToTr w="12700" cmpd="sng">
                      <a:noFill/>
                      <a:prstDash val="solid"/>
                    </a:lnBlToTr>
                  </a:tcPr>
                </a:tc>
                <a:tc>
                  <a:txBody>
                    <a:bodyPr/>
                    <a:lstStyle/>
                    <a:p>
                      <a:pPr algn="l">
                        <a:lnSpc>
                          <a:spcPct val="100000"/>
                        </a:lnSpc>
                        <a:spcBef>
                          <a:spcPts val="345"/>
                        </a:spcBef>
                      </a:pPr>
                      <a:r>
                        <a:rPr lang="en-US" sz="900" b="1" spc="-20" dirty="0">
                          <a:solidFill>
                            <a:srgbClr val="4A657A"/>
                          </a:solidFill>
                          <a:latin typeface="Nunito Sans"/>
                          <a:cs typeface="Nunito Sans"/>
                        </a:rPr>
                        <a:t>9.60</a:t>
                      </a:r>
                    </a:p>
                  </a:txBody>
                  <a:tcPr marL="0" marR="0" marT="43815" marB="0">
                    <a:lnL>
                      <a:noFill/>
                    </a:lnL>
                    <a:lnR>
                      <a:noFill/>
                    </a:lnR>
                    <a:lnT>
                      <a:noFill/>
                    </a:lnT>
                    <a:lnB w="9525">
                      <a:noFill/>
                      <a:prstDash val="solid"/>
                    </a:lnB>
                    <a:lnTlToBr w="12700" cmpd="sng">
                      <a:noFill/>
                      <a:prstDash val="solid"/>
                    </a:lnTlToBr>
                    <a:lnBlToTr w="12700" cmpd="sng">
                      <a:noFill/>
                      <a:prstDash val="solid"/>
                    </a:lnBlToTr>
                  </a:tcPr>
                </a:tc>
                <a:extLst>
                  <a:ext uri="{0D108BD9-81ED-4DB2-BD59-A6C34878D82A}">
                    <a16:rowId xmlns:a16="http://schemas.microsoft.com/office/drawing/2014/main" val="10000"/>
                  </a:ext>
                </a:extLst>
              </a:tr>
              <a:tr h="232502">
                <a:tc vMerge="1">
                  <a:txBody>
                    <a:bodyPr/>
                    <a:lstStyle/>
                    <a:p>
                      <a:endParaRPr/>
                    </a:p>
                  </a:txBody>
                  <a:tcPr marL="0" marR="0" marT="0" marB="0">
                    <a:lnR w="12700">
                      <a:solidFill>
                        <a:srgbClr val="F2F7FB"/>
                      </a:solidFill>
                      <a:prstDash val="solid"/>
                    </a:lnR>
                  </a:tcPr>
                </a:tc>
                <a:tc>
                  <a:txBody>
                    <a:bodyPr/>
                    <a:lstStyle/>
                    <a:p>
                      <a:pPr marL="160655">
                        <a:lnSpc>
                          <a:spcPct val="100000"/>
                        </a:lnSpc>
                        <a:spcBef>
                          <a:spcPts val="270"/>
                        </a:spcBef>
                      </a:pPr>
                      <a:r>
                        <a:rPr sz="900" b="1" dirty="0">
                          <a:solidFill>
                            <a:srgbClr val="4A657A"/>
                          </a:solidFill>
                          <a:latin typeface="NunitoSans-SemiBold"/>
                          <a:cs typeface="NunitoSans-SemiBold"/>
                        </a:rPr>
                        <a:t>Avg.</a:t>
                      </a:r>
                      <a:r>
                        <a:rPr sz="900" b="1" spc="-35" dirty="0">
                          <a:solidFill>
                            <a:srgbClr val="4A657A"/>
                          </a:solidFill>
                          <a:latin typeface="NunitoSans-SemiBold"/>
                          <a:cs typeface="NunitoSans-SemiBold"/>
                        </a:rPr>
                        <a:t> </a:t>
                      </a:r>
                      <a:r>
                        <a:rPr sz="900" b="1" dirty="0">
                          <a:solidFill>
                            <a:srgbClr val="4A657A"/>
                          </a:solidFill>
                          <a:latin typeface="NunitoSans-SemiBold"/>
                          <a:cs typeface="NunitoSans-SemiBold"/>
                        </a:rPr>
                        <a:t>W</a:t>
                      </a:r>
                      <a:r>
                        <a:rPr lang="en-US" sz="900" b="1" dirty="0">
                          <a:solidFill>
                            <a:srgbClr val="4A657A"/>
                          </a:solidFill>
                          <a:latin typeface="NunitoSans-SemiBold"/>
                          <a:cs typeface="NunitoSans-SemiBold"/>
                        </a:rPr>
                        <a:t>eighted</a:t>
                      </a:r>
                      <a:r>
                        <a:rPr sz="900" b="1" spc="-25" dirty="0">
                          <a:solidFill>
                            <a:srgbClr val="4A657A"/>
                          </a:solidFill>
                          <a:latin typeface="NunitoSans-SemiBold"/>
                          <a:cs typeface="NunitoSans-SemiBold"/>
                        </a:rPr>
                        <a:t> </a:t>
                      </a:r>
                      <a:r>
                        <a:rPr sz="900" b="1" spc="-10" dirty="0">
                          <a:solidFill>
                            <a:srgbClr val="4A657A"/>
                          </a:solidFill>
                          <a:latin typeface="NunitoSans-SemiBold"/>
                          <a:cs typeface="NunitoSans-SemiBold"/>
                        </a:rPr>
                        <a:t>Coupon</a:t>
                      </a:r>
                      <a:endParaRPr sz="900" dirty="0">
                        <a:latin typeface="NunitoSans-SemiBold"/>
                        <a:cs typeface="NunitoSans-SemiBold"/>
                      </a:endParaRPr>
                    </a:p>
                  </a:txBody>
                  <a:tcPr marL="0" marR="0" marT="34290" marB="0">
                    <a:lnL w="12700">
                      <a:noFill/>
                      <a:prstDash val="solid"/>
                    </a:lnL>
                    <a:lnR>
                      <a:noFill/>
                    </a:lnR>
                    <a:lnT w="9525">
                      <a:noFill/>
                      <a:prstDash val="solid"/>
                    </a:lnT>
                    <a:lnB w="9525">
                      <a:noFill/>
                      <a:prstDash val="solid"/>
                    </a:lnB>
                    <a:lnTlToBr w="12700" cmpd="sng">
                      <a:noFill/>
                      <a:prstDash val="solid"/>
                    </a:lnTlToBr>
                    <a:lnBlToTr w="12700" cmpd="sng">
                      <a:noFill/>
                      <a:prstDash val="solid"/>
                    </a:lnBlToTr>
                  </a:tcPr>
                </a:tc>
                <a:tc>
                  <a:txBody>
                    <a:bodyPr/>
                    <a:lstStyle/>
                    <a:p>
                      <a:pPr algn="l">
                        <a:lnSpc>
                          <a:spcPct val="100000"/>
                        </a:lnSpc>
                        <a:spcBef>
                          <a:spcPts val="280"/>
                        </a:spcBef>
                      </a:pPr>
                      <a:r>
                        <a:rPr lang="en-US" sz="900" b="1" spc="-20" dirty="0">
                          <a:solidFill>
                            <a:srgbClr val="4A657A"/>
                          </a:solidFill>
                          <a:latin typeface="Nunito Sans"/>
                          <a:cs typeface="Nunito Sans"/>
                        </a:rPr>
                        <a:t>3.34%</a:t>
                      </a:r>
                    </a:p>
                  </a:txBody>
                  <a:tcPr marL="0" marR="0" marT="35560" marB="0">
                    <a:lnL>
                      <a:noFill/>
                    </a:lnL>
                    <a:lnR>
                      <a:noFill/>
                    </a:lnR>
                    <a:lnT w="9525">
                      <a:noFill/>
                      <a:prstDash val="solid"/>
                    </a:lnT>
                    <a:lnB w="9525">
                      <a:noFill/>
                      <a:prstDash val="solid"/>
                    </a:lnB>
                    <a:lnTlToBr w="12700" cmpd="sng">
                      <a:noFill/>
                      <a:prstDash val="solid"/>
                    </a:lnTlToBr>
                    <a:lnBlToTr w="12700" cmpd="sng">
                      <a:noFill/>
                      <a:prstDash val="solid"/>
                    </a:lnBlToTr>
                  </a:tcPr>
                </a:tc>
                <a:extLst>
                  <a:ext uri="{0D108BD9-81ED-4DB2-BD59-A6C34878D82A}">
                    <a16:rowId xmlns:a16="http://schemas.microsoft.com/office/drawing/2014/main" val="10001"/>
                  </a:ext>
                </a:extLst>
              </a:tr>
              <a:tr h="220002">
                <a:tc vMerge="1">
                  <a:txBody>
                    <a:bodyPr/>
                    <a:lstStyle/>
                    <a:p>
                      <a:endParaRPr/>
                    </a:p>
                  </a:txBody>
                  <a:tcPr marL="0" marR="0" marT="0" marB="0">
                    <a:lnR w="12700">
                      <a:solidFill>
                        <a:srgbClr val="F2F7FB"/>
                      </a:solidFill>
                      <a:prstDash val="solid"/>
                    </a:lnR>
                  </a:tcPr>
                </a:tc>
                <a:tc>
                  <a:txBody>
                    <a:bodyPr/>
                    <a:lstStyle/>
                    <a:p>
                      <a:pPr marL="160655">
                        <a:lnSpc>
                          <a:spcPct val="100000"/>
                        </a:lnSpc>
                        <a:spcBef>
                          <a:spcPts val="330"/>
                        </a:spcBef>
                      </a:pPr>
                      <a:endParaRPr sz="900" dirty="0">
                        <a:latin typeface="NunitoSans-SemiBold"/>
                        <a:cs typeface="NunitoSans-SemiBold"/>
                      </a:endParaRPr>
                    </a:p>
                  </a:txBody>
                  <a:tcPr marL="0" marR="0" marT="41910" marB="0">
                    <a:lnL w="12700">
                      <a:noFill/>
                      <a:prstDash val="solid"/>
                    </a:lnL>
                    <a:lnR>
                      <a:noFill/>
                    </a:lnR>
                    <a:lnT w="9525">
                      <a:noFill/>
                      <a:prstDash val="solid"/>
                    </a:lnT>
                    <a:lnB w="9525">
                      <a:noFill/>
                      <a:prstDash val="solid"/>
                    </a:lnB>
                    <a:lnTlToBr w="12700" cmpd="sng">
                      <a:noFill/>
                      <a:prstDash val="solid"/>
                    </a:lnTlToBr>
                    <a:lnBlToTr w="12700" cmpd="sng">
                      <a:noFill/>
                      <a:prstDash val="solid"/>
                    </a:lnBlToTr>
                  </a:tcPr>
                </a:tc>
                <a:tc>
                  <a:txBody>
                    <a:bodyPr/>
                    <a:lstStyle/>
                    <a:p>
                      <a:pPr algn="r">
                        <a:lnSpc>
                          <a:spcPct val="100000"/>
                        </a:lnSpc>
                        <a:spcBef>
                          <a:spcPts val="375"/>
                        </a:spcBef>
                      </a:pPr>
                      <a:endParaRPr lang="en-US" sz="900" dirty="0">
                        <a:latin typeface="Nunito Sans"/>
                        <a:cs typeface="Nunito Sans"/>
                      </a:endParaRPr>
                    </a:p>
                  </a:txBody>
                  <a:tcPr marL="0" marR="0" marT="43815" marB="0">
                    <a:lnL>
                      <a:noFill/>
                    </a:lnL>
                    <a:lnR>
                      <a:noFill/>
                    </a:lnR>
                    <a:lnT w="9525">
                      <a:noFill/>
                      <a:prstDash val="solid"/>
                    </a:lnT>
                    <a:lnB w="9525">
                      <a:noFill/>
                      <a:prstDash val="solid"/>
                    </a:lnB>
                    <a:lnTlToBr w="12700" cmpd="sng">
                      <a:noFill/>
                      <a:prstDash val="solid"/>
                    </a:lnTlToBr>
                    <a:lnBlToTr w="12700" cmpd="sng">
                      <a:noFill/>
                      <a:prstDash val="solid"/>
                    </a:lnBlToTr>
                  </a:tcPr>
                </a:tc>
                <a:extLst>
                  <a:ext uri="{0D108BD9-81ED-4DB2-BD59-A6C34878D82A}">
                    <a16:rowId xmlns:a16="http://schemas.microsoft.com/office/drawing/2014/main" val="10002"/>
                  </a:ext>
                </a:extLst>
              </a:tr>
              <a:tr h="229377">
                <a:tc>
                  <a:txBody>
                    <a:bodyPr/>
                    <a:lstStyle/>
                    <a:p>
                      <a:pPr marL="31750">
                        <a:lnSpc>
                          <a:spcPct val="100000"/>
                        </a:lnSpc>
                        <a:spcBef>
                          <a:spcPts val="445"/>
                        </a:spcBef>
                      </a:pPr>
                      <a:endParaRPr sz="1000" dirty="0">
                        <a:latin typeface="NunitoSans-SemiBold"/>
                        <a:cs typeface="NunitoSans-SemiBold"/>
                      </a:endParaRPr>
                    </a:p>
                  </a:txBody>
                  <a:tcPr marL="0" marR="0" marT="56515" marB="0">
                    <a:lnL>
                      <a:noFill/>
                    </a:lnL>
                    <a:lnR w="12700">
                      <a:noFill/>
                      <a:prstDash val="solid"/>
                    </a:lnR>
                    <a:lnT>
                      <a:noFill/>
                    </a:lnT>
                    <a:lnB>
                      <a:noFill/>
                    </a:lnB>
                    <a:lnTlToBr w="12700" cmpd="sng">
                      <a:noFill/>
                      <a:prstDash val="solid"/>
                    </a:lnTlToBr>
                    <a:lnBlToTr w="12700" cmpd="sng">
                      <a:noFill/>
                      <a:prstDash val="solid"/>
                    </a:lnBlToTr>
                  </a:tcPr>
                </a:tc>
                <a:tc>
                  <a:txBody>
                    <a:bodyPr/>
                    <a:lstStyle/>
                    <a:p>
                      <a:pPr marL="160655">
                        <a:lnSpc>
                          <a:spcPct val="100000"/>
                        </a:lnSpc>
                        <a:spcBef>
                          <a:spcPts val="270"/>
                        </a:spcBef>
                      </a:pPr>
                      <a:endParaRPr sz="900" dirty="0">
                        <a:latin typeface="NunitoSans-SemiBold"/>
                        <a:cs typeface="NunitoSans-SemiBold"/>
                      </a:endParaRPr>
                    </a:p>
                  </a:txBody>
                  <a:tcPr marL="0" marR="0" marT="34290" marB="0">
                    <a:lnL w="12700">
                      <a:noFill/>
                      <a:prstDash val="solid"/>
                    </a:lnL>
                    <a:lnR>
                      <a:noFill/>
                    </a:lnR>
                    <a:lnT w="9525">
                      <a:noFill/>
                      <a:prstDash val="solid"/>
                    </a:lnT>
                    <a:lnB w="9525">
                      <a:noFill/>
                      <a:prstDash val="solid"/>
                    </a:lnB>
                    <a:lnTlToBr w="12700" cmpd="sng">
                      <a:noFill/>
                      <a:prstDash val="solid"/>
                    </a:lnTlToBr>
                    <a:lnBlToTr w="12700" cmpd="sng">
                      <a:noFill/>
                      <a:prstDash val="solid"/>
                    </a:lnBlToTr>
                  </a:tcPr>
                </a:tc>
                <a:tc>
                  <a:txBody>
                    <a:bodyPr/>
                    <a:lstStyle/>
                    <a:p>
                      <a:pPr algn="r">
                        <a:lnSpc>
                          <a:spcPct val="100000"/>
                        </a:lnSpc>
                        <a:spcBef>
                          <a:spcPts val="375"/>
                        </a:spcBef>
                      </a:pPr>
                      <a:endParaRPr lang="en-US" sz="900" dirty="0">
                        <a:latin typeface="Nunito Sans"/>
                        <a:cs typeface="Nunito Sans"/>
                      </a:endParaRPr>
                    </a:p>
                  </a:txBody>
                  <a:tcPr marL="0" marR="0" marT="35560" marB="0">
                    <a:lnL>
                      <a:noFill/>
                    </a:lnL>
                    <a:lnR>
                      <a:noFill/>
                    </a:lnR>
                    <a:lnT w="9525">
                      <a:noFill/>
                      <a:prstDash val="solid"/>
                    </a:lnT>
                    <a:lnB w="9525">
                      <a:noFill/>
                      <a:prstDash val="solid"/>
                    </a:lnB>
                    <a:lnTlToBr w="12700" cmpd="sng">
                      <a:noFill/>
                      <a:prstDash val="solid"/>
                    </a:lnTlToBr>
                    <a:lnBlToTr w="12700" cmpd="sng">
                      <a:noFill/>
                      <a:prstDash val="solid"/>
                    </a:lnBlToTr>
                  </a:tcPr>
                </a:tc>
                <a:extLst>
                  <a:ext uri="{0D108BD9-81ED-4DB2-BD59-A6C34878D82A}">
                    <a16:rowId xmlns:a16="http://schemas.microsoft.com/office/drawing/2014/main" val="10003"/>
                  </a:ext>
                </a:extLst>
              </a:tr>
              <a:tr h="347503">
                <a:tc>
                  <a:txBody>
                    <a:bodyPr/>
                    <a:lstStyle/>
                    <a:p>
                      <a:pPr marL="31750">
                        <a:lnSpc>
                          <a:spcPct val="100000"/>
                        </a:lnSpc>
                        <a:spcBef>
                          <a:spcPts val="10"/>
                        </a:spcBef>
                      </a:pPr>
                      <a:endParaRPr sz="1000">
                        <a:latin typeface="NunitoSans-SemiBold"/>
                        <a:cs typeface="NunitoSans-SemiBold"/>
                      </a:endParaRPr>
                    </a:p>
                  </a:txBody>
                  <a:tcPr marL="0" marR="0" marT="1270" marB="0">
                    <a:lnL>
                      <a:noFill/>
                    </a:lnL>
                    <a:lnR w="12700">
                      <a:noFill/>
                      <a:prstDash val="solid"/>
                    </a:lnR>
                    <a:lnT>
                      <a:noFill/>
                    </a:lnT>
                    <a:lnB>
                      <a:noFill/>
                    </a:lnB>
                    <a:lnTlToBr w="12700" cmpd="sng">
                      <a:noFill/>
                      <a:prstDash val="solid"/>
                    </a:lnTlToBr>
                    <a:lnBlToTr w="12700" cmpd="sng">
                      <a:noFill/>
                      <a:prstDash val="solid"/>
                    </a:lnBlToTr>
                  </a:tcPr>
                </a:tc>
                <a:tc>
                  <a:txBody>
                    <a:bodyPr/>
                    <a:lstStyle/>
                    <a:p>
                      <a:pPr marL="160655">
                        <a:lnSpc>
                          <a:spcPct val="100000"/>
                        </a:lnSpc>
                        <a:spcBef>
                          <a:spcPts val="270"/>
                        </a:spcBef>
                      </a:pPr>
                      <a:endParaRPr sz="900" dirty="0">
                        <a:latin typeface="NunitoSans-SemiBold"/>
                        <a:cs typeface="NunitoSans-SemiBold"/>
                      </a:endParaRPr>
                    </a:p>
                  </a:txBody>
                  <a:tcPr marL="0" marR="0" marT="34290" marB="0">
                    <a:lnL w="12700">
                      <a:noFill/>
                      <a:prstDash val="solid"/>
                    </a:lnL>
                    <a:lnR>
                      <a:noFill/>
                    </a:lnR>
                    <a:lnT w="9525">
                      <a:noFill/>
                      <a:prstDash val="solid"/>
                    </a:lnT>
                    <a:lnB>
                      <a:noFill/>
                    </a:lnB>
                    <a:lnTlToBr w="12700" cmpd="sng">
                      <a:noFill/>
                      <a:prstDash val="solid"/>
                    </a:lnTlToBr>
                    <a:lnBlToTr w="12700" cmpd="sng">
                      <a:noFill/>
                      <a:prstDash val="solid"/>
                    </a:lnBlToTr>
                  </a:tcPr>
                </a:tc>
                <a:tc>
                  <a:txBody>
                    <a:bodyPr/>
                    <a:lstStyle/>
                    <a:p>
                      <a:pPr algn="r">
                        <a:lnSpc>
                          <a:spcPct val="100000"/>
                        </a:lnSpc>
                        <a:spcBef>
                          <a:spcPts val="310"/>
                        </a:spcBef>
                      </a:pPr>
                      <a:endParaRPr lang="en-US" sz="900" b="0" dirty="0">
                        <a:solidFill>
                          <a:schemeClr val="bg1">
                            <a:lumMod val="65000"/>
                          </a:schemeClr>
                        </a:solidFill>
                        <a:latin typeface="Nunito Sans"/>
                        <a:cs typeface="Nunito Sans"/>
                      </a:endParaRPr>
                    </a:p>
                  </a:txBody>
                  <a:tcPr marL="0" marR="0" marT="35560" marB="0">
                    <a:lnL>
                      <a:noFill/>
                    </a:lnL>
                    <a:lnR>
                      <a:noFill/>
                    </a:lnR>
                    <a:lnT w="9525">
                      <a:noFill/>
                      <a:prstDash val="solid"/>
                    </a:lnT>
                    <a:lnB>
                      <a:noFill/>
                    </a:lnB>
                    <a:lnTlToBr w="12700" cmpd="sng">
                      <a:noFill/>
                      <a:prstDash val="solid"/>
                    </a:lnTlToBr>
                    <a:lnBlToTr w="12700" cmpd="sng">
                      <a:noFill/>
                      <a:prstDash val="solid"/>
                    </a:lnBlToTr>
                  </a:tcPr>
                </a:tc>
                <a:extLst>
                  <a:ext uri="{0D108BD9-81ED-4DB2-BD59-A6C34878D82A}">
                    <a16:rowId xmlns:a16="http://schemas.microsoft.com/office/drawing/2014/main" val="10004"/>
                  </a:ext>
                </a:extLst>
              </a:tr>
              <a:tr h="218752">
                <a:tc>
                  <a:txBody>
                    <a:bodyPr/>
                    <a:lstStyle/>
                    <a:p>
                      <a:pPr marL="31750">
                        <a:lnSpc>
                          <a:spcPct val="100000"/>
                        </a:lnSpc>
                        <a:spcBef>
                          <a:spcPts val="25"/>
                        </a:spcBef>
                      </a:pPr>
                      <a:endParaRPr sz="1000">
                        <a:latin typeface="NunitoSans-SemiBold"/>
                        <a:cs typeface="NunitoSans-SemiBold"/>
                      </a:endParaRPr>
                    </a:p>
                  </a:txBody>
                  <a:tcPr marL="0" marR="0" marT="3175" marB="0">
                    <a:lnL>
                      <a:noFill/>
                    </a:lnL>
                    <a:lnR w="12700">
                      <a:noFill/>
                      <a:prstDash val="solid"/>
                    </a:lnR>
                    <a:lnT>
                      <a:noFill/>
                    </a:lnT>
                    <a:lnB>
                      <a:noFill/>
                    </a:lnB>
                    <a:lnTlToBr w="12700" cmpd="sng">
                      <a:noFill/>
                      <a:prstDash val="solid"/>
                    </a:lnTlToBr>
                    <a:lnBlToTr w="12700" cmpd="sng">
                      <a:noFill/>
                      <a:prstDash val="solid"/>
                    </a:lnBlToTr>
                  </a:tcPr>
                </a:tc>
                <a:tc>
                  <a:txBody>
                    <a:bodyPr/>
                    <a:lstStyle/>
                    <a:p>
                      <a:pPr>
                        <a:lnSpc>
                          <a:spcPct val="100000"/>
                        </a:lnSpc>
                      </a:pPr>
                      <a:endParaRPr sz="900" dirty="0">
                        <a:latin typeface="Times New Roman"/>
                        <a:cs typeface="Times New Roman"/>
                      </a:endParaRPr>
                    </a:p>
                  </a:txBody>
                  <a:tcPr marL="0" marR="0" marT="0" marB="0">
                    <a:lnL w="12700">
                      <a:noFill/>
                      <a:prstDash val="solid"/>
                    </a:lnL>
                    <a:lnR>
                      <a:noFill/>
                    </a:lnR>
                    <a:lnT>
                      <a:noFill/>
                    </a:lnT>
                    <a:lnB>
                      <a:noFill/>
                    </a:lnB>
                    <a:lnTlToBr w="12700" cmpd="sng">
                      <a:noFill/>
                      <a:prstDash val="solid"/>
                    </a:lnTlToBr>
                    <a:lnBlToTr w="12700" cmpd="sng">
                      <a:noFill/>
                      <a:prstDash val="solid"/>
                    </a:lnBlToTr>
                  </a:tcPr>
                </a:tc>
                <a:tc>
                  <a:txBody>
                    <a:bodyPr/>
                    <a:lstStyle/>
                    <a:p>
                      <a:pPr>
                        <a:lnSpc>
                          <a:spcPct val="100000"/>
                        </a:lnSpc>
                      </a:pPr>
                      <a:endParaRPr sz="900" dirty="0">
                        <a:latin typeface="Times New Roman"/>
                        <a:cs typeface="Times New Roman"/>
                      </a:endParaRPr>
                    </a:p>
                  </a:txBody>
                  <a:tcPr marL="0" marR="0" marT="0" marB="0">
                    <a:lnL>
                      <a:noFill/>
                    </a:lnL>
                    <a:lnR>
                      <a:noFill/>
                    </a:lnR>
                    <a:lnT>
                      <a:noFill/>
                    </a:lnT>
                    <a:lnB>
                      <a:noFill/>
                    </a:lnB>
                    <a:lnTlToBr w="12700" cmpd="sng">
                      <a:noFill/>
                      <a:prstDash val="solid"/>
                    </a:lnTlToBr>
                    <a:lnBlToTr w="12700" cmpd="sng">
                      <a:noFill/>
                      <a:prstDash val="solid"/>
                    </a:lnBlToTr>
                  </a:tcPr>
                </a:tc>
                <a:extLst>
                  <a:ext uri="{0D108BD9-81ED-4DB2-BD59-A6C34878D82A}">
                    <a16:rowId xmlns:a16="http://schemas.microsoft.com/office/drawing/2014/main" val="10005"/>
                  </a:ext>
                </a:extLst>
              </a:tr>
              <a:tr h="218752">
                <a:tc>
                  <a:txBody>
                    <a:bodyPr/>
                    <a:lstStyle/>
                    <a:p>
                      <a:pPr marL="31750">
                        <a:lnSpc>
                          <a:spcPct val="100000"/>
                        </a:lnSpc>
                        <a:spcBef>
                          <a:spcPts val="375"/>
                        </a:spcBef>
                      </a:pPr>
                      <a:endParaRPr sz="1000">
                        <a:latin typeface="NunitoSans-SemiBold"/>
                        <a:cs typeface="NunitoSans-SemiBold"/>
                      </a:endParaRPr>
                    </a:p>
                  </a:txBody>
                  <a:tcPr marL="0" marR="0" marT="47625" marB="0">
                    <a:lnL>
                      <a:noFill/>
                    </a:lnL>
                    <a:lnR w="12700">
                      <a:noFill/>
                      <a:prstDash val="solid"/>
                    </a:lnR>
                    <a:lnT>
                      <a:noFill/>
                    </a:lnT>
                    <a:lnB>
                      <a:noFill/>
                    </a:lnB>
                    <a:lnTlToBr w="12700" cmpd="sng">
                      <a:noFill/>
                      <a:prstDash val="solid"/>
                    </a:lnTlToBr>
                    <a:lnBlToTr w="12700" cmpd="sng">
                      <a:noFill/>
                      <a:prstDash val="solid"/>
                    </a:lnBlToTr>
                  </a:tcPr>
                </a:tc>
                <a:tc>
                  <a:txBody>
                    <a:bodyPr/>
                    <a:lstStyle/>
                    <a:p>
                      <a:pPr>
                        <a:lnSpc>
                          <a:spcPct val="100000"/>
                        </a:lnSpc>
                      </a:pPr>
                      <a:endParaRPr sz="900" dirty="0">
                        <a:latin typeface="Times New Roman"/>
                        <a:cs typeface="Times New Roman"/>
                      </a:endParaRPr>
                    </a:p>
                  </a:txBody>
                  <a:tcPr marL="0" marR="0" marT="0" marB="0">
                    <a:lnL w="12700">
                      <a:noFill/>
                      <a:prstDash val="solid"/>
                    </a:lnL>
                    <a:lnR>
                      <a:noFill/>
                    </a:lnR>
                    <a:lnT>
                      <a:noFill/>
                    </a:lnT>
                    <a:lnB>
                      <a:noFill/>
                    </a:lnB>
                    <a:lnTlToBr w="12700" cmpd="sng">
                      <a:noFill/>
                      <a:prstDash val="solid"/>
                    </a:lnTlToBr>
                    <a:lnBlToTr w="12700" cmpd="sng">
                      <a:noFill/>
                      <a:prstDash val="solid"/>
                    </a:lnBlToTr>
                  </a:tcPr>
                </a:tc>
                <a:tc>
                  <a:txBody>
                    <a:bodyPr/>
                    <a:lstStyle/>
                    <a:p>
                      <a:pPr>
                        <a:lnSpc>
                          <a:spcPct val="100000"/>
                        </a:lnSpc>
                      </a:pPr>
                      <a:endParaRPr sz="900" dirty="0">
                        <a:latin typeface="Times New Roman"/>
                        <a:cs typeface="Times New Roman"/>
                      </a:endParaRPr>
                    </a:p>
                  </a:txBody>
                  <a:tcPr marL="0" marR="0" marT="0" marB="0">
                    <a:lnL>
                      <a:noFill/>
                    </a:lnL>
                    <a:lnR>
                      <a:noFill/>
                    </a:lnR>
                    <a:lnT>
                      <a:noFill/>
                    </a:lnT>
                    <a:lnB>
                      <a:noFill/>
                    </a:lnB>
                    <a:lnTlToBr w="12700" cmpd="sng">
                      <a:noFill/>
                      <a:prstDash val="solid"/>
                    </a:lnTlToBr>
                    <a:lnBlToTr w="12700" cmpd="sng">
                      <a:noFill/>
                      <a:prstDash val="solid"/>
                    </a:lnBlToTr>
                  </a:tcPr>
                </a:tc>
                <a:extLst>
                  <a:ext uri="{0D108BD9-81ED-4DB2-BD59-A6C34878D82A}">
                    <a16:rowId xmlns:a16="http://schemas.microsoft.com/office/drawing/2014/main" val="10006"/>
                  </a:ext>
                </a:extLst>
              </a:tr>
              <a:tr h="1071260">
                <a:tc>
                  <a:txBody>
                    <a:bodyPr/>
                    <a:lstStyle/>
                    <a:p>
                      <a:pPr marL="31750">
                        <a:lnSpc>
                          <a:spcPct val="100000"/>
                        </a:lnSpc>
                        <a:spcBef>
                          <a:spcPts val="25"/>
                        </a:spcBef>
                      </a:pPr>
                      <a:endParaRPr sz="1000" dirty="0">
                        <a:latin typeface="NunitoSans-SemiBold"/>
                        <a:cs typeface="NunitoSans-SemiBold"/>
                      </a:endParaRPr>
                    </a:p>
                  </a:txBody>
                  <a:tcPr marL="0" marR="0" marT="3175" marB="0">
                    <a:lnL>
                      <a:noFill/>
                    </a:lnL>
                    <a:lnR w="12700">
                      <a:noFill/>
                      <a:prstDash val="solid"/>
                    </a:lnR>
                    <a:lnT>
                      <a:noFill/>
                    </a:lnT>
                    <a:lnB>
                      <a:noFill/>
                    </a:lnB>
                    <a:lnTlToBr w="12700" cmpd="sng">
                      <a:noFill/>
                      <a:prstDash val="solid"/>
                    </a:lnTlToBr>
                    <a:lnBlToTr w="12700" cmpd="sng">
                      <a:noFill/>
                      <a:prstDash val="solid"/>
                    </a:lnBlToTr>
                  </a:tcPr>
                </a:tc>
                <a:tc gridSpan="2">
                  <a:txBody>
                    <a:bodyPr/>
                    <a:lstStyle/>
                    <a:p>
                      <a:pPr marL="145415">
                        <a:lnSpc>
                          <a:spcPct val="100000"/>
                        </a:lnSpc>
                        <a:spcBef>
                          <a:spcPts val="545"/>
                        </a:spcBef>
                      </a:pPr>
                      <a:r>
                        <a:rPr sz="900" b="1" spc="100" baseline="0" dirty="0">
                          <a:solidFill>
                            <a:srgbClr val="2C8FC5"/>
                          </a:solidFill>
                          <a:latin typeface="Nunito-Black"/>
                          <a:cs typeface="Nunito-Black"/>
                        </a:rPr>
                        <a:t>KEY ATTRIBUTES</a:t>
                      </a:r>
                      <a:endParaRPr sz="900" spc="100" baseline="0" dirty="0">
                        <a:latin typeface="Nunito-Black"/>
                        <a:cs typeface="Nunito-Black"/>
                      </a:endParaRPr>
                    </a:p>
                    <a:p>
                      <a:pPr marL="446405">
                        <a:lnSpc>
                          <a:spcPct val="100000"/>
                        </a:lnSpc>
                        <a:spcBef>
                          <a:spcPts val="1035"/>
                        </a:spcBef>
                        <a:tabLst>
                          <a:tab pos="1483360" algn="l"/>
                        </a:tabLst>
                      </a:pPr>
                      <a:r>
                        <a:rPr sz="900" b="1" spc="-10" dirty="0">
                          <a:solidFill>
                            <a:srgbClr val="4A657A"/>
                          </a:solidFill>
                          <a:latin typeface="NunitoSans-SemiBold"/>
                          <a:cs typeface="NunitoSans-SemiBold"/>
                        </a:rPr>
                        <a:t>Globally</a:t>
                      </a:r>
                      <a:r>
                        <a:rPr sz="900" b="1" dirty="0">
                          <a:solidFill>
                            <a:srgbClr val="4A657A"/>
                          </a:solidFill>
                          <a:latin typeface="NunitoSans-SemiBold"/>
                          <a:cs typeface="NunitoSans-SemiBold"/>
                        </a:rPr>
                        <a:t>	</a:t>
                      </a:r>
                      <a:r>
                        <a:rPr sz="900" b="1" spc="-10" dirty="0">
                          <a:solidFill>
                            <a:srgbClr val="4A657A"/>
                          </a:solidFill>
                          <a:latin typeface="NunitoSans-SemiBold"/>
                          <a:cs typeface="NunitoSans-SemiBold"/>
                        </a:rPr>
                        <a:t>Multi-Asset</a:t>
                      </a:r>
                      <a:endParaRPr sz="900" dirty="0">
                        <a:latin typeface="NunitoSans-SemiBold"/>
                        <a:cs typeface="NunitoSans-SemiBold"/>
                      </a:endParaRPr>
                    </a:p>
                    <a:p>
                      <a:pPr marL="446405">
                        <a:lnSpc>
                          <a:spcPct val="100000"/>
                        </a:lnSpc>
                        <a:spcBef>
                          <a:spcPts val="20"/>
                        </a:spcBef>
                        <a:tabLst>
                          <a:tab pos="1483360" algn="l"/>
                        </a:tabLst>
                      </a:pPr>
                      <a:r>
                        <a:rPr sz="900" b="1" spc="-10" dirty="0">
                          <a:solidFill>
                            <a:srgbClr val="4A657A"/>
                          </a:solidFill>
                          <a:latin typeface="NunitoSans-SemiBold"/>
                          <a:cs typeface="NunitoSans-SemiBold"/>
                        </a:rPr>
                        <a:t>Diversified</a:t>
                      </a:r>
                      <a:r>
                        <a:rPr sz="900" b="1" dirty="0">
                          <a:solidFill>
                            <a:srgbClr val="4A657A"/>
                          </a:solidFill>
                          <a:latin typeface="NunitoSans-SemiBold"/>
                          <a:cs typeface="NunitoSans-SemiBold"/>
                        </a:rPr>
                        <a:t>	</a:t>
                      </a:r>
                      <a:r>
                        <a:rPr sz="900" b="1" spc="-10" dirty="0">
                          <a:solidFill>
                            <a:srgbClr val="4A657A"/>
                          </a:solidFill>
                          <a:latin typeface="NunitoSans-SemiBold"/>
                          <a:cs typeface="NunitoSans-SemiBold"/>
                        </a:rPr>
                        <a:t>Class</a:t>
                      </a:r>
                      <a:endParaRPr sz="900" dirty="0">
                        <a:latin typeface="NunitoSans-SemiBold"/>
                        <a:cs typeface="NunitoSans-SemiBold"/>
                      </a:endParaRPr>
                    </a:p>
                    <a:p>
                      <a:pPr>
                        <a:lnSpc>
                          <a:spcPct val="100000"/>
                        </a:lnSpc>
                        <a:spcBef>
                          <a:spcPts val="25"/>
                        </a:spcBef>
                      </a:pPr>
                      <a:endParaRPr sz="1000" dirty="0">
                        <a:latin typeface="Times New Roman"/>
                        <a:cs typeface="Times New Roman"/>
                      </a:endParaRPr>
                    </a:p>
                    <a:p>
                      <a:pPr marL="450215">
                        <a:lnSpc>
                          <a:spcPct val="100000"/>
                        </a:lnSpc>
                        <a:tabLst>
                          <a:tab pos="1484630" algn="l"/>
                        </a:tabLst>
                      </a:pPr>
                      <a:r>
                        <a:rPr sz="900" b="1" dirty="0">
                          <a:solidFill>
                            <a:srgbClr val="4A657A"/>
                          </a:solidFill>
                          <a:latin typeface="NunitoSans-SemiBold"/>
                          <a:cs typeface="NunitoSans-SemiBold"/>
                        </a:rPr>
                        <a:t>Low</a:t>
                      </a:r>
                      <a:r>
                        <a:rPr sz="900" b="1" spc="-15" dirty="0">
                          <a:solidFill>
                            <a:srgbClr val="4A657A"/>
                          </a:solidFill>
                          <a:latin typeface="NunitoSans-SemiBold"/>
                          <a:cs typeface="NunitoSans-SemiBold"/>
                        </a:rPr>
                        <a:t> </a:t>
                      </a:r>
                      <a:r>
                        <a:rPr sz="900" b="1" dirty="0">
                          <a:solidFill>
                            <a:srgbClr val="4A657A"/>
                          </a:solidFill>
                          <a:latin typeface="NunitoSans-SemiBold"/>
                          <a:cs typeface="NunitoSans-SemiBold"/>
                        </a:rPr>
                        <a:t>Fees</a:t>
                      </a:r>
                      <a:r>
                        <a:rPr sz="900" b="1" spc="-10" dirty="0">
                          <a:solidFill>
                            <a:srgbClr val="4A657A"/>
                          </a:solidFill>
                          <a:latin typeface="NunitoSans-SemiBold"/>
                          <a:cs typeface="NunitoSans-SemiBold"/>
                        </a:rPr>
                        <a:t> </a:t>
                      </a:r>
                      <a:r>
                        <a:rPr sz="900" b="1" spc="-50" dirty="0">
                          <a:solidFill>
                            <a:srgbClr val="4A657A"/>
                          </a:solidFill>
                          <a:latin typeface="NunitoSans-SemiBold"/>
                          <a:cs typeface="NunitoSans-SemiBold"/>
                        </a:rPr>
                        <a:t>&amp;</a:t>
                      </a:r>
                      <a:r>
                        <a:rPr sz="900" b="1" dirty="0">
                          <a:solidFill>
                            <a:srgbClr val="4A657A"/>
                          </a:solidFill>
                          <a:latin typeface="NunitoSans-SemiBold"/>
                          <a:cs typeface="NunitoSans-SemiBold"/>
                        </a:rPr>
                        <a:t>	Liquidity</a:t>
                      </a:r>
                      <a:r>
                        <a:rPr sz="900" b="1" spc="5" dirty="0">
                          <a:solidFill>
                            <a:srgbClr val="4A657A"/>
                          </a:solidFill>
                          <a:latin typeface="NunitoSans-SemiBold"/>
                          <a:cs typeface="NunitoSans-SemiBold"/>
                        </a:rPr>
                        <a:t> </a:t>
                      </a:r>
                      <a:r>
                        <a:rPr sz="900" b="1" spc="-50" dirty="0">
                          <a:solidFill>
                            <a:srgbClr val="4A657A"/>
                          </a:solidFill>
                          <a:latin typeface="NunitoSans-SemiBold"/>
                          <a:cs typeface="NunitoSans-SemiBold"/>
                        </a:rPr>
                        <a:t>&amp;</a:t>
                      </a:r>
                      <a:endParaRPr sz="900" dirty="0">
                        <a:latin typeface="NunitoSans-SemiBold"/>
                        <a:cs typeface="NunitoSans-SemiBold"/>
                      </a:endParaRPr>
                    </a:p>
                    <a:p>
                      <a:pPr marL="450215">
                        <a:lnSpc>
                          <a:spcPct val="100000"/>
                        </a:lnSpc>
                        <a:spcBef>
                          <a:spcPts val="20"/>
                        </a:spcBef>
                        <a:tabLst>
                          <a:tab pos="1484630" algn="l"/>
                        </a:tabLst>
                      </a:pPr>
                      <a:r>
                        <a:rPr sz="900" b="1" spc="-10" dirty="0">
                          <a:solidFill>
                            <a:srgbClr val="4A657A"/>
                          </a:solidFill>
                          <a:latin typeface="NunitoSans-SemiBold"/>
                          <a:cs typeface="NunitoSans-SemiBold"/>
                        </a:rPr>
                        <a:t>Expenses</a:t>
                      </a:r>
                      <a:r>
                        <a:rPr sz="900" b="1" dirty="0">
                          <a:solidFill>
                            <a:srgbClr val="4A657A"/>
                          </a:solidFill>
                          <a:latin typeface="NunitoSans-SemiBold"/>
                          <a:cs typeface="NunitoSans-SemiBold"/>
                        </a:rPr>
                        <a:t>	</a:t>
                      </a:r>
                      <a:r>
                        <a:rPr sz="900" b="1" spc="-10" dirty="0">
                          <a:solidFill>
                            <a:srgbClr val="4A657A"/>
                          </a:solidFill>
                          <a:latin typeface="NunitoSans-SemiBold"/>
                          <a:cs typeface="NunitoSans-SemiBold"/>
                        </a:rPr>
                        <a:t>Transparency</a:t>
                      </a:r>
                      <a:endParaRPr sz="900" dirty="0">
                        <a:latin typeface="NunitoSans-SemiBold"/>
                        <a:cs typeface="NunitoSans-SemiBold"/>
                      </a:endParaRPr>
                    </a:p>
                  </a:txBody>
                  <a:tcPr marL="0" marR="0" marT="69215" marB="0">
                    <a:lnL w="12700">
                      <a:noFill/>
                      <a:prstDash val="solid"/>
                    </a:lnL>
                    <a:lnR>
                      <a:noFill/>
                    </a:lnR>
                    <a:lnT>
                      <a:noFill/>
                    </a:lnT>
                    <a:lnB>
                      <a:noFill/>
                    </a:lnB>
                    <a:lnTlToBr w="12700" cmpd="sng">
                      <a:noFill/>
                      <a:prstDash val="solid"/>
                    </a:lnTlToBr>
                    <a:lnBlToTr w="12700" cmpd="sng">
                      <a:noFill/>
                      <a:prstDash val="solid"/>
                    </a:lnBlToTr>
                  </a:tcPr>
                </a:tc>
                <a:tc hMerge="1">
                  <a:txBody>
                    <a:bodyPr/>
                    <a:lstStyle/>
                    <a:p>
                      <a:endParaRPr/>
                    </a:p>
                  </a:txBody>
                  <a:tcPr marL="0" marR="0" marT="0" marB="0"/>
                </a:tc>
                <a:extLst>
                  <a:ext uri="{0D108BD9-81ED-4DB2-BD59-A6C34878D82A}">
                    <a16:rowId xmlns:a16="http://schemas.microsoft.com/office/drawing/2014/main" val="10007"/>
                  </a:ext>
                </a:extLst>
              </a:tr>
            </a:tbl>
          </a:graphicData>
        </a:graphic>
      </p:graphicFrame>
      <p:sp>
        <p:nvSpPr>
          <p:cNvPr id="45" name="object 45"/>
          <p:cNvSpPr/>
          <p:nvPr/>
        </p:nvSpPr>
        <p:spPr>
          <a:xfrm>
            <a:off x="499363" y="2926079"/>
            <a:ext cx="1986280" cy="499745"/>
          </a:xfrm>
          <a:custGeom>
            <a:avLst/>
            <a:gdLst/>
            <a:ahLst/>
            <a:cxnLst/>
            <a:rect l="l" t="t" r="r" b="b"/>
            <a:pathLst>
              <a:path w="1986280" h="499745">
                <a:moveTo>
                  <a:pt x="1958848" y="0"/>
                </a:moveTo>
                <a:lnTo>
                  <a:pt x="27432" y="0"/>
                </a:lnTo>
                <a:lnTo>
                  <a:pt x="16753" y="2155"/>
                </a:lnTo>
                <a:lnTo>
                  <a:pt x="8034" y="8034"/>
                </a:lnTo>
                <a:lnTo>
                  <a:pt x="2155" y="16753"/>
                </a:lnTo>
                <a:lnTo>
                  <a:pt x="0" y="27432"/>
                </a:lnTo>
                <a:lnTo>
                  <a:pt x="0" y="471931"/>
                </a:lnTo>
                <a:lnTo>
                  <a:pt x="2155" y="482610"/>
                </a:lnTo>
                <a:lnTo>
                  <a:pt x="8034" y="491329"/>
                </a:lnTo>
                <a:lnTo>
                  <a:pt x="16753" y="497208"/>
                </a:lnTo>
                <a:lnTo>
                  <a:pt x="27432" y="499364"/>
                </a:lnTo>
                <a:lnTo>
                  <a:pt x="1958848" y="499364"/>
                </a:lnTo>
                <a:lnTo>
                  <a:pt x="1969526" y="497208"/>
                </a:lnTo>
                <a:lnTo>
                  <a:pt x="1978245" y="491329"/>
                </a:lnTo>
                <a:lnTo>
                  <a:pt x="1984124" y="482610"/>
                </a:lnTo>
                <a:lnTo>
                  <a:pt x="1986280" y="471931"/>
                </a:lnTo>
                <a:lnTo>
                  <a:pt x="1986280" y="27432"/>
                </a:lnTo>
                <a:lnTo>
                  <a:pt x="1984124" y="16753"/>
                </a:lnTo>
                <a:lnTo>
                  <a:pt x="1978245" y="8034"/>
                </a:lnTo>
                <a:lnTo>
                  <a:pt x="1969526" y="2155"/>
                </a:lnTo>
                <a:lnTo>
                  <a:pt x="1958848" y="0"/>
                </a:lnTo>
                <a:close/>
              </a:path>
            </a:pathLst>
          </a:custGeom>
          <a:solidFill>
            <a:srgbClr val="F2F7FB"/>
          </a:solidFill>
        </p:spPr>
        <p:txBody>
          <a:bodyPr wrap="square" lIns="0" tIns="0" rIns="0" bIns="0" rtlCol="0"/>
          <a:lstStyle/>
          <a:p>
            <a:endParaRPr/>
          </a:p>
        </p:txBody>
      </p:sp>
      <p:pic>
        <p:nvPicPr>
          <p:cNvPr id="48" name="object 48"/>
          <p:cNvPicPr/>
          <p:nvPr/>
        </p:nvPicPr>
        <p:blipFill>
          <a:blip r:embed="rId5" cstate="print"/>
          <a:stretch>
            <a:fillRect/>
          </a:stretch>
        </p:blipFill>
        <p:spPr>
          <a:xfrm>
            <a:off x="2827779" y="5398554"/>
            <a:ext cx="241274" cy="241261"/>
          </a:xfrm>
          <a:prstGeom prst="rect">
            <a:avLst/>
          </a:prstGeom>
        </p:spPr>
      </p:pic>
      <p:pic>
        <p:nvPicPr>
          <p:cNvPr id="49" name="object 49"/>
          <p:cNvPicPr/>
          <p:nvPr/>
        </p:nvPicPr>
        <p:blipFill>
          <a:blip r:embed="rId6" cstate="print"/>
          <a:stretch>
            <a:fillRect/>
          </a:stretch>
        </p:blipFill>
        <p:spPr>
          <a:xfrm>
            <a:off x="2827779" y="4961896"/>
            <a:ext cx="241274" cy="241261"/>
          </a:xfrm>
          <a:prstGeom prst="rect">
            <a:avLst/>
          </a:prstGeom>
        </p:spPr>
      </p:pic>
      <p:sp>
        <p:nvSpPr>
          <p:cNvPr id="54" name="object 15">
            <a:extLst>
              <a:ext uri="{FF2B5EF4-FFF2-40B4-BE49-F238E27FC236}">
                <a16:creationId xmlns:a16="http://schemas.microsoft.com/office/drawing/2014/main" id="{15D0C47F-6561-0083-EE20-CDA119A4E685}"/>
              </a:ext>
            </a:extLst>
          </p:cNvPr>
          <p:cNvSpPr/>
          <p:nvPr/>
        </p:nvSpPr>
        <p:spPr>
          <a:xfrm>
            <a:off x="5175148" y="3505200"/>
            <a:ext cx="2084705" cy="0"/>
          </a:xfrm>
          <a:custGeom>
            <a:avLst/>
            <a:gdLst/>
            <a:ahLst/>
            <a:cxnLst/>
            <a:rect l="l" t="t" r="r" b="b"/>
            <a:pathLst>
              <a:path w="2084704">
                <a:moveTo>
                  <a:pt x="2084324" y="0"/>
                </a:moveTo>
                <a:lnTo>
                  <a:pt x="0" y="0"/>
                </a:lnTo>
              </a:path>
            </a:pathLst>
          </a:custGeom>
          <a:ln w="9525">
            <a:solidFill>
              <a:srgbClr val="F2F7FB"/>
            </a:solidFill>
          </a:ln>
        </p:spPr>
        <p:txBody>
          <a:bodyPr wrap="square" lIns="0" tIns="0" rIns="0" bIns="0" rtlCol="0"/>
          <a:lstStyle/>
          <a:p>
            <a:endParaRPr/>
          </a:p>
        </p:txBody>
      </p:sp>
      <p:pic>
        <p:nvPicPr>
          <p:cNvPr id="58" name="Graphic 57">
            <a:extLst>
              <a:ext uri="{FF2B5EF4-FFF2-40B4-BE49-F238E27FC236}">
                <a16:creationId xmlns:a16="http://schemas.microsoft.com/office/drawing/2014/main" id="{F6B7778B-DFCB-360D-175A-0272CB3F3B98}"/>
              </a:ext>
            </a:extLst>
          </p:cNvPr>
          <p:cNvPicPr>
            <a:picLocks noChangeAspect="1"/>
          </p:cNvPicPr>
          <p:nvPr/>
        </p:nvPicPr>
        <p:blipFill>
          <a:blip r:embed="rId7">
            <a:extLst>
              <a:ext uri="{28A0092B-C50C-407E-A947-70E740481C1C}">
                <a14:useLocalDpi xmlns:a14="http://schemas.microsoft.com/office/drawing/2010/main" val="0"/>
              </a:ext>
              <a:ext uri="{96DAC541-7B7A-43D3-8B79-37D633B846F1}">
                <asvg:svgBlip xmlns:asvg="http://schemas.microsoft.com/office/drawing/2016/SVG/main" r:embed="rId8"/>
              </a:ext>
            </a:extLst>
          </a:blip>
          <a:stretch>
            <a:fillRect/>
          </a:stretch>
        </p:blipFill>
        <p:spPr>
          <a:xfrm>
            <a:off x="571500" y="3036882"/>
            <a:ext cx="1027508" cy="283451"/>
          </a:xfrm>
          <a:prstGeom prst="rect">
            <a:avLst/>
          </a:prstGeom>
        </p:spPr>
      </p:pic>
      <p:sp>
        <p:nvSpPr>
          <p:cNvPr id="56" name="object 7">
            <a:extLst>
              <a:ext uri="{FF2B5EF4-FFF2-40B4-BE49-F238E27FC236}">
                <a16:creationId xmlns:a16="http://schemas.microsoft.com/office/drawing/2014/main" id="{766C98B2-2940-472E-BAFA-63EF6C31BC52}"/>
              </a:ext>
            </a:extLst>
          </p:cNvPr>
          <p:cNvSpPr/>
          <p:nvPr/>
        </p:nvSpPr>
        <p:spPr>
          <a:xfrm>
            <a:off x="499363" y="2514600"/>
            <a:ext cx="6751955" cy="0"/>
          </a:xfrm>
          <a:custGeom>
            <a:avLst/>
            <a:gdLst/>
            <a:ahLst/>
            <a:cxnLst/>
            <a:rect l="l" t="t" r="r" b="b"/>
            <a:pathLst>
              <a:path w="6751955">
                <a:moveTo>
                  <a:pt x="0" y="0"/>
                </a:moveTo>
                <a:lnTo>
                  <a:pt x="6751828" y="0"/>
                </a:lnTo>
              </a:path>
            </a:pathLst>
          </a:custGeom>
          <a:ln w="12700">
            <a:solidFill>
              <a:srgbClr val="DFE4E8"/>
            </a:solidFill>
          </a:ln>
        </p:spPr>
        <p:txBody>
          <a:bodyPr wrap="square" lIns="0" tIns="0" rIns="0" bIns="0" rtlCol="0"/>
          <a:lstStyle/>
          <a:p>
            <a:endParaRPr/>
          </a:p>
        </p:txBody>
      </p:sp>
      <p:sp>
        <p:nvSpPr>
          <p:cNvPr id="57" name="object 36">
            <a:extLst>
              <a:ext uri="{FF2B5EF4-FFF2-40B4-BE49-F238E27FC236}">
                <a16:creationId xmlns:a16="http://schemas.microsoft.com/office/drawing/2014/main" id="{284A1C71-60AD-4C7E-A4B6-AA092A7E06DB}"/>
              </a:ext>
            </a:extLst>
          </p:cNvPr>
          <p:cNvSpPr txBox="1"/>
          <p:nvPr/>
        </p:nvSpPr>
        <p:spPr>
          <a:xfrm>
            <a:off x="518160" y="9777994"/>
            <a:ext cx="7203440" cy="135935"/>
          </a:xfrm>
          <a:prstGeom prst="rect">
            <a:avLst/>
          </a:prstGeom>
        </p:spPr>
        <p:txBody>
          <a:bodyPr vert="horz" wrap="square" lIns="0" tIns="12700" rIns="0" bIns="0" rtlCol="0">
            <a:spAutoFit/>
          </a:bodyPr>
          <a:lstStyle/>
          <a:p>
            <a:pPr marL="12700">
              <a:lnSpc>
                <a:spcPct val="100000"/>
              </a:lnSpc>
              <a:spcBef>
                <a:spcPts val="100"/>
              </a:spcBef>
            </a:pPr>
            <a:r>
              <a:rPr sz="800" b="1" dirty="0">
                <a:solidFill>
                  <a:srgbClr val="4A657A"/>
                </a:solidFill>
                <a:latin typeface="NunitoSans-SemiBold"/>
                <a:cs typeface="NunitoSans-SemiBold"/>
              </a:rPr>
              <a:t>For</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more information</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contact us</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at </a:t>
            </a:r>
            <a:r>
              <a:rPr sz="800" b="1" spc="-10" dirty="0">
                <a:solidFill>
                  <a:srgbClr val="4A657A"/>
                </a:solidFill>
                <a:latin typeface="NunitoSans-SemiBold"/>
                <a:cs typeface="NunitoSans-SemiBold"/>
              </a:rPr>
              <a:t>Vestwell</a:t>
            </a:r>
            <a:r>
              <a:rPr sz="800" b="1" dirty="0">
                <a:solidFill>
                  <a:srgbClr val="4A657A"/>
                </a:solidFill>
                <a:latin typeface="NunitoSans-SemiBold"/>
                <a:cs typeface="NunitoSans-SemiBold"/>
              </a:rPr>
              <a:t> Advisors,</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LLC</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(917) 979-5358</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a:t>
            </a:r>
            <a:r>
              <a:rPr sz="800" b="1" spc="180" dirty="0">
                <a:solidFill>
                  <a:srgbClr val="4A657A"/>
                </a:solidFill>
                <a:latin typeface="NunitoSans-SemiBold"/>
                <a:cs typeface="NunitoSans-SemiBold"/>
              </a:rPr>
              <a:t> </a:t>
            </a:r>
            <a:r>
              <a:rPr sz="800" b="1" spc="-10" dirty="0">
                <a:solidFill>
                  <a:srgbClr val="4A657A"/>
                </a:solidFill>
                <a:latin typeface="NunitoSans-SemiBold"/>
                <a:cs typeface="NunitoSans-SemiBold"/>
                <a:hlinkClick r:id="rId9"/>
              </a:rPr>
              <a:t>info@vestwell.com</a:t>
            </a:r>
            <a:r>
              <a:rPr lang="en-US" sz="800" b="1" spc="-10" dirty="0">
                <a:solidFill>
                  <a:srgbClr val="4A657A"/>
                </a:solidFill>
                <a:latin typeface="NunitoSans-SemiBold"/>
                <a:cs typeface="NunitoSans-SemiBold"/>
              </a:rPr>
              <a:t>  |  Page 1 of 4                                                                        vestwell.com</a:t>
            </a:r>
            <a:endParaRPr sz="800" dirty="0">
              <a:latin typeface="NunitoSans-SemiBold"/>
              <a:cs typeface="NunitoSans-SemiBold"/>
            </a:endParaRPr>
          </a:p>
        </p:txBody>
      </p:sp>
      <p:sp>
        <p:nvSpPr>
          <p:cNvPr id="59" name="TextBox 58">
            <a:extLst>
              <a:ext uri="{FF2B5EF4-FFF2-40B4-BE49-F238E27FC236}">
                <a16:creationId xmlns:a16="http://schemas.microsoft.com/office/drawing/2014/main" id="{F7EB8966-9369-4814-B138-6EFD1A493865}"/>
              </a:ext>
            </a:extLst>
          </p:cNvPr>
          <p:cNvSpPr txBox="1"/>
          <p:nvPr/>
        </p:nvSpPr>
        <p:spPr>
          <a:xfrm>
            <a:off x="432771" y="9575802"/>
            <a:ext cx="6975632" cy="276551"/>
          </a:xfrm>
          <a:prstGeom prst="rect">
            <a:avLst/>
          </a:prstGeom>
          <a:noFill/>
        </p:spPr>
        <p:txBody>
          <a:bodyPr wrap="square" rtlCol="0">
            <a:spAutoFit/>
          </a:bodyPr>
          <a:lstStyle/>
          <a:p>
            <a:pPr>
              <a:lnSpc>
                <a:spcPts val="740"/>
              </a:lnSpc>
            </a:pPr>
            <a:r>
              <a:rPr lang="en-US" sz="1200" b="1" spc="-37" baseline="7936" dirty="0">
                <a:solidFill>
                  <a:srgbClr val="4A657A"/>
                </a:solidFill>
                <a:latin typeface="NunitoSans-Light"/>
              </a:rPr>
              <a:t>All investments are subject to risk, including the loss of principal</a:t>
            </a:r>
            <a:r>
              <a:rPr lang="en-US" sz="1200" spc="-37" baseline="7936" dirty="0">
                <a:solidFill>
                  <a:srgbClr val="4A657A"/>
                </a:solidFill>
                <a:latin typeface="NunitoSans-Light"/>
              </a:rPr>
              <a:t>. For additional information regarding the indices shown, please refer to the Important Information About This Fact Sheet.</a:t>
            </a:r>
          </a:p>
        </p:txBody>
      </p:sp>
      <p:sp>
        <p:nvSpPr>
          <p:cNvPr id="64" name="TextBox 63">
            <a:extLst>
              <a:ext uri="{FF2B5EF4-FFF2-40B4-BE49-F238E27FC236}">
                <a16:creationId xmlns:a16="http://schemas.microsoft.com/office/drawing/2014/main" id="{A46C1372-9B6F-4AC1-A52A-EE2CB64E852F}"/>
              </a:ext>
            </a:extLst>
          </p:cNvPr>
          <p:cNvSpPr txBox="1"/>
          <p:nvPr/>
        </p:nvSpPr>
        <p:spPr>
          <a:xfrm>
            <a:off x="539424" y="3570000"/>
            <a:ext cx="1986281" cy="2754600"/>
          </a:xfrm>
          <a:prstGeom prst="rect">
            <a:avLst/>
          </a:prstGeom>
          <a:noFill/>
        </p:spPr>
        <p:txBody>
          <a:bodyPr wrap="square" rtlCol="0">
            <a:spAutoFit/>
          </a:bodyPr>
          <a:lstStyle/>
          <a:p>
            <a:r>
              <a:rPr lang="en-US" sz="1000" b="1" spc="-10" dirty="0">
                <a:solidFill>
                  <a:srgbClr val="4A657A"/>
                </a:solidFill>
                <a:latin typeface="NunitoSans-SemiBold"/>
                <a:cs typeface="NunitoSans-SemiBold"/>
              </a:rPr>
              <a:t>Vestwell</a:t>
            </a:r>
            <a:r>
              <a:rPr lang="en-US" sz="1000" b="1" spc="-35" dirty="0">
                <a:solidFill>
                  <a:srgbClr val="4A657A"/>
                </a:solidFill>
                <a:latin typeface="NunitoSans-SemiBold"/>
                <a:cs typeface="NunitoSans-SemiBold"/>
              </a:rPr>
              <a:t> </a:t>
            </a:r>
            <a:r>
              <a:rPr lang="en-US" sz="1000" b="1" dirty="0">
                <a:solidFill>
                  <a:srgbClr val="4A657A"/>
                </a:solidFill>
                <a:latin typeface="NunitoSans-SemiBold"/>
                <a:cs typeface="NunitoSans-SemiBold"/>
              </a:rPr>
              <a:t>Advisors,</a:t>
            </a:r>
            <a:r>
              <a:rPr lang="en-US" sz="1000" b="1" spc="-30" dirty="0">
                <a:solidFill>
                  <a:srgbClr val="4A657A"/>
                </a:solidFill>
                <a:latin typeface="NunitoSans-SemiBold"/>
                <a:cs typeface="NunitoSans-SemiBold"/>
              </a:rPr>
              <a:t> </a:t>
            </a:r>
            <a:r>
              <a:rPr lang="en-US" sz="1000" b="1" dirty="0">
                <a:solidFill>
                  <a:srgbClr val="4A657A"/>
                </a:solidFill>
                <a:latin typeface="NunitoSans-SemiBold"/>
                <a:cs typeface="NunitoSans-SemiBold"/>
              </a:rPr>
              <a:t>LLC</a:t>
            </a:r>
            <a:r>
              <a:rPr lang="en-US" sz="1000" b="1" spc="-35" dirty="0">
                <a:solidFill>
                  <a:srgbClr val="4A657A"/>
                </a:solidFill>
                <a:latin typeface="NunitoSans-SemiBold"/>
                <a:cs typeface="NunitoSans-SemiBold"/>
              </a:rPr>
              <a:t> </a:t>
            </a:r>
            <a:r>
              <a:rPr lang="en-US" sz="1000" b="1" dirty="0">
                <a:solidFill>
                  <a:srgbClr val="4A657A"/>
                </a:solidFill>
                <a:latin typeface="NunitoSans-SemiBold"/>
                <a:cs typeface="NunitoSans-SemiBold"/>
              </a:rPr>
              <a:t>is</a:t>
            </a:r>
            <a:r>
              <a:rPr lang="en-US" sz="1000" b="1" spc="-30" dirty="0">
                <a:solidFill>
                  <a:srgbClr val="4A657A"/>
                </a:solidFill>
                <a:latin typeface="NunitoSans-SemiBold"/>
                <a:cs typeface="NunitoSans-SemiBold"/>
              </a:rPr>
              <a:t> </a:t>
            </a:r>
            <a:r>
              <a:rPr lang="en-US" sz="1000" b="1" spc="-50" dirty="0">
                <a:solidFill>
                  <a:srgbClr val="4A657A"/>
                </a:solidFill>
                <a:latin typeface="NunitoSans-SemiBold"/>
                <a:cs typeface="NunitoSans-SemiBold"/>
              </a:rPr>
              <a:t>a </a:t>
            </a:r>
            <a:r>
              <a:rPr lang="en-US" sz="1000" b="1" dirty="0">
                <a:solidFill>
                  <a:srgbClr val="4A657A"/>
                </a:solidFill>
                <a:latin typeface="NunitoSans-SemiBold"/>
                <a:cs typeface="NunitoSans-SemiBold"/>
              </a:rPr>
              <a:t>Registered</a:t>
            </a:r>
            <a:r>
              <a:rPr lang="en-US" sz="1000" b="1" spc="-75" dirty="0">
                <a:solidFill>
                  <a:srgbClr val="4A657A"/>
                </a:solidFill>
                <a:latin typeface="NunitoSans-SemiBold"/>
                <a:cs typeface="NunitoSans-SemiBold"/>
              </a:rPr>
              <a:t> </a:t>
            </a:r>
            <a:r>
              <a:rPr lang="en-US" sz="1000" b="1" dirty="0">
                <a:solidFill>
                  <a:srgbClr val="4A657A"/>
                </a:solidFill>
                <a:latin typeface="NunitoSans-SemiBold"/>
                <a:cs typeface="NunitoSans-SemiBold"/>
              </a:rPr>
              <a:t>Investment</a:t>
            </a:r>
            <a:r>
              <a:rPr lang="en-US" sz="1000" b="1" spc="-60" dirty="0">
                <a:solidFill>
                  <a:srgbClr val="4A657A"/>
                </a:solidFill>
                <a:latin typeface="NunitoSans-SemiBold"/>
                <a:cs typeface="NunitoSans-SemiBold"/>
              </a:rPr>
              <a:t> </a:t>
            </a:r>
            <a:r>
              <a:rPr lang="en-US" sz="1000" b="1" spc="-10" dirty="0">
                <a:solidFill>
                  <a:srgbClr val="4A657A"/>
                </a:solidFill>
                <a:latin typeface="NunitoSans-SemiBold"/>
                <a:cs typeface="NunitoSans-SemiBold"/>
              </a:rPr>
              <a:t>Advisor </a:t>
            </a:r>
            <a:r>
              <a:rPr lang="en-US" sz="1000" b="1" dirty="0">
                <a:solidFill>
                  <a:srgbClr val="4A657A"/>
                </a:solidFill>
                <a:latin typeface="NunitoSans-SemiBold"/>
                <a:cs typeface="NunitoSans-SemiBold"/>
              </a:rPr>
              <a:t>with</a:t>
            </a:r>
            <a:r>
              <a:rPr lang="en-US" sz="1000" b="1" spc="-25" dirty="0">
                <a:solidFill>
                  <a:srgbClr val="4A657A"/>
                </a:solidFill>
                <a:latin typeface="NunitoSans-SemiBold"/>
                <a:cs typeface="NunitoSans-SemiBold"/>
              </a:rPr>
              <a:t> </a:t>
            </a:r>
            <a:r>
              <a:rPr lang="en-US" sz="1000" b="1" dirty="0">
                <a:solidFill>
                  <a:srgbClr val="4A657A"/>
                </a:solidFill>
                <a:latin typeface="NunitoSans-SemiBold"/>
                <a:cs typeface="NunitoSans-SemiBold"/>
              </a:rPr>
              <a:t>the</a:t>
            </a:r>
            <a:r>
              <a:rPr lang="en-US" sz="1000" b="1" spc="-20" dirty="0">
                <a:solidFill>
                  <a:srgbClr val="4A657A"/>
                </a:solidFill>
                <a:latin typeface="NunitoSans-SemiBold"/>
                <a:cs typeface="NunitoSans-SemiBold"/>
              </a:rPr>
              <a:t> </a:t>
            </a:r>
            <a:r>
              <a:rPr lang="en-US" sz="1000" b="1" dirty="0">
                <a:solidFill>
                  <a:srgbClr val="4A657A"/>
                </a:solidFill>
                <a:latin typeface="NunitoSans-SemiBold"/>
                <a:cs typeface="NunitoSans-SemiBold"/>
              </a:rPr>
              <a:t>Securities</a:t>
            </a:r>
            <a:r>
              <a:rPr lang="en-US" sz="1000" b="1" spc="-25" dirty="0">
                <a:solidFill>
                  <a:srgbClr val="4A657A"/>
                </a:solidFill>
                <a:latin typeface="NunitoSans-SemiBold"/>
                <a:cs typeface="NunitoSans-SemiBold"/>
              </a:rPr>
              <a:t> </a:t>
            </a:r>
            <a:r>
              <a:rPr lang="en-US" sz="1000" b="1" dirty="0">
                <a:solidFill>
                  <a:srgbClr val="4A657A"/>
                </a:solidFill>
                <a:latin typeface="NunitoSans-SemiBold"/>
                <a:cs typeface="NunitoSans-SemiBold"/>
              </a:rPr>
              <a:t>&amp;</a:t>
            </a:r>
            <a:r>
              <a:rPr lang="en-US" sz="1000" b="1" spc="-20" dirty="0">
                <a:solidFill>
                  <a:srgbClr val="4A657A"/>
                </a:solidFill>
                <a:latin typeface="NunitoSans-SemiBold"/>
                <a:cs typeface="NunitoSans-SemiBold"/>
              </a:rPr>
              <a:t> </a:t>
            </a:r>
            <a:r>
              <a:rPr lang="en-US" sz="1000" b="1" spc="-10" dirty="0">
                <a:solidFill>
                  <a:srgbClr val="4A657A"/>
                </a:solidFill>
                <a:latin typeface="NunitoSans-SemiBold"/>
                <a:cs typeface="NunitoSans-SemiBold"/>
              </a:rPr>
              <a:t>Exchange Commission. It is a subsidiary of Vestwell Holdings, Inc.</a:t>
            </a:r>
          </a:p>
          <a:p>
            <a:endParaRPr lang="en-US" sz="500" b="1" spc="-10" dirty="0">
              <a:solidFill>
                <a:srgbClr val="4A657A"/>
              </a:solidFill>
              <a:latin typeface="NunitoSans-SemiBold"/>
              <a:cs typeface="NunitoSans-SemiBold"/>
            </a:endParaRPr>
          </a:p>
          <a:p>
            <a:r>
              <a:rPr lang="en-US" sz="1000" b="1" spc="-10" dirty="0">
                <a:solidFill>
                  <a:srgbClr val="4A657A"/>
                </a:solidFill>
                <a:latin typeface="NunitoSans-SemiBold"/>
                <a:cs typeface="NunitoSans-SemiBold"/>
              </a:rPr>
              <a:t>Vestwell Holdings, Inc. provides various fiduciary and non-fiduciary services on its proprietary platform to support tax-qualified retirement plans.</a:t>
            </a:r>
          </a:p>
          <a:p>
            <a:endParaRPr lang="en-US" sz="500" b="1" spc="-10" dirty="0">
              <a:solidFill>
                <a:srgbClr val="4A657A"/>
              </a:solidFill>
              <a:latin typeface="NunitoSans-SemiBold"/>
              <a:cs typeface="NunitoSans-SemiBold"/>
            </a:endParaRPr>
          </a:p>
          <a:p>
            <a:r>
              <a:rPr lang="en-US" sz="1000" b="1" spc="-10" dirty="0">
                <a:solidFill>
                  <a:srgbClr val="4A657A"/>
                </a:solidFill>
                <a:latin typeface="NunitoSans-SemiBold"/>
                <a:cs typeface="NunitoSans-SemiBold"/>
              </a:rPr>
              <a:t>Vestwell</a:t>
            </a:r>
            <a:r>
              <a:rPr lang="en-US" sz="1000" b="1" spc="-25" dirty="0">
                <a:solidFill>
                  <a:srgbClr val="4A657A"/>
                </a:solidFill>
                <a:latin typeface="NunitoSans-SemiBold"/>
                <a:cs typeface="NunitoSans-SemiBold"/>
              </a:rPr>
              <a:t> </a:t>
            </a:r>
            <a:r>
              <a:rPr lang="en-US" sz="1000" b="1" dirty="0">
                <a:solidFill>
                  <a:srgbClr val="4A657A"/>
                </a:solidFill>
                <a:latin typeface="NunitoSans-SemiBold"/>
                <a:cs typeface="NunitoSans-SemiBold"/>
              </a:rPr>
              <a:t>Advisors</a:t>
            </a:r>
            <a:r>
              <a:rPr lang="en-US" sz="1000" b="1" spc="-20" dirty="0">
                <a:solidFill>
                  <a:srgbClr val="4A657A"/>
                </a:solidFill>
                <a:latin typeface="NunitoSans-SemiBold"/>
                <a:cs typeface="NunitoSans-SemiBold"/>
              </a:rPr>
              <a:t> </a:t>
            </a:r>
            <a:r>
              <a:rPr lang="en-US" sz="1000" b="1" dirty="0">
                <a:solidFill>
                  <a:srgbClr val="4A657A"/>
                </a:solidFill>
                <a:latin typeface="NunitoSans-SemiBold"/>
                <a:cs typeface="NunitoSans-SemiBold"/>
              </a:rPr>
              <a:t>acts</a:t>
            </a:r>
            <a:r>
              <a:rPr lang="en-US" sz="1000" b="1" spc="-25" dirty="0">
                <a:solidFill>
                  <a:srgbClr val="4A657A"/>
                </a:solidFill>
                <a:latin typeface="NunitoSans-SemiBold"/>
                <a:cs typeface="NunitoSans-SemiBold"/>
              </a:rPr>
              <a:t> </a:t>
            </a:r>
            <a:r>
              <a:rPr lang="en-US" sz="1000" b="1" dirty="0">
                <a:solidFill>
                  <a:srgbClr val="4A657A"/>
                </a:solidFill>
                <a:latin typeface="NunitoSans-SemiBold"/>
                <a:cs typeface="NunitoSans-SemiBold"/>
              </a:rPr>
              <a:t>as</a:t>
            </a:r>
            <a:r>
              <a:rPr lang="en-US" sz="1000" b="1" spc="-20" dirty="0">
                <a:solidFill>
                  <a:srgbClr val="4A657A"/>
                </a:solidFill>
                <a:latin typeface="NunitoSans-SemiBold"/>
                <a:cs typeface="NunitoSans-SemiBold"/>
              </a:rPr>
              <a:t> </a:t>
            </a:r>
            <a:r>
              <a:rPr lang="en-US" sz="1000" b="1" spc="-25" dirty="0">
                <a:solidFill>
                  <a:srgbClr val="4A657A"/>
                </a:solidFill>
                <a:latin typeface="NunitoSans-SemiBold"/>
                <a:cs typeface="NunitoSans-SemiBold"/>
              </a:rPr>
              <a:t>an </a:t>
            </a:r>
            <a:r>
              <a:rPr lang="en-US" sz="1000" b="1" dirty="0">
                <a:solidFill>
                  <a:srgbClr val="4A657A"/>
                </a:solidFill>
                <a:latin typeface="NunitoSans-SemiBold"/>
                <a:cs typeface="NunitoSans-SemiBold"/>
              </a:rPr>
              <a:t>investment</a:t>
            </a:r>
            <a:r>
              <a:rPr lang="en-US" sz="1000" b="1" spc="-60" dirty="0">
                <a:solidFill>
                  <a:srgbClr val="4A657A"/>
                </a:solidFill>
                <a:latin typeface="NunitoSans-SemiBold"/>
                <a:cs typeface="NunitoSans-SemiBold"/>
              </a:rPr>
              <a:t> </a:t>
            </a:r>
            <a:r>
              <a:rPr lang="en-US" sz="1000" b="1" spc="-10" dirty="0">
                <a:solidFill>
                  <a:srgbClr val="4A657A"/>
                </a:solidFill>
                <a:latin typeface="NunitoSans-SemiBold"/>
                <a:cs typeface="NunitoSans-SemiBold"/>
              </a:rPr>
              <a:t>manager.</a:t>
            </a:r>
            <a:endParaRPr lang="en-US" sz="1000" dirty="0">
              <a:latin typeface="NunitoSans-SemiBold"/>
              <a:cs typeface="NunitoSans-SemiBold"/>
            </a:endParaRPr>
          </a:p>
          <a:p>
            <a:endParaRPr lang="en-US" sz="1000" dirty="0">
              <a:latin typeface="NunitoSans-SemiBold"/>
              <a:cs typeface="NunitoSans-SemiBold"/>
            </a:endParaRPr>
          </a:p>
          <a:p>
            <a:endParaRPr lang="en-US" sz="1000" dirty="0">
              <a:latin typeface="NunitoSans-SemiBold"/>
              <a:cs typeface="NunitoSans-SemiBold"/>
            </a:endParaRPr>
          </a:p>
          <a:p>
            <a:endParaRPr lang="en-US" dirty="0"/>
          </a:p>
        </p:txBody>
      </p:sp>
      <p:sp>
        <p:nvSpPr>
          <p:cNvPr id="7" name="object 41">
            <a:extLst>
              <a:ext uri="{FF2B5EF4-FFF2-40B4-BE49-F238E27FC236}">
                <a16:creationId xmlns:a16="http://schemas.microsoft.com/office/drawing/2014/main" id="{2EE2A7E6-3124-94B7-8663-B0CF5CD32455}"/>
              </a:ext>
            </a:extLst>
          </p:cNvPr>
          <p:cNvSpPr txBox="1"/>
          <p:nvPr/>
        </p:nvSpPr>
        <p:spPr>
          <a:xfrm>
            <a:off x="457200" y="8610600"/>
            <a:ext cx="6904355" cy="538802"/>
          </a:xfrm>
          <a:prstGeom prst="rect">
            <a:avLst/>
          </a:prstGeom>
        </p:spPr>
        <p:txBody>
          <a:bodyPr vert="horz" wrap="square" lIns="0" tIns="24130" rIns="0" bIns="0" rtlCol="0">
            <a:spAutoFit/>
          </a:bodyPr>
          <a:lstStyle/>
          <a:p>
            <a:pPr marL="141605" marR="30480" indent="-104139">
              <a:lnSpc>
                <a:spcPts val="840"/>
              </a:lnSpc>
              <a:spcBef>
                <a:spcPts val="5"/>
              </a:spcBef>
            </a:pPr>
            <a:r>
              <a:rPr lang="en-US" sz="1200" b="1" spc="-7" baseline="7936" dirty="0">
                <a:solidFill>
                  <a:srgbClr val="2D8FC5"/>
                </a:solidFill>
                <a:latin typeface="NunitoSans-Light"/>
                <a:cs typeface="NunitoSans-Light"/>
              </a:rPr>
              <a:t>	*</a:t>
            </a:r>
            <a:r>
              <a:rPr lang="en-US" sz="1200" spc="-30" baseline="3968" dirty="0">
                <a:solidFill>
                  <a:srgbClr val="4A657A"/>
                </a:solidFill>
                <a:latin typeface="NunitoSans-Light"/>
              </a:rPr>
              <a:t>Specific </a:t>
            </a:r>
            <a:r>
              <a:rPr sz="1200" spc="-30" baseline="3968" dirty="0">
                <a:solidFill>
                  <a:srgbClr val="4A657A"/>
                </a:solidFill>
                <a:latin typeface="NunitoSans-Light"/>
              </a:rPr>
              <a:t>holding percentages may differ by client based on individual constraints</a:t>
            </a:r>
            <a:r>
              <a:rPr lang="en-US" sz="1200" spc="-30" baseline="3968" dirty="0">
                <a:solidFill>
                  <a:srgbClr val="4A657A"/>
                </a:solidFill>
                <a:latin typeface="NunitoSans-Light"/>
              </a:rPr>
              <a:t> to the holdings as they deem appropriate. Communications are provided to participants and sponsors in the event any material changes are made to the portfolio, asset allocations and other factors. Complete holdings available on request. BNY Advisors and Vestwell review the portfolio at least annually and make changes to the holdings as they deem appropriate. The holdings shown may not represent all the securities purchased or sold over the past year, and there is no guarantee that the same or similar securities will be purchased or held in accounts in the future. It should not be assumed that investment in the securities shown was or will be profitable. </a:t>
            </a:r>
          </a:p>
        </p:txBody>
      </p:sp>
      <p:sp>
        <p:nvSpPr>
          <p:cNvPr id="17" name="object 41">
            <a:extLst>
              <a:ext uri="{FF2B5EF4-FFF2-40B4-BE49-F238E27FC236}">
                <a16:creationId xmlns:a16="http://schemas.microsoft.com/office/drawing/2014/main" id="{AFA3122A-FBAD-3750-D4E6-BD55D7561623}"/>
              </a:ext>
            </a:extLst>
          </p:cNvPr>
          <p:cNvSpPr txBox="1"/>
          <p:nvPr/>
        </p:nvSpPr>
        <p:spPr>
          <a:xfrm>
            <a:off x="504552" y="9204246"/>
            <a:ext cx="6827581" cy="244554"/>
          </a:xfrm>
          <a:prstGeom prst="rect">
            <a:avLst/>
          </a:prstGeom>
        </p:spPr>
        <p:txBody>
          <a:bodyPr vert="horz" wrap="square" lIns="0" tIns="24130" rIns="0" bIns="0" rtlCol="0">
            <a:spAutoFit/>
          </a:bodyPr>
          <a:lstStyle/>
          <a:p>
            <a:pPr marL="141605" marR="30480" indent="-104139">
              <a:lnSpc>
                <a:spcPts val="840"/>
              </a:lnSpc>
              <a:spcBef>
                <a:spcPts val="5"/>
              </a:spcBef>
            </a:pPr>
            <a:r>
              <a:rPr lang="en-US" sz="1200" spc="-30" baseline="3968" dirty="0">
                <a:solidFill>
                  <a:srgbClr val="4A657A"/>
                </a:solidFill>
                <a:latin typeface="NunitoSans-Light"/>
                <a:cs typeface="NunitoSans-Light"/>
              </a:rPr>
              <a:t>  </a:t>
            </a:r>
            <a:r>
              <a:rPr lang="en-US" sz="1200" b="1" spc="-7" baseline="7936" dirty="0">
                <a:solidFill>
                  <a:srgbClr val="2D8FC5"/>
                </a:solidFill>
                <a:latin typeface="NunitoSans-Light"/>
                <a:cs typeface="NunitoSans-Light"/>
              </a:rPr>
              <a:t>**</a:t>
            </a:r>
            <a:r>
              <a:rPr lang="en-US" sz="1200" spc="-30" baseline="3968" dirty="0">
                <a:solidFill>
                  <a:srgbClr val="4A657A"/>
                </a:solidFill>
                <a:latin typeface="NunitoSans-Light"/>
                <a:cs typeface="NunitoSans-Light"/>
              </a:rPr>
              <a:t>Since </a:t>
            </a:r>
            <a:r>
              <a:rPr lang="en-US" sz="1200" spc="-37" baseline="3968" dirty="0">
                <a:solidFill>
                  <a:srgbClr val="4A657A"/>
                </a:solidFill>
                <a:latin typeface="NunitoSans-Light"/>
                <a:cs typeface="NunitoSans-Light"/>
              </a:rPr>
              <a:t>the</a:t>
            </a:r>
            <a:r>
              <a:rPr lang="en-US" sz="1200" spc="-30" baseline="3968" dirty="0">
                <a:solidFill>
                  <a:srgbClr val="4A657A"/>
                </a:solidFill>
                <a:latin typeface="NunitoSans-Light"/>
                <a:cs typeface="NunitoSans-Light"/>
              </a:rPr>
              <a:t> </a:t>
            </a:r>
            <a:r>
              <a:rPr lang="en-US" sz="1200" spc="-44" baseline="3968" dirty="0">
                <a:solidFill>
                  <a:srgbClr val="4A657A"/>
                </a:solidFill>
                <a:latin typeface="NunitoSans-Light"/>
                <a:cs typeface="NunitoSans-Light"/>
              </a:rPr>
              <a:t>expense</a:t>
            </a:r>
            <a:r>
              <a:rPr lang="en-US" sz="1200" spc="-22" baseline="3968" dirty="0">
                <a:solidFill>
                  <a:srgbClr val="4A657A"/>
                </a:solidFill>
                <a:latin typeface="NunitoSans-Light"/>
                <a:cs typeface="NunitoSans-Light"/>
              </a:rPr>
              <a:t> </a:t>
            </a:r>
            <a:r>
              <a:rPr lang="en-US" sz="1200" spc="-30" baseline="3968" dirty="0">
                <a:solidFill>
                  <a:srgbClr val="4A657A"/>
                </a:solidFill>
                <a:latin typeface="NunitoSans-Light"/>
                <a:cs typeface="NunitoSans-Light"/>
              </a:rPr>
              <a:t>ratio of </a:t>
            </a:r>
            <a:r>
              <a:rPr lang="en-US" sz="1200" spc="-37" baseline="3968" dirty="0">
                <a:solidFill>
                  <a:srgbClr val="4A657A"/>
                </a:solidFill>
                <a:latin typeface="NunitoSans-Light"/>
                <a:cs typeface="NunitoSans-Light"/>
              </a:rPr>
              <a:t>each</a:t>
            </a:r>
            <a:r>
              <a:rPr lang="en-US" sz="1200" spc="-22" baseline="3968" dirty="0">
                <a:solidFill>
                  <a:srgbClr val="4A657A"/>
                </a:solidFill>
                <a:latin typeface="NunitoSans-Light"/>
                <a:cs typeface="NunitoSans-Light"/>
              </a:rPr>
              <a:t> mutual </a:t>
            </a:r>
            <a:r>
              <a:rPr lang="en-US" sz="1200" spc="-37" baseline="3968" dirty="0">
                <a:solidFill>
                  <a:srgbClr val="4A657A"/>
                </a:solidFill>
                <a:latin typeface="NunitoSans-Light"/>
                <a:cs typeface="NunitoSans-Light"/>
              </a:rPr>
              <a:t>fund/ETF</a:t>
            </a:r>
            <a:r>
              <a:rPr lang="en-US" sz="1200" spc="-30" baseline="3968" dirty="0">
                <a:solidFill>
                  <a:srgbClr val="4A657A"/>
                </a:solidFill>
                <a:latin typeface="NunitoSans-Light"/>
                <a:cs typeface="NunitoSans-Light"/>
              </a:rPr>
              <a:t> may be </a:t>
            </a:r>
            <a:r>
              <a:rPr lang="en-US" sz="1200" spc="-44" baseline="3968" dirty="0">
                <a:solidFill>
                  <a:srgbClr val="4A657A"/>
                </a:solidFill>
                <a:latin typeface="NunitoSans-Light"/>
                <a:cs typeface="NunitoSans-Light"/>
              </a:rPr>
              <a:t>different</a:t>
            </a:r>
            <a:r>
              <a:rPr lang="en-US" sz="1200" baseline="3968" dirty="0">
                <a:solidFill>
                  <a:srgbClr val="4A657A"/>
                </a:solidFill>
                <a:latin typeface="NunitoSans-Light"/>
                <a:cs typeface="NunitoSans-Light"/>
              </a:rPr>
              <a:t>,</a:t>
            </a:r>
            <a:r>
              <a:rPr lang="en-US" sz="1200" spc="-30" baseline="3968" dirty="0">
                <a:solidFill>
                  <a:srgbClr val="4A657A"/>
                </a:solidFill>
                <a:latin typeface="NunitoSans-Light"/>
                <a:cs typeface="NunitoSans-Light"/>
              </a:rPr>
              <a:t> </a:t>
            </a:r>
            <a:r>
              <a:rPr lang="en-US" sz="1200" spc="-37" baseline="3968" dirty="0">
                <a:solidFill>
                  <a:srgbClr val="4A657A"/>
                </a:solidFill>
                <a:latin typeface="NunitoSans-Light"/>
                <a:cs typeface="NunitoSans-Light"/>
              </a:rPr>
              <a:t>the</a:t>
            </a:r>
            <a:r>
              <a:rPr lang="en-US" sz="1200" spc="-22" baseline="3968" dirty="0">
                <a:solidFill>
                  <a:srgbClr val="4A657A"/>
                </a:solidFill>
                <a:latin typeface="NunitoSans-Light"/>
                <a:cs typeface="NunitoSans-Light"/>
              </a:rPr>
              <a:t> </a:t>
            </a:r>
            <a:r>
              <a:rPr lang="en-US" sz="1200" spc="-44" baseline="3968" dirty="0">
                <a:solidFill>
                  <a:srgbClr val="4A657A"/>
                </a:solidFill>
                <a:latin typeface="NunitoSans-Light"/>
                <a:cs typeface="NunitoSans-Light"/>
              </a:rPr>
              <a:t>weighted</a:t>
            </a:r>
            <a:r>
              <a:rPr lang="en-US" sz="1200" spc="-30" baseline="3968" dirty="0">
                <a:solidFill>
                  <a:srgbClr val="4A657A"/>
                </a:solidFill>
                <a:latin typeface="NunitoSans-Light"/>
                <a:cs typeface="NunitoSans-Light"/>
              </a:rPr>
              <a:t> </a:t>
            </a:r>
            <a:r>
              <a:rPr lang="en-US" sz="1200" spc="-44" baseline="3968" dirty="0">
                <a:solidFill>
                  <a:srgbClr val="4A657A"/>
                </a:solidFill>
                <a:latin typeface="NunitoSans-Light"/>
                <a:cs typeface="NunitoSans-Light"/>
              </a:rPr>
              <a:t>internal</a:t>
            </a:r>
            <a:r>
              <a:rPr lang="en-US" sz="1200" spc="-30" baseline="3968" dirty="0">
                <a:solidFill>
                  <a:srgbClr val="4A657A"/>
                </a:solidFill>
                <a:latin typeface="NunitoSans-Light"/>
                <a:cs typeface="NunitoSans-Light"/>
              </a:rPr>
              <a:t> </a:t>
            </a:r>
            <a:r>
              <a:rPr lang="en-US" sz="1200" spc="-44" baseline="3968" dirty="0">
                <a:solidFill>
                  <a:srgbClr val="4A657A"/>
                </a:solidFill>
                <a:latin typeface="NunitoSans-Light"/>
                <a:cs typeface="NunitoSans-Light"/>
              </a:rPr>
              <a:t>expense</a:t>
            </a:r>
            <a:r>
              <a:rPr lang="en-US" sz="1200" spc="-22" baseline="3968" dirty="0">
                <a:solidFill>
                  <a:srgbClr val="4A657A"/>
                </a:solidFill>
                <a:latin typeface="NunitoSans-Light"/>
                <a:cs typeface="NunitoSans-Light"/>
              </a:rPr>
              <a:t> </a:t>
            </a:r>
            <a:r>
              <a:rPr lang="en-US" sz="1200" spc="-30" baseline="3968" dirty="0">
                <a:solidFill>
                  <a:srgbClr val="4A657A"/>
                </a:solidFill>
                <a:latin typeface="NunitoSans-Light"/>
                <a:cs typeface="NunitoSans-Light"/>
              </a:rPr>
              <a:t>ratio </a:t>
            </a:r>
            <a:r>
              <a:rPr lang="en-US" sz="1200" spc="-37" baseline="3968" dirty="0">
                <a:solidFill>
                  <a:srgbClr val="4A657A"/>
                </a:solidFill>
                <a:latin typeface="NunitoSans-Light"/>
                <a:cs typeface="NunitoSans-Light"/>
              </a:rPr>
              <a:t>uses</a:t>
            </a:r>
            <a:r>
              <a:rPr lang="en-US" sz="1200" spc="-30" baseline="3968" dirty="0">
                <a:solidFill>
                  <a:srgbClr val="4A657A"/>
                </a:solidFill>
                <a:latin typeface="NunitoSans-Light"/>
                <a:cs typeface="NunitoSans-Light"/>
              </a:rPr>
              <a:t> </a:t>
            </a:r>
            <a:r>
              <a:rPr lang="en-US" sz="1200" baseline="3968" dirty="0">
                <a:solidFill>
                  <a:srgbClr val="4A657A"/>
                </a:solidFill>
                <a:latin typeface="NunitoSans-Light"/>
                <a:cs typeface="NunitoSans-Light"/>
              </a:rPr>
              <a:t>a</a:t>
            </a:r>
            <a:r>
              <a:rPr lang="en-US" sz="1200" spc="-22" baseline="3968" dirty="0">
                <a:solidFill>
                  <a:srgbClr val="4A657A"/>
                </a:solidFill>
                <a:latin typeface="NunitoSans-Light"/>
                <a:cs typeface="NunitoSans-Light"/>
              </a:rPr>
              <a:t> </a:t>
            </a:r>
            <a:r>
              <a:rPr lang="en-US" sz="1200" spc="-44" baseline="3968" dirty="0">
                <a:solidFill>
                  <a:srgbClr val="4A657A"/>
                </a:solidFill>
                <a:latin typeface="NunitoSans-Light"/>
                <a:cs typeface="NunitoSans-Light"/>
              </a:rPr>
              <a:t>formula</a:t>
            </a:r>
            <a:r>
              <a:rPr lang="en-US" sz="1200" spc="-30" baseline="3968" dirty="0">
                <a:solidFill>
                  <a:srgbClr val="4A657A"/>
                </a:solidFill>
                <a:latin typeface="NunitoSans-Light"/>
                <a:cs typeface="NunitoSans-Light"/>
              </a:rPr>
              <a:t> to</a:t>
            </a:r>
            <a:r>
              <a:rPr lang="en-US" sz="1200" spc="-22" baseline="3968" dirty="0">
                <a:solidFill>
                  <a:srgbClr val="4A657A"/>
                </a:solidFill>
                <a:latin typeface="NunitoSans-Light"/>
                <a:cs typeface="NunitoSans-Light"/>
              </a:rPr>
              <a:t> </a:t>
            </a:r>
            <a:r>
              <a:rPr lang="en-US" sz="1200" spc="-30" baseline="3968" dirty="0">
                <a:solidFill>
                  <a:srgbClr val="4A657A"/>
                </a:solidFill>
                <a:latin typeface="NunitoSans-Light"/>
                <a:cs typeface="NunitoSans-Light"/>
              </a:rPr>
              <a:t>blend </a:t>
            </a:r>
            <a:r>
              <a:rPr lang="en-US" sz="1200" spc="-44" baseline="3968" dirty="0">
                <a:solidFill>
                  <a:srgbClr val="4A657A"/>
                </a:solidFill>
                <a:latin typeface="NunitoSans-Light"/>
                <a:cs typeface="NunitoSans-Light"/>
              </a:rPr>
              <a:t>expense</a:t>
            </a:r>
            <a:r>
              <a:rPr lang="en-US" sz="1200" spc="-30" baseline="3968" dirty="0">
                <a:solidFill>
                  <a:srgbClr val="4A657A"/>
                </a:solidFill>
                <a:latin typeface="NunitoSans-Light"/>
                <a:cs typeface="NunitoSans-Light"/>
              </a:rPr>
              <a:t> </a:t>
            </a:r>
            <a:r>
              <a:rPr lang="en-US" sz="1200" spc="-44" baseline="3968" dirty="0">
                <a:solidFill>
                  <a:srgbClr val="4A657A"/>
                </a:solidFill>
                <a:latin typeface="NunitoSans-Light"/>
                <a:cs typeface="NunitoSans-Light"/>
              </a:rPr>
              <a:t>ratios</a:t>
            </a:r>
            <a:r>
              <a:rPr lang="en-US" sz="1200" spc="-22" baseline="3968" dirty="0">
                <a:solidFill>
                  <a:srgbClr val="4A657A"/>
                </a:solidFill>
                <a:latin typeface="NunitoSans-Light"/>
                <a:cs typeface="NunitoSans-Light"/>
              </a:rPr>
              <a:t> </a:t>
            </a:r>
            <a:r>
              <a:rPr lang="en-US" sz="1200" spc="-30" baseline="3968" dirty="0">
                <a:solidFill>
                  <a:srgbClr val="4A657A"/>
                </a:solidFill>
                <a:latin typeface="NunitoSans-Light"/>
                <a:cs typeface="NunitoSans-Light"/>
              </a:rPr>
              <a:t>of </a:t>
            </a:r>
            <a:r>
              <a:rPr lang="en-US" sz="1200" spc="-37" baseline="3968" dirty="0">
                <a:solidFill>
                  <a:srgbClr val="4A657A"/>
                </a:solidFill>
                <a:latin typeface="NunitoSans-Light"/>
                <a:cs typeface="NunitoSans-Light"/>
              </a:rPr>
              <a:t>each</a:t>
            </a:r>
            <a:r>
              <a:rPr lang="en-US" sz="1200" spc="-30" baseline="3968" dirty="0">
                <a:solidFill>
                  <a:srgbClr val="4A657A"/>
                </a:solidFill>
                <a:latin typeface="NunitoSans-Light"/>
                <a:cs typeface="NunitoSans-Light"/>
              </a:rPr>
              <a:t> </a:t>
            </a:r>
            <a:r>
              <a:rPr lang="en-US" sz="1200" spc="-44" baseline="3968" dirty="0">
                <a:solidFill>
                  <a:srgbClr val="4A657A"/>
                </a:solidFill>
                <a:latin typeface="NunitoSans-Light"/>
                <a:cs typeface="NunitoSans-Light"/>
              </a:rPr>
              <a:t>underlying</a:t>
            </a:r>
            <a:r>
              <a:rPr lang="en-US" sz="1200" spc="-22" baseline="3968" dirty="0">
                <a:solidFill>
                  <a:srgbClr val="4A657A"/>
                </a:solidFill>
                <a:latin typeface="NunitoSans-Light"/>
                <a:cs typeface="NunitoSans-Light"/>
              </a:rPr>
              <a:t> mutual fund/</a:t>
            </a:r>
            <a:r>
              <a:rPr lang="en-US" sz="1200" spc="-30" baseline="3968" dirty="0">
                <a:solidFill>
                  <a:srgbClr val="4A657A"/>
                </a:solidFill>
                <a:latin typeface="NunitoSans-Light"/>
                <a:cs typeface="NunitoSans-Light"/>
              </a:rPr>
              <a:t>ETF in the model based on the respective mutual fund/ETF’s weight in the model.  The result shown above is the expense ratio for all the overall model.</a:t>
            </a:r>
            <a:endParaRPr lang="en-US" sz="1200" dirty="0">
              <a:latin typeface="NunitoSans-Light"/>
              <a:cs typeface="NunitoSans-Light"/>
            </a:endParaRPr>
          </a:p>
        </p:txBody>
      </p:sp>
      <p:sp>
        <p:nvSpPr>
          <p:cNvPr id="24" name="object 18">
            <a:extLst>
              <a:ext uri="{FF2B5EF4-FFF2-40B4-BE49-F238E27FC236}">
                <a16:creationId xmlns:a16="http://schemas.microsoft.com/office/drawing/2014/main" id="{1F74219F-2F2C-DAB1-29B5-900F29303BA1}"/>
              </a:ext>
            </a:extLst>
          </p:cNvPr>
          <p:cNvSpPr txBox="1"/>
          <p:nvPr/>
        </p:nvSpPr>
        <p:spPr>
          <a:xfrm>
            <a:off x="5181600" y="2927664"/>
            <a:ext cx="2201636" cy="1551707"/>
          </a:xfrm>
          <a:prstGeom prst="rect">
            <a:avLst/>
          </a:prstGeom>
        </p:spPr>
        <p:txBody>
          <a:bodyPr vert="horz" wrap="square" lIns="0" tIns="12700" rIns="0" bIns="0" rtlCol="0">
            <a:spAutoFit/>
          </a:bodyPr>
          <a:lstStyle/>
          <a:p>
            <a:pPr marL="4763" algn="l">
              <a:lnSpc>
                <a:spcPts val="1035"/>
              </a:lnSpc>
              <a:tabLst>
                <a:tab pos="1714500" algn="l"/>
              </a:tabLst>
            </a:pPr>
            <a:r>
              <a:rPr lang="en-US" sz="900" b="1" dirty="0">
                <a:solidFill>
                  <a:srgbClr val="4A657A"/>
                </a:solidFill>
                <a:latin typeface="NunitoSans-SemiBold"/>
                <a:cs typeface="NunitoSans-SemiBold"/>
              </a:rPr>
              <a:t>Fidelity® Total Market Index Fund	30.0%</a:t>
            </a:r>
          </a:p>
          <a:p>
            <a:pPr marL="4763" algn="l">
              <a:lnSpc>
                <a:spcPts val="1035"/>
              </a:lnSpc>
              <a:tabLst>
                <a:tab pos="1874838" algn="l"/>
              </a:tabLst>
            </a:pPr>
            <a:endParaRPr lang="en-US" sz="600" b="1" dirty="0">
              <a:solidFill>
                <a:srgbClr val="4A657A"/>
              </a:solidFill>
              <a:latin typeface="NunitoSans-SemiBold"/>
              <a:cs typeface="NunitoSans-SemiBold"/>
            </a:endParaRPr>
          </a:p>
          <a:p>
            <a:pPr marL="4763" algn="l">
              <a:lnSpc>
                <a:spcPts val="1035"/>
              </a:lnSpc>
              <a:tabLst>
                <a:tab pos="1714500" algn="l"/>
              </a:tabLst>
            </a:pPr>
            <a:r>
              <a:rPr lang="en-US" sz="900" b="1" spc="-10" dirty="0">
                <a:solidFill>
                  <a:srgbClr val="4A657A"/>
                </a:solidFill>
                <a:latin typeface="NunitoSans-SemiBold"/>
                <a:cs typeface="NunitoSans-SemiBold"/>
              </a:rPr>
              <a:t>Schwab Total Stock Market Index 	29.0%</a:t>
            </a:r>
          </a:p>
          <a:p>
            <a:pPr marL="4763" algn="l">
              <a:lnSpc>
                <a:spcPts val="1035"/>
              </a:lnSpc>
              <a:tabLst>
                <a:tab pos="1874838" algn="l"/>
              </a:tabLst>
            </a:pPr>
            <a:r>
              <a:rPr lang="en-US" sz="900" b="1" spc="-10" dirty="0">
                <a:solidFill>
                  <a:srgbClr val="4A657A"/>
                </a:solidFill>
                <a:latin typeface="NunitoSans-SemiBold"/>
                <a:cs typeface="NunitoSans-SemiBold"/>
              </a:rPr>
              <a:t>Fund®</a:t>
            </a:r>
          </a:p>
          <a:p>
            <a:pPr marL="4763" algn="l">
              <a:lnSpc>
                <a:spcPts val="1035"/>
              </a:lnSpc>
              <a:tabLst>
                <a:tab pos="1714500" algn="l"/>
              </a:tabLst>
            </a:pPr>
            <a:endParaRPr lang="en-US" sz="600" b="1" dirty="0">
              <a:solidFill>
                <a:srgbClr val="4A657A"/>
              </a:solidFill>
              <a:latin typeface="NunitoSans-SemiBold"/>
              <a:cs typeface="NunitoSans-SemiBold"/>
            </a:endParaRPr>
          </a:p>
          <a:p>
            <a:pPr marL="4763" algn="l">
              <a:lnSpc>
                <a:spcPts val="1035"/>
              </a:lnSpc>
              <a:tabLst>
                <a:tab pos="1714500" algn="l"/>
              </a:tabLst>
            </a:pPr>
            <a:r>
              <a:rPr lang="en-US" sz="900" b="1" spc="-10" dirty="0">
                <a:solidFill>
                  <a:srgbClr val="4A657A"/>
                </a:solidFill>
                <a:latin typeface="NunitoSans-SemiBold"/>
                <a:cs typeface="NunitoSans-SemiBold"/>
              </a:rPr>
              <a:t>Fidelity® International Index Fund	22.0%</a:t>
            </a:r>
            <a:endParaRPr lang="en-US" sz="900" dirty="0">
              <a:latin typeface="NunitoSans-SemiBold"/>
              <a:cs typeface="NunitoSans-SemiBold"/>
            </a:endParaRPr>
          </a:p>
          <a:p>
            <a:pPr marL="4763" algn="l">
              <a:lnSpc>
                <a:spcPts val="1035"/>
              </a:lnSpc>
              <a:tabLst>
                <a:tab pos="1714500" algn="l"/>
              </a:tabLst>
            </a:pPr>
            <a:endParaRPr lang="en-US" sz="900" b="1" dirty="0">
              <a:solidFill>
                <a:srgbClr val="4A657A"/>
              </a:solidFill>
              <a:latin typeface="NunitoSans-SemiBold"/>
              <a:cs typeface="NunitoSans-SemiBold"/>
            </a:endParaRPr>
          </a:p>
          <a:p>
            <a:pPr marL="4763" algn="l">
              <a:lnSpc>
                <a:spcPts val="1035"/>
              </a:lnSpc>
              <a:tabLst>
                <a:tab pos="1714500" algn="l"/>
              </a:tabLst>
            </a:pPr>
            <a:r>
              <a:rPr lang="en-US" sz="900" b="1" dirty="0">
                <a:solidFill>
                  <a:srgbClr val="4A657A"/>
                </a:solidFill>
                <a:latin typeface="NunitoSans-SemiBold"/>
                <a:cs typeface="NunitoSans-SemiBold"/>
              </a:rPr>
              <a:t>Fidelity® Emerging Markets Index 	  9.0%</a:t>
            </a:r>
          </a:p>
          <a:p>
            <a:pPr marL="4763" algn="l">
              <a:lnSpc>
                <a:spcPts val="1035"/>
              </a:lnSpc>
              <a:tabLst>
                <a:tab pos="1714500" algn="l"/>
              </a:tabLst>
            </a:pPr>
            <a:r>
              <a:rPr lang="en-US" sz="900" b="1" dirty="0">
                <a:solidFill>
                  <a:srgbClr val="4A657A"/>
                </a:solidFill>
                <a:latin typeface="NunitoSans-SemiBold"/>
                <a:cs typeface="NunitoSans-SemiBold"/>
              </a:rPr>
              <a:t>Fund	  </a:t>
            </a:r>
            <a:br>
              <a:rPr lang="en-US" sz="300" dirty="0">
                <a:latin typeface="NunitoSans-SemiBold"/>
                <a:cs typeface="NunitoSans-SemiBold"/>
              </a:rPr>
            </a:br>
            <a:endParaRPr lang="en-US" sz="300" dirty="0">
              <a:latin typeface="NunitoSans-SemiBold"/>
              <a:cs typeface="NunitoSans-SemiBold"/>
            </a:endParaRPr>
          </a:p>
          <a:p>
            <a:pPr marL="4763" algn="l">
              <a:lnSpc>
                <a:spcPts val="1035"/>
              </a:lnSpc>
              <a:tabLst>
                <a:tab pos="1714500" algn="l"/>
              </a:tabLst>
            </a:pPr>
            <a:r>
              <a:rPr lang="en-US" sz="900" b="1" spc="-10" dirty="0">
                <a:solidFill>
                  <a:srgbClr val="4A657A"/>
                </a:solidFill>
                <a:latin typeface="NunitoSans-SemiBold"/>
                <a:cs typeface="NunitoSans-SemiBold"/>
              </a:rPr>
              <a:t>Fidelity® Long-Term Treasury Bond      4.0%</a:t>
            </a:r>
          </a:p>
          <a:p>
            <a:pPr marL="4763" algn="l">
              <a:lnSpc>
                <a:spcPts val="1035"/>
              </a:lnSpc>
              <a:tabLst>
                <a:tab pos="1714500" algn="l"/>
              </a:tabLst>
            </a:pPr>
            <a:r>
              <a:rPr lang="en-US" sz="900" b="1" spc="-10" dirty="0">
                <a:solidFill>
                  <a:srgbClr val="4A657A"/>
                </a:solidFill>
                <a:latin typeface="NunitoSans-SemiBold"/>
                <a:cs typeface="NunitoSans-SemiBold"/>
              </a:rPr>
              <a:t>Index Fund</a:t>
            </a:r>
          </a:p>
        </p:txBody>
      </p:sp>
      <p:sp>
        <p:nvSpPr>
          <p:cNvPr id="35" name="Rounded Rectangle 66">
            <a:extLst>
              <a:ext uri="{FF2B5EF4-FFF2-40B4-BE49-F238E27FC236}">
                <a16:creationId xmlns:a16="http://schemas.microsoft.com/office/drawing/2014/main" id="{420DDAF4-0FA0-C429-EA08-84BD11F1AAB1}"/>
              </a:ext>
            </a:extLst>
          </p:cNvPr>
          <p:cNvSpPr/>
          <p:nvPr/>
        </p:nvSpPr>
        <p:spPr>
          <a:xfrm>
            <a:off x="5356643" y="7949292"/>
            <a:ext cx="152400" cy="152400"/>
          </a:xfrm>
          <a:prstGeom prst="roundRect">
            <a:avLst/>
          </a:prstGeom>
          <a:solidFill>
            <a:srgbClr val="EEDF9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object 35">
            <a:extLst>
              <a:ext uri="{FF2B5EF4-FFF2-40B4-BE49-F238E27FC236}">
                <a16:creationId xmlns:a16="http://schemas.microsoft.com/office/drawing/2014/main" id="{9F8009CE-811D-3F7C-3407-DCFD2073FB0B}"/>
              </a:ext>
            </a:extLst>
          </p:cNvPr>
          <p:cNvSpPr txBox="1"/>
          <p:nvPr/>
        </p:nvSpPr>
        <p:spPr>
          <a:xfrm>
            <a:off x="5565547" y="7698410"/>
            <a:ext cx="1508413" cy="598305"/>
          </a:xfrm>
          <a:prstGeom prst="rect">
            <a:avLst/>
          </a:prstGeom>
        </p:spPr>
        <p:txBody>
          <a:bodyPr vert="horz" wrap="square" lIns="0" tIns="12700" rIns="0" bIns="0" rtlCol="0">
            <a:spAutoFit/>
          </a:bodyPr>
          <a:lstStyle/>
          <a:p>
            <a:pPr marL="12700" marR="5080">
              <a:lnSpc>
                <a:spcPct val="138900"/>
              </a:lnSpc>
              <a:spcBef>
                <a:spcPts val="100"/>
              </a:spcBef>
              <a:tabLst>
                <a:tab pos="1143000" algn="l"/>
              </a:tabLst>
            </a:pPr>
            <a:r>
              <a:rPr lang="en-US" sz="900" b="1" dirty="0">
                <a:solidFill>
                  <a:srgbClr val="4A657A"/>
                </a:solidFill>
                <a:latin typeface="NunitoSans-SemiBold"/>
                <a:cs typeface="NunitoSans-SemiBold"/>
              </a:rPr>
              <a:t>U.S.</a:t>
            </a:r>
            <a:r>
              <a:rPr lang="en-US" sz="900" b="1" spc="-20" dirty="0">
                <a:solidFill>
                  <a:srgbClr val="4A657A"/>
                </a:solidFill>
                <a:latin typeface="NunitoSans-SemiBold"/>
                <a:cs typeface="NunitoSans-SemiBold"/>
              </a:rPr>
              <a:t> </a:t>
            </a:r>
            <a:r>
              <a:rPr lang="en-US" sz="900" b="1" spc="-10" dirty="0">
                <a:solidFill>
                  <a:srgbClr val="4A657A"/>
                </a:solidFill>
                <a:latin typeface="NunitoSans-SemiBold"/>
                <a:cs typeface="NunitoSans-SemiBold"/>
              </a:rPr>
              <a:t>Equity	59.0%</a:t>
            </a:r>
          </a:p>
          <a:p>
            <a:pPr marL="12700" marR="5080">
              <a:lnSpc>
                <a:spcPct val="138900"/>
              </a:lnSpc>
              <a:spcBef>
                <a:spcPts val="100"/>
              </a:spcBef>
              <a:tabLst>
                <a:tab pos="1143000" algn="l"/>
              </a:tabLst>
            </a:pPr>
            <a:r>
              <a:rPr lang="en-US" sz="900" b="1" spc="-10" dirty="0">
                <a:solidFill>
                  <a:srgbClr val="4A657A"/>
                </a:solidFill>
                <a:latin typeface="NunitoSans-SemiBold"/>
                <a:cs typeface="NunitoSans-SemiBold"/>
              </a:rPr>
              <a:t>Non-U.S. Equity 	31.0%</a:t>
            </a:r>
          </a:p>
          <a:p>
            <a:pPr marL="12700" marR="5080">
              <a:lnSpc>
                <a:spcPct val="138900"/>
              </a:lnSpc>
              <a:spcBef>
                <a:spcPts val="100"/>
              </a:spcBef>
              <a:tabLst>
                <a:tab pos="1143000" algn="l"/>
              </a:tabLst>
            </a:pPr>
            <a:r>
              <a:rPr lang="en-US" sz="900" b="1" spc="-10" dirty="0">
                <a:solidFill>
                  <a:srgbClr val="4A657A"/>
                </a:solidFill>
                <a:latin typeface="NunitoSans-SemiBold"/>
                <a:cs typeface="NunitoSans-SemiBold"/>
              </a:rPr>
              <a:t>U.S. Fixed Income 	10.0%</a:t>
            </a:r>
          </a:p>
        </p:txBody>
      </p:sp>
      <p:graphicFrame>
        <p:nvGraphicFramePr>
          <p:cNvPr id="37" name="Chart 36">
            <a:extLst>
              <a:ext uri="{FF2B5EF4-FFF2-40B4-BE49-F238E27FC236}">
                <a16:creationId xmlns:a16="http://schemas.microsoft.com/office/drawing/2014/main" id="{6134C0B9-1D7A-8341-BC06-4A91E04521D8}"/>
              </a:ext>
            </a:extLst>
          </p:cNvPr>
          <p:cNvGraphicFramePr/>
          <p:nvPr>
            <p:extLst>
              <p:ext uri="{D42A27DB-BD31-4B8C-83A1-F6EECF244321}">
                <p14:modId xmlns:p14="http://schemas.microsoft.com/office/powerpoint/2010/main" val="3252457725"/>
              </p:ext>
            </p:extLst>
          </p:nvPr>
        </p:nvGraphicFramePr>
        <p:xfrm>
          <a:off x="5105400" y="6324600"/>
          <a:ext cx="2296541" cy="1465821"/>
        </p:xfrm>
        <a:graphic>
          <a:graphicData uri="http://schemas.openxmlformats.org/drawingml/2006/chart">
            <c:chart xmlns:c="http://schemas.openxmlformats.org/drawingml/2006/chart" xmlns:r="http://schemas.openxmlformats.org/officeDocument/2006/relationships" r:id="rId10"/>
          </a:graphicData>
        </a:graphic>
      </p:graphicFrame>
      <p:pic>
        <p:nvPicPr>
          <p:cNvPr id="39" name="object 39">
            <a:extLst>
              <a:ext uri="{FF2B5EF4-FFF2-40B4-BE49-F238E27FC236}">
                <a16:creationId xmlns:a16="http://schemas.microsoft.com/office/drawing/2014/main" id="{72D7A1FB-83B5-557F-815E-AB16B45FEABF}"/>
              </a:ext>
            </a:extLst>
          </p:cNvPr>
          <p:cNvPicPr/>
          <p:nvPr/>
        </p:nvPicPr>
        <p:blipFill>
          <a:blip r:embed="rId11" cstate="print"/>
          <a:stretch>
            <a:fillRect/>
          </a:stretch>
        </p:blipFill>
        <p:spPr>
          <a:xfrm flipV="1">
            <a:off x="5356643" y="8154690"/>
            <a:ext cx="152400" cy="152400"/>
          </a:xfrm>
          <a:prstGeom prst="rect">
            <a:avLst/>
          </a:prstGeom>
          <a:solidFill>
            <a:srgbClr val="97D1F1"/>
          </a:solidFill>
        </p:spPr>
      </p:pic>
      <p:sp>
        <p:nvSpPr>
          <p:cNvPr id="41" name="Rounded Rectangle 61">
            <a:extLst>
              <a:ext uri="{FF2B5EF4-FFF2-40B4-BE49-F238E27FC236}">
                <a16:creationId xmlns:a16="http://schemas.microsoft.com/office/drawing/2014/main" id="{EB60979D-8DAD-CA21-3458-12479A2E5BDF}"/>
              </a:ext>
            </a:extLst>
          </p:cNvPr>
          <p:cNvSpPr/>
          <p:nvPr/>
        </p:nvSpPr>
        <p:spPr>
          <a:xfrm>
            <a:off x="5356643" y="7734945"/>
            <a:ext cx="152400" cy="152400"/>
          </a:xfrm>
          <a:prstGeom prst="roundRect">
            <a:avLst/>
          </a:prstGeom>
          <a:solidFill>
            <a:srgbClr val="DBBF4D"/>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object 7"/>
          <p:cNvSpPr txBox="1"/>
          <p:nvPr/>
        </p:nvSpPr>
        <p:spPr>
          <a:xfrm>
            <a:off x="1876310" y="531975"/>
            <a:ext cx="4000448" cy="197490"/>
          </a:xfrm>
          <a:prstGeom prst="rect">
            <a:avLst/>
          </a:prstGeom>
        </p:spPr>
        <p:txBody>
          <a:bodyPr vert="horz" wrap="square" lIns="0" tIns="12700" rIns="0" bIns="0" rtlCol="0">
            <a:spAutoFit/>
          </a:bodyPr>
          <a:lstStyle/>
          <a:p>
            <a:pPr marL="12700">
              <a:lnSpc>
                <a:spcPct val="100000"/>
              </a:lnSpc>
              <a:spcBef>
                <a:spcPts val="100"/>
              </a:spcBef>
            </a:pPr>
            <a:r>
              <a:rPr sz="1200" b="1" spc="-25" dirty="0">
                <a:solidFill>
                  <a:srgbClr val="708493"/>
                </a:solidFill>
                <a:latin typeface="NunitoSans-SemiBold"/>
                <a:cs typeface="NunitoSans-SemiBold"/>
              </a:rPr>
              <a:t>Target</a:t>
            </a:r>
            <a:r>
              <a:rPr sz="1200" b="1" spc="-30" dirty="0">
                <a:solidFill>
                  <a:srgbClr val="708493"/>
                </a:solidFill>
                <a:latin typeface="NunitoSans-SemiBold"/>
                <a:cs typeface="NunitoSans-SemiBold"/>
              </a:rPr>
              <a:t> </a:t>
            </a:r>
            <a:r>
              <a:rPr sz="1200" b="1" spc="-10" dirty="0">
                <a:solidFill>
                  <a:srgbClr val="708493"/>
                </a:solidFill>
                <a:latin typeface="NunitoSans-SemiBold"/>
                <a:cs typeface="NunitoSans-SemiBold"/>
              </a:rPr>
              <a:t>Retirement</a:t>
            </a:r>
            <a:r>
              <a:rPr sz="1200" b="1" spc="-15" dirty="0">
                <a:solidFill>
                  <a:srgbClr val="708493"/>
                </a:solidFill>
                <a:latin typeface="NunitoSans-SemiBold"/>
                <a:cs typeface="NunitoSans-SemiBold"/>
              </a:rPr>
              <a:t> </a:t>
            </a:r>
            <a:r>
              <a:rPr sz="1200" b="1" spc="-10" dirty="0">
                <a:solidFill>
                  <a:srgbClr val="708493"/>
                </a:solidFill>
                <a:latin typeface="NunitoSans-SemiBold"/>
                <a:cs typeface="NunitoSans-SemiBold"/>
              </a:rPr>
              <a:t>Strategy:</a:t>
            </a:r>
            <a:r>
              <a:rPr sz="1200" b="1" spc="-15" dirty="0">
                <a:solidFill>
                  <a:srgbClr val="708493"/>
                </a:solidFill>
                <a:latin typeface="NunitoSans-SemiBold"/>
                <a:cs typeface="NunitoSans-SemiBold"/>
              </a:rPr>
              <a:t> </a:t>
            </a:r>
            <a:r>
              <a:rPr sz="1200" b="1" spc="-20" dirty="0">
                <a:solidFill>
                  <a:srgbClr val="708493"/>
                </a:solidFill>
                <a:latin typeface="NunitoSans-SemiBold"/>
                <a:cs typeface="NunitoSans-SemiBold"/>
              </a:rPr>
              <a:t>20</a:t>
            </a:r>
            <a:r>
              <a:rPr lang="en-US" sz="1200" b="1" spc="-20" dirty="0">
                <a:solidFill>
                  <a:srgbClr val="708493"/>
                </a:solidFill>
                <a:latin typeface="NunitoSans-SemiBold"/>
                <a:cs typeface="NunitoSans-SemiBold"/>
              </a:rPr>
              <a:t>70 or Later</a:t>
            </a:r>
            <a:endParaRPr sz="1200" dirty="0">
              <a:latin typeface="NunitoSans-SemiBold"/>
              <a:cs typeface="NunitoSans-SemiBold"/>
            </a:endParaRPr>
          </a:p>
        </p:txBody>
      </p:sp>
      <p:sp>
        <p:nvSpPr>
          <p:cNvPr id="28" name="object 28"/>
          <p:cNvSpPr/>
          <p:nvPr/>
        </p:nvSpPr>
        <p:spPr>
          <a:xfrm>
            <a:off x="819988" y="570890"/>
            <a:ext cx="718820" cy="135890"/>
          </a:xfrm>
          <a:custGeom>
            <a:avLst/>
            <a:gdLst/>
            <a:ahLst/>
            <a:cxnLst/>
            <a:rect l="l" t="t" r="r" b="b"/>
            <a:pathLst>
              <a:path w="718819" h="135890">
                <a:moveTo>
                  <a:pt x="673557" y="12"/>
                </a:moveTo>
                <a:lnTo>
                  <a:pt x="643216" y="12"/>
                </a:lnTo>
                <a:lnTo>
                  <a:pt x="643216" y="132575"/>
                </a:lnTo>
                <a:lnTo>
                  <a:pt x="673557" y="132575"/>
                </a:lnTo>
                <a:lnTo>
                  <a:pt x="673557" y="12"/>
                </a:lnTo>
                <a:close/>
              </a:path>
              <a:path w="718819" h="135890">
                <a:moveTo>
                  <a:pt x="167297" y="36741"/>
                </a:moveTo>
                <a:lnTo>
                  <a:pt x="147368" y="40508"/>
                </a:lnTo>
                <a:lnTo>
                  <a:pt x="131559" y="51012"/>
                </a:lnTo>
                <a:lnTo>
                  <a:pt x="121136" y="67081"/>
                </a:lnTo>
                <a:lnTo>
                  <a:pt x="117386" y="87439"/>
                </a:lnTo>
                <a:lnTo>
                  <a:pt x="121153" y="107394"/>
                </a:lnTo>
                <a:lnTo>
                  <a:pt x="131657" y="122480"/>
                </a:lnTo>
                <a:lnTo>
                  <a:pt x="147700" y="132025"/>
                </a:lnTo>
                <a:lnTo>
                  <a:pt x="168084" y="135356"/>
                </a:lnTo>
                <a:lnTo>
                  <a:pt x="184862" y="133154"/>
                </a:lnTo>
                <a:lnTo>
                  <a:pt x="198385" y="126723"/>
                </a:lnTo>
                <a:lnTo>
                  <a:pt x="208237" y="116325"/>
                </a:lnTo>
                <a:lnTo>
                  <a:pt x="209928" y="112191"/>
                </a:lnTo>
                <a:lnTo>
                  <a:pt x="168884" y="112191"/>
                </a:lnTo>
                <a:lnTo>
                  <a:pt x="160685" y="110877"/>
                </a:lnTo>
                <a:lnTo>
                  <a:pt x="153866" y="107056"/>
                </a:lnTo>
                <a:lnTo>
                  <a:pt x="149067" y="100913"/>
                </a:lnTo>
                <a:lnTo>
                  <a:pt x="146926" y="92633"/>
                </a:lnTo>
                <a:lnTo>
                  <a:pt x="214401" y="92633"/>
                </a:lnTo>
                <a:lnTo>
                  <a:pt x="214401" y="83451"/>
                </a:lnTo>
                <a:lnTo>
                  <a:pt x="213193" y="76263"/>
                </a:lnTo>
                <a:lnTo>
                  <a:pt x="147726" y="76263"/>
                </a:lnTo>
                <a:lnTo>
                  <a:pt x="149718" y="69479"/>
                </a:lnTo>
                <a:lnTo>
                  <a:pt x="153468" y="63890"/>
                </a:lnTo>
                <a:lnTo>
                  <a:pt x="159240" y="60097"/>
                </a:lnTo>
                <a:lnTo>
                  <a:pt x="167297" y="58699"/>
                </a:lnTo>
                <a:lnTo>
                  <a:pt x="207326" y="58699"/>
                </a:lnTo>
                <a:lnTo>
                  <a:pt x="202374" y="50514"/>
                </a:lnTo>
                <a:lnTo>
                  <a:pt x="187623" y="40446"/>
                </a:lnTo>
                <a:lnTo>
                  <a:pt x="167297" y="36741"/>
                </a:lnTo>
                <a:close/>
              </a:path>
              <a:path w="718819" h="135890">
                <a:moveTo>
                  <a:pt x="33134" y="12"/>
                </a:moveTo>
                <a:lnTo>
                  <a:pt x="0" y="12"/>
                </a:lnTo>
                <a:lnTo>
                  <a:pt x="51104" y="132575"/>
                </a:lnTo>
                <a:lnTo>
                  <a:pt x="51104" y="132969"/>
                </a:lnTo>
                <a:lnTo>
                  <a:pt x="85445" y="132969"/>
                </a:lnTo>
                <a:lnTo>
                  <a:pt x="100682" y="93446"/>
                </a:lnTo>
                <a:lnTo>
                  <a:pt x="68668" y="93446"/>
                </a:lnTo>
                <a:lnTo>
                  <a:pt x="33134" y="12"/>
                </a:lnTo>
                <a:close/>
              </a:path>
              <a:path w="718819" h="135890">
                <a:moveTo>
                  <a:pt x="188455" y="101815"/>
                </a:moveTo>
                <a:lnTo>
                  <a:pt x="184861" y="109004"/>
                </a:lnTo>
                <a:lnTo>
                  <a:pt x="178473" y="112191"/>
                </a:lnTo>
                <a:lnTo>
                  <a:pt x="209928" y="112191"/>
                </a:lnTo>
                <a:lnTo>
                  <a:pt x="214007" y="102222"/>
                </a:lnTo>
                <a:lnTo>
                  <a:pt x="188455" y="102222"/>
                </a:lnTo>
                <a:lnTo>
                  <a:pt x="188455" y="101815"/>
                </a:lnTo>
                <a:close/>
              </a:path>
              <a:path w="718819" h="135890">
                <a:moveTo>
                  <a:pt x="136550" y="406"/>
                </a:moveTo>
                <a:lnTo>
                  <a:pt x="104609" y="406"/>
                </a:lnTo>
                <a:lnTo>
                  <a:pt x="69468" y="93446"/>
                </a:lnTo>
                <a:lnTo>
                  <a:pt x="100682" y="93446"/>
                </a:lnTo>
                <a:lnTo>
                  <a:pt x="136550" y="406"/>
                </a:lnTo>
                <a:close/>
              </a:path>
              <a:path w="718819" h="135890">
                <a:moveTo>
                  <a:pt x="207326" y="58699"/>
                </a:moveTo>
                <a:lnTo>
                  <a:pt x="178866" y="58699"/>
                </a:lnTo>
                <a:lnTo>
                  <a:pt x="184842" y="67055"/>
                </a:lnTo>
                <a:lnTo>
                  <a:pt x="184964" y="69479"/>
                </a:lnTo>
                <a:lnTo>
                  <a:pt x="185254" y="76263"/>
                </a:lnTo>
                <a:lnTo>
                  <a:pt x="213193" y="76263"/>
                </a:lnTo>
                <a:lnTo>
                  <a:pt x="211363" y="65373"/>
                </a:lnTo>
                <a:lnTo>
                  <a:pt x="207326" y="58699"/>
                </a:lnTo>
                <a:close/>
              </a:path>
              <a:path w="718819" h="135890">
                <a:moveTo>
                  <a:pt x="356933" y="60705"/>
                </a:moveTo>
                <a:lnTo>
                  <a:pt x="326986" y="60705"/>
                </a:lnTo>
                <a:lnTo>
                  <a:pt x="326986" y="107810"/>
                </a:lnTo>
                <a:lnTo>
                  <a:pt x="329345" y="121047"/>
                </a:lnTo>
                <a:lnTo>
                  <a:pt x="335670" y="129528"/>
                </a:lnTo>
                <a:lnTo>
                  <a:pt x="344839" y="134040"/>
                </a:lnTo>
                <a:lnTo>
                  <a:pt x="355726" y="135369"/>
                </a:lnTo>
                <a:lnTo>
                  <a:pt x="364239" y="134788"/>
                </a:lnTo>
                <a:lnTo>
                  <a:pt x="371403" y="133119"/>
                </a:lnTo>
                <a:lnTo>
                  <a:pt x="377517" y="130477"/>
                </a:lnTo>
                <a:lnTo>
                  <a:pt x="382879" y="126974"/>
                </a:lnTo>
                <a:lnTo>
                  <a:pt x="382879" y="110604"/>
                </a:lnTo>
                <a:lnTo>
                  <a:pt x="360527" y="110604"/>
                </a:lnTo>
                <a:lnTo>
                  <a:pt x="356933" y="107416"/>
                </a:lnTo>
                <a:lnTo>
                  <a:pt x="356933" y="60705"/>
                </a:lnTo>
                <a:close/>
              </a:path>
              <a:path w="718819" h="135890">
                <a:moveTo>
                  <a:pt x="382879" y="107010"/>
                </a:moveTo>
                <a:lnTo>
                  <a:pt x="377291" y="109410"/>
                </a:lnTo>
                <a:lnTo>
                  <a:pt x="372503" y="110604"/>
                </a:lnTo>
                <a:lnTo>
                  <a:pt x="382879" y="110604"/>
                </a:lnTo>
                <a:lnTo>
                  <a:pt x="382879" y="107010"/>
                </a:lnTo>
                <a:close/>
              </a:path>
              <a:path w="718819" h="135890">
                <a:moveTo>
                  <a:pt x="356933" y="13589"/>
                </a:moveTo>
                <a:lnTo>
                  <a:pt x="338162" y="13589"/>
                </a:lnTo>
                <a:lnTo>
                  <a:pt x="334975" y="25958"/>
                </a:lnTo>
                <a:lnTo>
                  <a:pt x="332574" y="34747"/>
                </a:lnTo>
                <a:lnTo>
                  <a:pt x="329780" y="39535"/>
                </a:lnTo>
                <a:lnTo>
                  <a:pt x="313804" y="42329"/>
                </a:lnTo>
                <a:lnTo>
                  <a:pt x="313804" y="60705"/>
                </a:lnTo>
                <a:lnTo>
                  <a:pt x="381685" y="60705"/>
                </a:lnTo>
                <a:lnTo>
                  <a:pt x="381685" y="39535"/>
                </a:lnTo>
                <a:lnTo>
                  <a:pt x="356933" y="39535"/>
                </a:lnTo>
                <a:lnTo>
                  <a:pt x="356933" y="13589"/>
                </a:lnTo>
                <a:close/>
              </a:path>
              <a:path w="718819" h="135890">
                <a:moveTo>
                  <a:pt x="584123" y="36741"/>
                </a:moveTo>
                <a:lnTo>
                  <a:pt x="564202" y="40508"/>
                </a:lnTo>
                <a:lnTo>
                  <a:pt x="548397" y="51012"/>
                </a:lnTo>
                <a:lnTo>
                  <a:pt x="537975" y="67081"/>
                </a:lnTo>
                <a:lnTo>
                  <a:pt x="534225" y="87439"/>
                </a:lnTo>
                <a:lnTo>
                  <a:pt x="537993" y="107394"/>
                </a:lnTo>
                <a:lnTo>
                  <a:pt x="548497" y="122480"/>
                </a:lnTo>
                <a:lnTo>
                  <a:pt x="564540" y="132025"/>
                </a:lnTo>
                <a:lnTo>
                  <a:pt x="584923" y="135356"/>
                </a:lnTo>
                <a:lnTo>
                  <a:pt x="601700" y="133154"/>
                </a:lnTo>
                <a:lnTo>
                  <a:pt x="615219" y="126723"/>
                </a:lnTo>
                <a:lnTo>
                  <a:pt x="625071" y="116325"/>
                </a:lnTo>
                <a:lnTo>
                  <a:pt x="626764" y="112191"/>
                </a:lnTo>
                <a:lnTo>
                  <a:pt x="585724" y="112191"/>
                </a:lnTo>
                <a:lnTo>
                  <a:pt x="577524" y="110877"/>
                </a:lnTo>
                <a:lnTo>
                  <a:pt x="570706" y="107056"/>
                </a:lnTo>
                <a:lnTo>
                  <a:pt x="565907" y="100913"/>
                </a:lnTo>
                <a:lnTo>
                  <a:pt x="563765" y="92633"/>
                </a:lnTo>
                <a:lnTo>
                  <a:pt x="631240" y="92633"/>
                </a:lnTo>
                <a:lnTo>
                  <a:pt x="631240" y="83451"/>
                </a:lnTo>
                <a:lnTo>
                  <a:pt x="630032" y="76263"/>
                </a:lnTo>
                <a:lnTo>
                  <a:pt x="564172" y="76263"/>
                </a:lnTo>
                <a:lnTo>
                  <a:pt x="566385" y="69479"/>
                </a:lnTo>
                <a:lnTo>
                  <a:pt x="570207" y="63890"/>
                </a:lnTo>
                <a:lnTo>
                  <a:pt x="575902" y="60097"/>
                </a:lnTo>
                <a:lnTo>
                  <a:pt x="583730" y="58699"/>
                </a:lnTo>
                <a:lnTo>
                  <a:pt x="624164" y="58699"/>
                </a:lnTo>
                <a:lnTo>
                  <a:pt x="619212" y="50514"/>
                </a:lnTo>
                <a:lnTo>
                  <a:pt x="604457" y="40446"/>
                </a:lnTo>
                <a:lnTo>
                  <a:pt x="584123" y="36741"/>
                </a:lnTo>
                <a:close/>
              </a:path>
              <a:path w="718819" h="135890">
                <a:moveTo>
                  <a:pt x="418033" y="39535"/>
                </a:moveTo>
                <a:lnTo>
                  <a:pt x="387680" y="39535"/>
                </a:lnTo>
                <a:lnTo>
                  <a:pt x="417233" y="132969"/>
                </a:lnTo>
                <a:lnTo>
                  <a:pt x="446773" y="132969"/>
                </a:lnTo>
                <a:lnTo>
                  <a:pt x="456412" y="96227"/>
                </a:lnTo>
                <a:lnTo>
                  <a:pt x="435991" y="96227"/>
                </a:lnTo>
                <a:lnTo>
                  <a:pt x="418033" y="39535"/>
                </a:lnTo>
                <a:close/>
              </a:path>
              <a:path w="718819" h="135890">
                <a:moveTo>
                  <a:pt x="485336" y="76669"/>
                </a:moveTo>
                <a:lnTo>
                  <a:pt x="462343" y="76669"/>
                </a:lnTo>
                <a:lnTo>
                  <a:pt x="477519" y="132969"/>
                </a:lnTo>
                <a:lnTo>
                  <a:pt x="507060" y="132969"/>
                </a:lnTo>
                <a:lnTo>
                  <a:pt x="518681" y="96227"/>
                </a:lnTo>
                <a:lnTo>
                  <a:pt x="490296" y="96227"/>
                </a:lnTo>
                <a:lnTo>
                  <a:pt x="485336" y="76669"/>
                </a:lnTo>
                <a:close/>
              </a:path>
              <a:path w="718819" h="135890">
                <a:moveTo>
                  <a:pt x="605294" y="101815"/>
                </a:moveTo>
                <a:lnTo>
                  <a:pt x="601700" y="109004"/>
                </a:lnTo>
                <a:lnTo>
                  <a:pt x="595312" y="112191"/>
                </a:lnTo>
                <a:lnTo>
                  <a:pt x="626764" y="112191"/>
                </a:lnTo>
                <a:lnTo>
                  <a:pt x="630847" y="102222"/>
                </a:lnTo>
                <a:lnTo>
                  <a:pt x="605294" y="102222"/>
                </a:lnTo>
                <a:lnTo>
                  <a:pt x="605294" y="101815"/>
                </a:lnTo>
                <a:close/>
              </a:path>
              <a:path w="718819" h="135890">
                <a:moveTo>
                  <a:pt x="475919" y="39535"/>
                </a:moveTo>
                <a:lnTo>
                  <a:pt x="451561" y="39535"/>
                </a:lnTo>
                <a:lnTo>
                  <a:pt x="436791" y="96227"/>
                </a:lnTo>
                <a:lnTo>
                  <a:pt x="456412" y="96227"/>
                </a:lnTo>
                <a:lnTo>
                  <a:pt x="461543" y="76669"/>
                </a:lnTo>
                <a:lnTo>
                  <a:pt x="485336" y="76669"/>
                </a:lnTo>
                <a:lnTo>
                  <a:pt x="475919" y="39535"/>
                </a:lnTo>
                <a:close/>
              </a:path>
              <a:path w="718819" h="135890">
                <a:moveTo>
                  <a:pt x="536613" y="39535"/>
                </a:moveTo>
                <a:lnTo>
                  <a:pt x="509066" y="39535"/>
                </a:lnTo>
                <a:lnTo>
                  <a:pt x="491096" y="96227"/>
                </a:lnTo>
                <a:lnTo>
                  <a:pt x="518681" y="96227"/>
                </a:lnTo>
                <a:lnTo>
                  <a:pt x="536613" y="39535"/>
                </a:lnTo>
                <a:close/>
              </a:path>
              <a:path w="718819" h="135890">
                <a:moveTo>
                  <a:pt x="624164" y="58699"/>
                </a:moveTo>
                <a:lnTo>
                  <a:pt x="595312" y="58699"/>
                </a:lnTo>
                <a:lnTo>
                  <a:pt x="601275" y="67055"/>
                </a:lnTo>
                <a:lnTo>
                  <a:pt x="601400" y="69479"/>
                </a:lnTo>
                <a:lnTo>
                  <a:pt x="601700" y="76263"/>
                </a:lnTo>
                <a:lnTo>
                  <a:pt x="630032" y="76263"/>
                </a:lnTo>
                <a:lnTo>
                  <a:pt x="628202" y="65373"/>
                </a:lnTo>
                <a:lnTo>
                  <a:pt x="624164" y="58699"/>
                </a:lnTo>
                <a:close/>
              </a:path>
              <a:path w="718819" h="135890">
                <a:moveTo>
                  <a:pt x="718680" y="0"/>
                </a:moveTo>
                <a:lnTo>
                  <a:pt x="688340" y="0"/>
                </a:lnTo>
                <a:lnTo>
                  <a:pt x="688340" y="132562"/>
                </a:lnTo>
                <a:lnTo>
                  <a:pt x="718680" y="132562"/>
                </a:lnTo>
                <a:lnTo>
                  <a:pt x="718680" y="0"/>
                </a:lnTo>
                <a:close/>
              </a:path>
              <a:path w="718819" h="135890">
                <a:moveTo>
                  <a:pt x="248335" y="101815"/>
                </a:moveTo>
                <a:lnTo>
                  <a:pt x="237159" y="101815"/>
                </a:lnTo>
                <a:lnTo>
                  <a:pt x="221983" y="102222"/>
                </a:lnTo>
                <a:lnTo>
                  <a:pt x="226295" y="117000"/>
                </a:lnTo>
                <a:lnTo>
                  <a:pt x="236108" y="127323"/>
                </a:lnTo>
                <a:lnTo>
                  <a:pt x="250336" y="133379"/>
                </a:lnTo>
                <a:lnTo>
                  <a:pt x="267893" y="135356"/>
                </a:lnTo>
                <a:lnTo>
                  <a:pt x="285231" y="133366"/>
                </a:lnTo>
                <a:lnTo>
                  <a:pt x="298448" y="127520"/>
                </a:lnTo>
                <a:lnTo>
                  <a:pt x="306871" y="118008"/>
                </a:lnTo>
                <a:lnTo>
                  <a:pt x="307374" y="115798"/>
                </a:lnTo>
                <a:lnTo>
                  <a:pt x="256717" y="115798"/>
                </a:lnTo>
                <a:lnTo>
                  <a:pt x="249529" y="111010"/>
                </a:lnTo>
                <a:lnTo>
                  <a:pt x="248335" y="101815"/>
                </a:lnTo>
                <a:close/>
              </a:path>
              <a:path w="718819" h="135890">
                <a:moveTo>
                  <a:pt x="264706" y="36347"/>
                </a:moveTo>
                <a:lnTo>
                  <a:pt x="247500" y="38858"/>
                </a:lnTo>
                <a:lnTo>
                  <a:pt x="234562" y="45375"/>
                </a:lnTo>
                <a:lnTo>
                  <a:pt x="226415" y="55262"/>
                </a:lnTo>
                <a:lnTo>
                  <a:pt x="223583" y="67881"/>
                </a:lnTo>
                <a:lnTo>
                  <a:pt x="225729" y="79734"/>
                </a:lnTo>
                <a:lnTo>
                  <a:pt x="232068" y="88145"/>
                </a:lnTo>
                <a:lnTo>
                  <a:pt x="242448" y="93711"/>
                </a:lnTo>
                <a:lnTo>
                  <a:pt x="256717" y="97027"/>
                </a:lnTo>
                <a:lnTo>
                  <a:pt x="278676" y="100622"/>
                </a:lnTo>
                <a:lnTo>
                  <a:pt x="281470" y="103022"/>
                </a:lnTo>
                <a:lnTo>
                  <a:pt x="281470" y="113004"/>
                </a:lnTo>
                <a:lnTo>
                  <a:pt x="275882" y="115798"/>
                </a:lnTo>
                <a:lnTo>
                  <a:pt x="307374" y="115798"/>
                </a:lnTo>
                <a:lnTo>
                  <a:pt x="309829" y="105016"/>
                </a:lnTo>
                <a:lnTo>
                  <a:pt x="307466" y="92976"/>
                </a:lnTo>
                <a:lnTo>
                  <a:pt x="301137" y="84154"/>
                </a:lnTo>
                <a:lnTo>
                  <a:pt x="291067" y="78179"/>
                </a:lnTo>
                <a:lnTo>
                  <a:pt x="277482" y="74675"/>
                </a:lnTo>
                <a:lnTo>
                  <a:pt x="259511" y="71475"/>
                </a:lnTo>
                <a:lnTo>
                  <a:pt x="254723" y="70675"/>
                </a:lnTo>
                <a:lnTo>
                  <a:pt x="251929" y="68681"/>
                </a:lnTo>
                <a:lnTo>
                  <a:pt x="251929" y="59499"/>
                </a:lnTo>
                <a:lnTo>
                  <a:pt x="256717" y="56299"/>
                </a:lnTo>
                <a:lnTo>
                  <a:pt x="305444" y="56299"/>
                </a:lnTo>
                <a:lnTo>
                  <a:pt x="305018" y="54874"/>
                </a:lnTo>
                <a:lnTo>
                  <a:pt x="296144" y="44830"/>
                </a:lnTo>
                <a:lnTo>
                  <a:pt x="282632" y="38530"/>
                </a:lnTo>
                <a:lnTo>
                  <a:pt x="264706" y="36347"/>
                </a:lnTo>
                <a:close/>
              </a:path>
              <a:path w="718819" h="135890">
                <a:moveTo>
                  <a:pt x="305444" y="56299"/>
                </a:moveTo>
                <a:lnTo>
                  <a:pt x="275882" y="56299"/>
                </a:lnTo>
                <a:lnTo>
                  <a:pt x="282270" y="61099"/>
                </a:lnTo>
                <a:lnTo>
                  <a:pt x="283870" y="69088"/>
                </a:lnTo>
                <a:lnTo>
                  <a:pt x="309029" y="68287"/>
                </a:lnTo>
                <a:lnTo>
                  <a:pt x="305444" y="56299"/>
                </a:lnTo>
                <a:close/>
              </a:path>
            </a:pathLst>
          </a:custGeom>
          <a:solidFill>
            <a:srgbClr val="033952"/>
          </a:solidFill>
        </p:spPr>
        <p:txBody>
          <a:bodyPr wrap="square" lIns="0" tIns="0" rIns="0" bIns="0" rtlCol="0"/>
          <a:lstStyle/>
          <a:p>
            <a:endParaRPr/>
          </a:p>
        </p:txBody>
      </p:sp>
      <p:sp>
        <p:nvSpPr>
          <p:cNvPr id="29" name="object 29"/>
          <p:cNvSpPr/>
          <p:nvPr/>
        </p:nvSpPr>
        <p:spPr>
          <a:xfrm>
            <a:off x="502919" y="507490"/>
            <a:ext cx="246379" cy="283210"/>
          </a:xfrm>
          <a:custGeom>
            <a:avLst/>
            <a:gdLst/>
            <a:ahLst/>
            <a:cxnLst/>
            <a:rect l="l" t="t" r="r" b="b"/>
            <a:pathLst>
              <a:path w="246379" h="283209">
                <a:moveTo>
                  <a:pt x="226771" y="0"/>
                </a:moveTo>
                <a:lnTo>
                  <a:pt x="19481" y="0"/>
                </a:lnTo>
                <a:lnTo>
                  <a:pt x="12012" y="1404"/>
                </a:lnTo>
                <a:lnTo>
                  <a:pt x="5807" y="5243"/>
                </a:lnTo>
                <a:lnTo>
                  <a:pt x="1568" y="10956"/>
                </a:lnTo>
                <a:lnTo>
                  <a:pt x="0" y="17983"/>
                </a:lnTo>
                <a:lnTo>
                  <a:pt x="76" y="139852"/>
                </a:lnTo>
                <a:lnTo>
                  <a:pt x="14858" y="188306"/>
                </a:lnTo>
                <a:lnTo>
                  <a:pt x="58940" y="238760"/>
                </a:lnTo>
                <a:lnTo>
                  <a:pt x="90568" y="263315"/>
                </a:lnTo>
                <a:lnTo>
                  <a:pt x="114693" y="279031"/>
                </a:lnTo>
                <a:lnTo>
                  <a:pt x="114884" y="279209"/>
                </a:lnTo>
                <a:lnTo>
                  <a:pt x="121373" y="282714"/>
                </a:lnTo>
                <a:lnTo>
                  <a:pt x="129362" y="282714"/>
                </a:lnTo>
                <a:lnTo>
                  <a:pt x="170347" y="255126"/>
                </a:lnTo>
                <a:lnTo>
                  <a:pt x="214427" y="213190"/>
                </a:lnTo>
                <a:lnTo>
                  <a:pt x="227760" y="194297"/>
                </a:lnTo>
                <a:lnTo>
                  <a:pt x="105397" y="194297"/>
                </a:lnTo>
                <a:lnTo>
                  <a:pt x="53949" y="60439"/>
                </a:lnTo>
                <a:lnTo>
                  <a:pt x="246253" y="60439"/>
                </a:lnTo>
                <a:lnTo>
                  <a:pt x="246253" y="17983"/>
                </a:lnTo>
                <a:lnTo>
                  <a:pt x="244753" y="10956"/>
                </a:lnTo>
                <a:lnTo>
                  <a:pt x="240631" y="5243"/>
                </a:lnTo>
                <a:lnTo>
                  <a:pt x="234449" y="1404"/>
                </a:lnTo>
                <a:lnTo>
                  <a:pt x="226771" y="0"/>
                </a:lnTo>
                <a:close/>
              </a:path>
              <a:path w="246379" h="283209">
                <a:moveTo>
                  <a:pt x="246253" y="60439"/>
                </a:moveTo>
                <a:lnTo>
                  <a:pt x="191808" y="60439"/>
                </a:lnTo>
                <a:lnTo>
                  <a:pt x="139852" y="194297"/>
                </a:lnTo>
                <a:lnTo>
                  <a:pt x="227760" y="194297"/>
                </a:lnTo>
                <a:lnTo>
                  <a:pt x="232076" y="188182"/>
                </a:lnTo>
                <a:lnTo>
                  <a:pt x="242700" y="163736"/>
                </a:lnTo>
                <a:lnTo>
                  <a:pt x="246253" y="139852"/>
                </a:lnTo>
                <a:lnTo>
                  <a:pt x="246253" y="60439"/>
                </a:lnTo>
                <a:close/>
              </a:path>
              <a:path w="246379" h="283209">
                <a:moveTo>
                  <a:pt x="159842" y="60439"/>
                </a:moveTo>
                <a:lnTo>
                  <a:pt x="87414" y="60439"/>
                </a:lnTo>
                <a:lnTo>
                  <a:pt x="123367" y="154343"/>
                </a:lnTo>
                <a:lnTo>
                  <a:pt x="124371" y="154343"/>
                </a:lnTo>
                <a:lnTo>
                  <a:pt x="159842" y="60439"/>
                </a:lnTo>
                <a:close/>
              </a:path>
            </a:pathLst>
          </a:custGeom>
          <a:solidFill>
            <a:srgbClr val="DDC04A"/>
          </a:solidFill>
        </p:spPr>
        <p:txBody>
          <a:bodyPr wrap="square" lIns="0" tIns="0" rIns="0" bIns="0" rtlCol="0"/>
          <a:lstStyle/>
          <a:p>
            <a:endParaRPr/>
          </a:p>
        </p:txBody>
      </p:sp>
      <p:sp>
        <p:nvSpPr>
          <p:cNvPr id="30" name="object 30"/>
          <p:cNvSpPr/>
          <p:nvPr/>
        </p:nvSpPr>
        <p:spPr>
          <a:xfrm>
            <a:off x="1716277" y="507491"/>
            <a:ext cx="0" cy="260985"/>
          </a:xfrm>
          <a:custGeom>
            <a:avLst/>
            <a:gdLst/>
            <a:ahLst/>
            <a:cxnLst/>
            <a:rect l="l" t="t" r="r" b="b"/>
            <a:pathLst>
              <a:path h="260984">
                <a:moveTo>
                  <a:pt x="0" y="0"/>
                </a:moveTo>
                <a:lnTo>
                  <a:pt x="0" y="260604"/>
                </a:lnTo>
              </a:path>
            </a:pathLst>
          </a:custGeom>
          <a:ln w="12700">
            <a:solidFill>
              <a:srgbClr val="F2F7FB"/>
            </a:solidFill>
          </a:ln>
        </p:spPr>
        <p:txBody>
          <a:bodyPr wrap="square" lIns="0" tIns="0" rIns="0" bIns="0" rtlCol="0"/>
          <a:lstStyle/>
          <a:p>
            <a:endParaRPr/>
          </a:p>
        </p:txBody>
      </p:sp>
      <p:sp>
        <p:nvSpPr>
          <p:cNvPr id="31" name="object 31"/>
          <p:cNvSpPr/>
          <p:nvPr/>
        </p:nvSpPr>
        <p:spPr>
          <a:xfrm>
            <a:off x="510286" y="1021333"/>
            <a:ext cx="6751955" cy="0"/>
          </a:xfrm>
          <a:custGeom>
            <a:avLst/>
            <a:gdLst/>
            <a:ahLst/>
            <a:cxnLst/>
            <a:rect l="l" t="t" r="r" b="b"/>
            <a:pathLst>
              <a:path w="6751955">
                <a:moveTo>
                  <a:pt x="0" y="0"/>
                </a:moveTo>
                <a:lnTo>
                  <a:pt x="6751828" y="0"/>
                </a:lnTo>
              </a:path>
            </a:pathLst>
          </a:custGeom>
          <a:ln w="12700">
            <a:solidFill>
              <a:srgbClr val="DFE4E8"/>
            </a:solidFill>
          </a:ln>
        </p:spPr>
        <p:txBody>
          <a:bodyPr wrap="square" lIns="0" tIns="0" rIns="0" bIns="0" rtlCol="0"/>
          <a:lstStyle/>
          <a:p>
            <a:endParaRPr/>
          </a:p>
        </p:txBody>
      </p:sp>
      <p:sp>
        <p:nvSpPr>
          <p:cNvPr id="52" name="object 36">
            <a:extLst>
              <a:ext uri="{FF2B5EF4-FFF2-40B4-BE49-F238E27FC236}">
                <a16:creationId xmlns:a16="http://schemas.microsoft.com/office/drawing/2014/main" id="{2821AA65-B47A-43DF-A144-156B6AE7235C}"/>
              </a:ext>
            </a:extLst>
          </p:cNvPr>
          <p:cNvSpPr txBox="1"/>
          <p:nvPr/>
        </p:nvSpPr>
        <p:spPr>
          <a:xfrm>
            <a:off x="518160" y="9777994"/>
            <a:ext cx="7203440" cy="135935"/>
          </a:xfrm>
          <a:prstGeom prst="rect">
            <a:avLst/>
          </a:prstGeom>
        </p:spPr>
        <p:txBody>
          <a:bodyPr vert="horz" wrap="square" lIns="0" tIns="12700" rIns="0" bIns="0" rtlCol="0">
            <a:spAutoFit/>
          </a:bodyPr>
          <a:lstStyle/>
          <a:p>
            <a:pPr marL="12700">
              <a:lnSpc>
                <a:spcPct val="100000"/>
              </a:lnSpc>
              <a:spcBef>
                <a:spcPts val="100"/>
              </a:spcBef>
            </a:pPr>
            <a:r>
              <a:rPr sz="800" b="1" dirty="0">
                <a:solidFill>
                  <a:srgbClr val="4A657A"/>
                </a:solidFill>
                <a:latin typeface="NunitoSans-SemiBold"/>
                <a:cs typeface="NunitoSans-SemiBold"/>
              </a:rPr>
              <a:t>For</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more information</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contact us</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at </a:t>
            </a:r>
            <a:r>
              <a:rPr sz="800" b="1" spc="-10" dirty="0">
                <a:solidFill>
                  <a:srgbClr val="4A657A"/>
                </a:solidFill>
                <a:latin typeface="NunitoSans-SemiBold"/>
                <a:cs typeface="NunitoSans-SemiBold"/>
              </a:rPr>
              <a:t>Vestwell</a:t>
            </a:r>
            <a:r>
              <a:rPr sz="800" b="1" dirty="0">
                <a:solidFill>
                  <a:srgbClr val="4A657A"/>
                </a:solidFill>
                <a:latin typeface="NunitoSans-SemiBold"/>
                <a:cs typeface="NunitoSans-SemiBold"/>
              </a:rPr>
              <a:t> Advisors,</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LLC</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(917) 979-5358</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a:t>
            </a:r>
            <a:r>
              <a:rPr sz="800" b="1" spc="180" dirty="0">
                <a:solidFill>
                  <a:srgbClr val="4A657A"/>
                </a:solidFill>
                <a:latin typeface="NunitoSans-SemiBold"/>
                <a:cs typeface="NunitoSans-SemiBold"/>
              </a:rPr>
              <a:t> </a:t>
            </a:r>
            <a:r>
              <a:rPr sz="800" b="1" spc="-10" dirty="0">
                <a:solidFill>
                  <a:srgbClr val="4A657A"/>
                </a:solidFill>
                <a:latin typeface="NunitoSans-SemiBold"/>
                <a:cs typeface="NunitoSans-SemiBold"/>
                <a:hlinkClick r:id="rId2"/>
              </a:rPr>
              <a:t>info@vestwell.com</a:t>
            </a:r>
            <a:r>
              <a:rPr lang="en-US" sz="800" b="1" spc="-10" dirty="0">
                <a:solidFill>
                  <a:srgbClr val="4A657A"/>
                </a:solidFill>
                <a:latin typeface="NunitoSans-SemiBold"/>
                <a:cs typeface="NunitoSans-SemiBold"/>
              </a:rPr>
              <a:t>  |  Page 2 of 4                                                                        vestwell.com</a:t>
            </a:r>
            <a:endParaRPr sz="800" dirty="0">
              <a:latin typeface="NunitoSans-SemiBold"/>
              <a:cs typeface="NunitoSans-SemiBold"/>
            </a:endParaRPr>
          </a:p>
        </p:txBody>
      </p:sp>
      <p:sp>
        <p:nvSpPr>
          <p:cNvPr id="53" name="TextBox 52">
            <a:extLst>
              <a:ext uri="{FF2B5EF4-FFF2-40B4-BE49-F238E27FC236}">
                <a16:creationId xmlns:a16="http://schemas.microsoft.com/office/drawing/2014/main" id="{EF45F588-15F0-4145-91E5-48273B717E0F}"/>
              </a:ext>
            </a:extLst>
          </p:cNvPr>
          <p:cNvSpPr txBox="1"/>
          <p:nvPr/>
        </p:nvSpPr>
        <p:spPr>
          <a:xfrm>
            <a:off x="444964" y="9553249"/>
            <a:ext cx="6975632" cy="276551"/>
          </a:xfrm>
          <a:prstGeom prst="rect">
            <a:avLst/>
          </a:prstGeom>
          <a:noFill/>
        </p:spPr>
        <p:txBody>
          <a:bodyPr wrap="square" rtlCol="0">
            <a:spAutoFit/>
          </a:bodyPr>
          <a:lstStyle/>
          <a:p>
            <a:pPr>
              <a:lnSpc>
                <a:spcPts val="740"/>
              </a:lnSpc>
            </a:pPr>
            <a:r>
              <a:rPr lang="en-US" sz="1200" b="1" spc="-37" baseline="7936" dirty="0">
                <a:solidFill>
                  <a:srgbClr val="4A657A"/>
                </a:solidFill>
                <a:latin typeface="NunitoSans-Light"/>
              </a:rPr>
              <a:t>All investments are subject to risk, including the loss of principal</a:t>
            </a:r>
            <a:r>
              <a:rPr lang="en-US" sz="1200" spc="-37" baseline="7936" dirty="0">
                <a:solidFill>
                  <a:srgbClr val="4A657A"/>
                </a:solidFill>
                <a:latin typeface="NunitoSans-Light"/>
              </a:rPr>
              <a:t>. For additional information regarding the indices shown, please refer to the Important Information About This Fact Sheet.</a:t>
            </a:r>
          </a:p>
        </p:txBody>
      </p:sp>
      <p:sp>
        <p:nvSpPr>
          <p:cNvPr id="55" name="object 3">
            <a:extLst>
              <a:ext uri="{FF2B5EF4-FFF2-40B4-BE49-F238E27FC236}">
                <a16:creationId xmlns:a16="http://schemas.microsoft.com/office/drawing/2014/main" id="{755314C1-B7F5-4180-8B89-FAB4277D08D6}"/>
              </a:ext>
            </a:extLst>
          </p:cNvPr>
          <p:cNvSpPr txBox="1"/>
          <p:nvPr/>
        </p:nvSpPr>
        <p:spPr>
          <a:xfrm>
            <a:off x="533400" y="1066824"/>
            <a:ext cx="6666611" cy="457176"/>
          </a:xfrm>
          <a:prstGeom prst="rect">
            <a:avLst/>
          </a:prstGeom>
        </p:spPr>
        <p:txBody>
          <a:bodyPr vert="horz" wrap="square" lIns="0" tIns="15875" rIns="0" bIns="0" rtlCol="0">
            <a:spAutoFit/>
          </a:bodyPr>
          <a:lstStyle/>
          <a:p>
            <a:pPr marL="12700">
              <a:lnSpc>
                <a:spcPct val="100000"/>
              </a:lnSpc>
              <a:spcBef>
                <a:spcPts val="125"/>
              </a:spcBef>
            </a:pPr>
            <a:r>
              <a:rPr lang="en-US" sz="900" b="1" spc="50" dirty="0">
                <a:solidFill>
                  <a:srgbClr val="2C8FC5"/>
                </a:solidFill>
                <a:latin typeface="Nunito-Black"/>
                <a:cs typeface="Nunito-Black"/>
              </a:rPr>
              <a:t>MUTUAL FUND/ETF RETURNS AND EXPENSE RATIOS AS OF DECEMBER 31, 2024</a:t>
            </a:r>
          </a:p>
          <a:p>
            <a:pPr marL="12700">
              <a:lnSpc>
                <a:spcPct val="100000"/>
              </a:lnSpc>
              <a:spcBef>
                <a:spcPts val="125"/>
              </a:spcBef>
            </a:pPr>
            <a:r>
              <a:rPr lang="en-US" sz="900" spc="-15" dirty="0">
                <a:solidFill>
                  <a:srgbClr val="4A657A"/>
                </a:solidFill>
                <a:latin typeface="NunitoSans-SemiBold"/>
                <a:cs typeface="NunitoSans-SemiBold"/>
              </a:rPr>
              <a:t>The table below show the open-end mutual funds/ETFs held in the model as December 31, 2024. </a:t>
            </a:r>
          </a:p>
          <a:p>
            <a:pPr marL="12700">
              <a:lnSpc>
                <a:spcPct val="100000"/>
              </a:lnSpc>
              <a:spcBef>
                <a:spcPts val="125"/>
              </a:spcBef>
            </a:pPr>
            <a:endParaRPr lang="en-US" sz="900" dirty="0">
              <a:latin typeface="Nunito-Black"/>
              <a:cs typeface="Nunito-Black"/>
            </a:endParaRPr>
          </a:p>
        </p:txBody>
      </p:sp>
      <p:sp>
        <p:nvSpPr>
          <p:cNvPr id="2" name="object 35">
            <a:extLst>
              <a:ext uri="{FF2B5EF4-FFF2-40B4-BE49-F238E27FC236}">
                <a16:creationId xmlns:a16="http://schemas.microsoft.com/office/drawing/2014/main" id="{A70F7472-7F80-9C94-2A44-8E79DD68047E}"/>
              </a:ext>
            </a:extLst>
          </p:cNvPr>
          <p:cNvSpPr txBox="1"/>
          <p:nvPr/>
        </p:nvSpPr>
        <p:spPr>
          <a:xfrm>
            <a:off x="540173" y="6255173"/>
            <a:ext cx="6553200" cy="2659702"/>
          </a:xfrm>
          <a:prstGeom prst="rect">
            <a:avLst/>
          </a:prstGeom>
        </p:spPr>
        <p:txBody>
          <a:bodyPr vert="horz" wrap="square" lIns="0" tIns="12700" rIns="0" bIns="0" rtlCol="0">
            <a:spAutoFit/>
          </a:bodyPr>
          <a:lstStyle/>
          <a:p>
            <a:pPr marR="33655">
              <a:spcAft>
                <a:spcPts val="600"/>
              </a:spcAft>
            </a:pPr>
            <a:r>
              <a:rPr lang="en-US" sz="800" b="1" spc="-20" dirty="0">
                <a:solidFill>
                  <a:srgbClr val="4A657A"/>
                </a:solidFill>
                <a:latin typeface="Nunito Sans"/>
                <a:cs typeface="Nunito Sans"/>
              </a:rPr>
              <a:t>The performance data quoted represents past performance and does not guarantee future results. Current performance may be lower or higher and materially different from the performance data quoted. The investment return and principal value of an investment will fluctuate, so that an investor’s assets, when sold, may be worth significantly more or less than their original cost. </a:t>
            </a:r>
          </a:p>
          <a:p>
            <a:pPr marR="33655">
              <a:spcAft>
                <a:spcPts val="600"/>
              </a:spcAft>
            </a:pPr>
            <a:r>
              <a:rPr lang="en-US" sz="800" b="1" spc="-20" dirty="0">
                <a:solidFill>
                  <a:srgbClr val="4A657A"/>
                </a:solidFill>
                <a:latin typeface="Nunito Sans"/>
                <a:cs typeface="Nunito Sans"/>
              </a:rPr>
              <a:t>The gross of fee performance information shown above does not reflect advisory fees or fees for other services payable to Vestwell or other plan expenses that are charged against participant accounts, which will reduce an investment's return. Those expenses are all displayed on quarterly benefit statements and fee disclosures provided to participants. Returns for periods longer than one year are annualized. Mutual funds /ETFs included in the Vestwell model charge additional fees and expenses </a:t>
            </a:r>
            <a:r>
              <a:rPr lang="en-US" sz="800" b="1" spc="-20" dirty="0">
                <a:solidFill>
                  <a:srgbClr val="4A657A"/>
                </a:solidFill>
                <a:latin typeface="Nunito Sans"/>
              </a:rPr>
              <a:t>against participant accounts. </a:t>
            </a:r>
            <a:endParaRPr lang="en-US" sz="800" b="1" spc="-20" dirty="0">
              <a:solidFill>
                <a:srgbClr val="4A657A"/>
              </a:solidFill>
              <a:latin typeface="Nunito Sans"/>
              <a:cs typeface="Nunito Sans"/>
            </a:endParaRPr>
          </a:p>
          <a:p>
            <a:pPr marR="33655">
              <a:spcAft>
                <a:spcPts val="600"/>
              </a:spcAft>
            </a:pPr>
            <a:r>
              <a:rPr lang="en-US" sz="800" b="1" spc="-20" dirty="0">
                <a:solidFill>
                  <a:srgbClr val="4A657A"/>
                </a:solidFill>
                <a:latin typeface="Nunito Sans"/>
                <a:cs typeface="Nunito Sans"/>
              </a:rPr>
              <a:t>Net of fee performance shown reflects performance of the investment vehicles utilized in the Vestwell models with the deduction of an annual advisory fee, the maximum annual advisory fee charged by Vestwell to account holders invested in the Vestwell models represented on this factsheet. The annual advisory fee is 0.20%, billed quarterly. Net performance has been calculated by BNY Advisors. Returns for periods longer than one year are annualized. Mutual funds /ETFs included in the Vestwell model charge additional fees and expenses </a:t>
            </a:r>
            <a:r>
              <a:rPr lang="en-US" sz="800" b="1" spc="-20" dirty="0">
                <a:solidFill>
                  <a:srgbClr val="4A657A"/>
                </a:solidFill>
                <a:latin typeface="Nunito Sans"/>
              </a:rPr>
              <a:t>against participant accounts. </a:t>
            </a:r>
          </a:p>
          <a:p>
            <a:pPr marR="33655">
              <a:spcAft>
                <a:spcPts val="600"/>
              </a:spcAft>
            </a:pPr>
            <a:r>
              <a:rPr lang="en-US" sz="800" b="1" spc="-20" dirty="0">
                <a:solidFill>
                  <a:srgbClr val="4A657A"/>
                </a:solidFill>
                <a:latin typeface="Nunito Sans"/>
              </a:rPr>
              <a:t>Investors should carefully consider the investment objectives, risks, charges, fees and expenses of investment option available in the Plan. Vestwell and its subsidiaries do not provide legal, tax, investment or other investment advice. Plan participants are encouraged to seek advice from their qualified professional before making any investment decisions. Important information about the investment options available in your Plan can be found in the mutual fund/ETF prospectus and, if available, the summary prospectus, by calling the fund company/issuer or visiting the respective fund company’s/issuer’s website or by visiting the SEC’s EDGAR website at https://www.sec.gov/edgar/search/#. Please read the prospectus and, if available, the summary prospectus carefully.</a:t>
            </a:r>
          </a:p>
          <a:p>
            <a:pPr marR="33655">
              <a:spcAft>
                <a:spcPts val="600"/>
              </a:spcAft>
            </a:pPr>
            <a:endParaRPr lang="en-US" sz="800" b="1" spc="-20" dirty="0">
              <a:solidFill>
                <a:srgbClr val="4A657A"/>
              </a:solidFill>
              <a:latin typeface="Nunito Sans"/>
              <a:cs typeface="Nunito Sans"/>
            </a:endParaRPr>
          </a:p>
        </p:txBody>
      </p:sp>
      <p:pic>
        <p:nvPicPr>
          <p:cNvPr id="5" name="Picture 4">
            <a:extLst>
              <a:ext uri="{FF2B5EF4-FFF2-40B4-BE49-F238E27FC236}">
                <a16:creationId xmlns:a16="http://schemas.microsoft.com/office/drawing/2014/main" id="{DECA4E33-5603-F6C8-FE9B-5A2CBCD74048}"/>
              </a:ext>
            </a:extLst>
          </p:cNvPr>
          <p:cNvPicPr>
            <a:picLocks noChangeAspect="1"/>
          </p:cNvPicPr>
          <p:nvPr/>
        </p:nvPicPr>
        <p:blipFill>
          <a:blip r:embed="rId3"/>
          <a:stretch>
            <a:fillRect/>
          </a:stretch>
        </p:blipFill>
        <p:spPr>
          <a:xfrm>
            <a:off x="517236" y="4041449"/>
            <a:ext cx="3613216" cy="1660126"/>
          </a:xfrm>
          <a:prstGeom prst="rect">
            <a:avLst/>
          </a:prstGeom>
        </p:spPr>
      </p:pic>
      <p:pic>
        <p:nvPicPr>
          <p:cNvPr id="6" name="Picture 5">
            <a:extLst>
              <a:ext uri="{FF2B5EF4-FFF2-40B4-BE49-F238E27FC236}">
                <a16:creationId xmlns:a16="http://schemas.microsoft.com/office/drawing/2014/main" id="{451EFC51-27C9-620C-464E-0C74FB72EC85}"/>
              </a:ext>
            </a:extLst>
          </p:cNvPr>
          <p:cNvPicPr>
            <a:picLocks noChangeAspect="1"/>
          </p:cNvPicPr>
          <p:nvPr/>
        </p:nvPicPr>
        <p:blipFill>
          <a:blip r:embed="rId4"/>
          <a:stretch>
            <a:fillRect/>
          </a:stretch>
        </p:blipFill>
        <p:spPr>
          <a:xfrm>
            <a:off x="517236" y="1478928"/>
            <a:ext cx="6751955" cy="2288644"/>
          </a:xfrm>
          <a:prstGeom prst="rect">
            <a:avLst/>
          </a:prstGeo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extBox 9">
            <a:extLst>
              <a:ext uri="{FF2B5EF4-FFF2-40B4-BE49-F238E27FC236}">
                <a16:creationId xmlns:a16="http://schemas.microsoft.com/office/drawing/2014/main" id="{C8A7DEF3-5D69-49DE-B6A1-C46E59F47F3E}"/>
              </a:ext>
            </a:extLst>
          </p:cNvPr>
          <p:cNvSpPr txBox="1"/>
          <p:nvPr/>
        </p:nvSpPr>
        <p:spPr>
          <a:xfrm>
            <a:off x="533400" y="1037441"/>
            <a:ext cx="6858000" cy="8999900"/>
          </a:xfrm>
          <a:prstGeom prst="rect">
            <a:avLst/>
          </a:prstGeom>
          <a:noFill/>
        </p:spPr>
        <p:txBody>
          <a:bodyPr wrap="square" rtlCol="0">
            <a:spAutoFit/>
          </a:bodyPr>
          <a:lstStyle/>
          <a:p>
            <a:pPr>
              <a:spcAft>
                <a:spcPts val="600"/>
              </a:spcAft>
            </a:pPr>
            <a:r>
              <a:rPr lang="en-US" sz="1000" b="1" dirty="0">
                <a:latin typeface="Nunito Sans" pitchFamily="2" charset="0"/>
              </a:rPr>
              <a:t>Important Information About This Fact Sheet</a:t>
            </a:r>
          </a:p>
          <a:p>
            <a:pPr>
              <a:spcAft>
                <a:spcPts val="660"/>
              </a:spcAft>
            </a:pPr>
            <a:r>
              <a:rPr lang="en-US" sz="800">
                <a:latin typeface="Nunito Sans" pitchFamily="2" charset="0"/>
              </a:rPr>
              <a:t>©2025 </a:t>
            </a:r>
            <a:r>
              <a:rPr lang="en-US" sz="800" dirty="0">
                <a:latin typeface="Nunito Sans" pitchFamily="2" charset="0"/>
              </a:rPr>
              <a:t>Vestwell Advisors, LLC. All rights reserved. Vestwell Advisors, LLC (Vestwell) is a SEC registered investment advisor, a wholly-owned subsidiary of Vestwell Holdings, Inc., which provides recordkeeping and other services to 401(k), 403(b) and other workplace retirement plans.. This fact sheet does not constitute investment advice and is for informational purposes only, is not intended to meet the objectives or suitability requirements of any specific individual or account and does not provide a guarantee that the investment objective of any model will be met. An investor should assess his/her own investment needs based on his/her own financial circumstances and investment objectives. Neither the information nor any opinions expressed herein should be construed as a solicitation or a recommendation by Vestwell, BNY Mellon Advisors, Inc. (BNY Advisors) or any of their affiliates to buy, hold or sell any securities or investments or hire any specific manager. The information contained herein has been obtained from sources that are believed to be reliable.</a:t>
            </a:r>
          </a:p>
          <a:p>
            <a:pPr>
              <a:spcAft>
                <a:spcPts val="660"/>
              </a:spcAft>
            </a:pPr>
            <a:r>
              <a:rPr lang="en-US" sz="800" dirty="0">
                <a:latin typeface="Nunito Sans" pitchFamily="2" charset="0"/>
              </a:rPr>
              <a:t>On May 1, 2022, Vestwell appointed BNY Advisors as an investment sub-adviser to Vestwell. As sub-adviser, BNY Advisors provides Vestwell with several investment models to implement Vestwell strategies and makes recommendations on investment vehicles to populate multiple Vestwell Fund lineups. BNY Advisors is also responsible for investment vehicle recommendations, due diligence and ongoing monitoring of the models and investment fund line ups, which are provided to Vestwell on a non-discretionary basis. BNY Advisors is the brand name under which BNY Mellon Advisors, Inc. conducts its investment advisory business. BNY Mellon Advisors, Inc. is an investment adviser registered in the United States under the Investment Advisers Act of 1940 and a subsidiary of The Bank of New York Mellon Corporation (BNY).</a:t>
            </a:r>
          </a:p>
          <a:p>
            <a:pPr>
              <a:spcAft>
                <a:spcPts val="660"/>
              </a:spcAft>
            </a:pPr>
            <a:r>
              <a:rPr lang="en-US" sz="800" b="1" dirty="0">
                <a:latin typeface="Nunito Sans" pitchFamily="2" charset="0"/>
              </a:rPr>
              <a:t>All investments involve risk, including the loss of principal</a:t>
            </a:r>
            <a:r>
              <a:rPr lang="en-US" sz="800" dirty="0">
                <a:latin typeface="Nunito Sans" pitchFamily="2" charset="0"/>
              </a:rPr>
              <a:t>. All charts, data and other information provided in this fact sheet, our website, or through use of our tools are for illustrative purposes only. Vestwell Holdings, Inc. and its subsidiaries and affiliates do not provide legal, final, investment, or tax advice to any individual. We encourage you to consult with a qualified professional before making any decisions regarding your retirement plan or any other investments. </a:t>
            </a:r>
          </a:p>
          <a:p>
            <a:pPr>
              <a:spcAft>
                <a:spcPts val="660"/>
              </a:spcAft>
            </a:pPr>
            <a:r>
              <a:rPr lang="en-US" sz="800" dirty="0">
                <a:latin typeface="Nunito Sans" pitchFamily="2" charset="0"/>
              </a:rPr>
              <a:t>It is important to remember that there are risks inherent in any investment and that there is no assurance that any money manager, fund, asset class, index, style or strategy will provide positive performance over time. Diversification and strategic asset allocation do not guarantee a profit or protect against a loss in declining markets. </a:t>
            </a:r>
            <a:r>
              <a:rPr lang="en-US" sz="800" b="1" dirty="0">
                <a:latin typeface="Nunito Sans" pitchFamily="2" charset="0"/>
              </a:rPr>
              <a:t>All investments are subject to risk, including the loss of principal. Past performance is not a guarantee of future results. </a:t>
            </a:r>
            <a:r>
              <a:rPr lang="en-US" sz="800" dirty="0">
                <a:latin typeface="Nunito Sans" pitchFamily="2" charset="0"/>
              </a:rPr>
              <a:t>Current performance may be lower or higher than the performance data quoted. The investment return and principal value of an investment will fluctuate, so that an investor’s assets, when sold, may be worth more or less than their original cost. </a:t>
            </a:r>
          </a:p>
          <a:p>
            <a:pPr>
              <a:spcAft>
                <a:spcPts val="660"/>
              </a:spcAft>
            </a:pPr>
            <a:r>
              <a:rPr lang="en-US" sz="800" dirty="0">
                <a:latin typeface="Nunito Sans" pitchFamily="2" charset="0"/>
              </a:rPr>
              <a:t>Investments in fixed income securities are subject to several general risks, including interest rate risk, credit risk, the risk of issuer default, liquidity risk and market risk. These risks can affect a security's price and yield to varying degrees, depending upon the nature of the instrument, and may occur from fluctuations in interest rates, a change to an issuer’s individual situation or industry, or events in the financial markets. In general, a bond's yield is inversely rated to its price. Bonds can lose their value as interest rates rise and an investor can lose principal. If sold prior to maturity, fixed income securities are subject to gains/losses based on the level of interest rates, market conditions and the credit quality of the issuer. </a:t>
            </a:r>
          </a:p>
          <a:p>
            <a:pPr>
              <a:spcAft>
                <a:spcPts val="660"/>
              </a:spcAft>
            </a:pPr>
            <a:r>
              <a:rPr lang="en-US" sz="800" dirty="0">
                <a:latin typeface="Nunito Sans" pitchFamily="2" charset="0"/>
              </a:rPr>
              <a:t>Short-term fixed income securities are susceptible to fluctuations in interest rates. If interest rates rise, bond prices will decline, despite the lack of change in both coupon and maturity. Price volatility typically increases with the length of the maturity and decreases as the size of the coupon decreases. Investments in intermediate- and long-term fixed income securities involve interest rate risk and inflation risk, which could reduce the value or real return of an investment should interest rates rise. </a:t>
            </a:r>
          </a:p>
          <a:p>
            <a:pPr>
              <a:spcAft>
                <a:spcPts val="660"/>
              </a:spcAft>
            </a:pPr>
            <a:r>
              <a:rPr lang="en-US" sz="800" dirty="0">
                <a:latin typeface="Nunito Sans" pitchFamily="2" charset="0"/>
              </a:rPr>
              <a:t>Investments in corporate fixed income securities are subject to a number of risks, including the possibility of issuer default, credit risk, market risk and call risk. </a:t>
            </a:r>
          </a:p>
          <a:p>
            <a:pPr>
              <a:spcAft>
                <a:spcPts val="660"/>
              </a:spcAft>
            </a:pPr>
            <a:r>
              <a:rPr lang="en-US" sz="800" dirty="0">
                <a:latin typeface="Nunito Sans" pitchFamily="2" charset="0"/>
              </a:rPr>
              <a:t>Equity securities (i.e., stocks), as well as portfolios that invest in equity securities, are subject to several general risks, including the risk that the financial condition of the issuer may become impaired or the general condition of the stock market may deteriorate, either of which may cause a decrease in the value of the issuer’s securities. Equity securities are susceptible to general stock market fluctuations and to sudden, significant and prolonged increases and decreases in value as market confidence in and perceptions of the security’s issuer change. These perceptions are based on various and unpredictable factors, including expectations regarding government, economic, monetary and fiscal policies, inflation and interest rates, economic expansion or contraction, and global or regional political, economic, and banking crises. There can be no assurance that an issuer will pay dividends on outstanding shares of its common stock, as the payment of dividends will generally depend upon various factors, including the financial condition of the issuer and general economic conditions. Holders of common stocks of any given issuer will generally incur more risk than holders of preferred stocks and debt obligations of the same issuer because common stockholders, as owners of the issuer, generally have subordinated rights to receive payments from such issuer in comparison with the rights of creditors or holders of the issuer’s debt obligations or preferred stocks. The existence of a liquid trading market for certain equity securities may depend on whether dealers will make a market in such securities. There can be no assurance that a market will be made for any securities, that any market for the securities will be maintained, or that any such market will be or remain liquid. The price at which an equity security may be sold will be adversely affected if trading markets for the security are limited or absent.</a:t>
            </a:r>
          </a:p>
          <a:p>
            <a:pPr>
              <a:spcAft>
                <a:spcPts val="660"/>
              </a:spcAft>
            </a:pPr>
            <a:r>
              <a:rPr lang="en-US" sz="800" dirty="0">
                <a:latin typeface="Nunito Sans" pitchFamily="2" charset="0"/>
              </a:rPr>
              <a:t>Foreign investments are subject to risks not ordinarily associated with domestic investments, such as currency, economic and political risks, and may follow different accounting standards than domestic investments. </a:t>
            </a:r>
          </a:p>
          <a:p>
            <a:pPr>
              <a:spcAft>
                <a:spcPts val="660"/>
              </a:spcAft>
            </a:pPr>
            <a:r>
              <a:rPr lang="en-US" sz="800" dirty="0">
                <a:latin typeface="Nunito Sans" pitchFamily="2" charset="0"/>
              </a:rPr>
              <a:t>Investments in emerging or developing markets involve exposure to economic structures that are generally less diverse and mature, and to political systems that can be expected to have less stability than those of more developed countries. These securities may be less liquid and more volatile than investments in U.S. and longer-established non-U.S. markets.</a:t>
            </a:r>
          </a:p>
          <a:p>
            <a:pPr>
              <a:spcAft>
                <a:spcPts val="660"/>
              </a:spcAft>
            </a:pPr>
            <a:r>
              <a:rPr lang="en-US" sz="800" dirty="0">
                <a:latin typeface="Nunito Sans" pitchFamily="2" charset="0"/>
              </a:rPr>
              <a:t>Portfolios that invest in small/mid capitalization companies involve greater risk and price volatility than an investment in securities of larger capitalization, more established companies. Such securities may have limited marketability and the firms may have limited product lines, markets and financial resources than larger, more established companies.</a:t>
            </a:r>
          </a:p>
          <a:p>
            <a:pPr>
              <a:spcAft>
                <a:spcPts val="660"/>
              </a:spcAft>
            </a:pPr>
            <a:r>
              <a:rPr lang="en-US" sz="800" dirty="0">
                <a:latin typeface="Nunito Sans" pitchFamily="2" charset="0"/>
              </a:rPr>
              <a:t>Portfolios that invest a significant portion of assets in one sector, issuer, geographical area or industry, or in related industries, may involve greater risks, including greater potential for volatility, than more diversified portfolios. </a:t>
            </a:r>
          </a:p>
          <a:p>
            <a:pPr>
              <a:spcAft>
                <a:spcPts val="660"/>
              </a:spcAft>
            </a:pPr>
            <a:endParaRPr lang="en-US" sz="800" dirty="0">
              <a:latin typeface="Nunito Sans" pitchFamily="2" charset="0"/>
            </a:endParaRPr>
          </a:p>
          <a:p>
            <a:pPr rtl="0">
              <a:spcAft>
                <a:spcPts val="500"/>
              </a:spcAft>
            </a:pPr>
            <a:endParaRPr lang="en-US" sz="800" dirty="0">
              <a:latin typeface="Nunito Sans" pitchFamily="2" charset="0"/>
            </a:endParaRPr>
          </a:p>
        </p:txBody>
      </p:sp>
      <p:sp>
        <p:nvSpPr>
          <p:cNvPr id="12" name="object 29">
            <a:extLst>
              <a:ext uri="{FF2B5EF4-FFF2-40B4-BE49-F238E27FC236}">
                <a16:creationId xmlns:a16="http://schemas.microsoft.com/office/drawing/2014/main" id="{6B4FCB02-68DA-4A4F-AF88-69C5FBCC1626}"/>
              </a:ext>
            </a:extLst>
          </p:cNvPr>
          <p:cNvSpPr/>
          <p:nvPr/>
        </p:nvSpPr>
        <p:spPr>
          <a:xfrm>
            <a:off x="502919" y="507490"/>
            <a:ext cx="246379" cy="283210"/>
          </a:xfrm>
          <a:custGeom>
            <a:avLst/>
            <a:gdLst/>
            <a:ahLst/>
            <a:cxnLst/>
            <a:rect l="l" t="t" r="r" b="b"/>
            <a:pathLst>
              <a:path w="246379" h="283209">
                <a:moveTo>
                  <a:pt x="226771" y="0"/>
                </a:moveTo>
                <a:lnTo>
                  <a:pt x="19481" y="0"/>
                </a:lnTo>
                <a:lnTo>
                  <a:pt x="12012" y="1404"/>
                </a:lnTo>
                <a:lnTo>
                  <a:pt x="5807" y="5243"/>
                </a:lnTo>
                <a:lnTo>
                  <a:pt x="1568" y="10956"/>
                </a:lnTo>
                <a:lnTo>
                  <a:pt x="0" y="17983"/>
                </a:lnTo>
                <a:lnTo>
                  <a:pt x="76" y="139852"/>
                </a:lnTo>
                <a:lnTo>
                  <a:pt x="14858" y="188306"/>
                </a:lnTo>
                <a:lnTo>
                  <a:pt x="58940" y="238760"/>
                </a:lnTo>
                <a:lnTo>
                  <a:pt x="90568" y="263315"/>
                </a:lnTo>
                <a:lnTo>
                  <a:pt x="114693" y="279031"/>
                </a:lnTo>
                <a:lnTo>
                  <a:pt x="114884" y="279209"/>
                </a:lnTo>
                <a:lnTo>
                  <a:pt x="121373" y="282714"/>
                </a:lnTo>
                <a:lnTo>
                  <a:pt x="129362" y="282714"/>
                </a:lnTo>
                <a:lnTo>
                  <a:pt x="170347" y="255126"/>
                </a:lnTo>
                <a:lnTo>
                  <a:pt x="214427" y="213190"/>
                </a:lnTo>
                <a:lnTo>
                  <a:pt x="227760" y="194297"/>
                </a:lnTo>
                <a:lnTo>
                  <a:pt x="105397" y="194297"/>
                </a:lnTo>
                <a:lnTo>
                  <a:pt x="53949" y="60439"/>
                </a:lnTo>
                <a:lnTo>
                  <a:pt x="246253" y="60439"/>
                </a:lnTo>
                <a:lnTo>
                  <a:pt x="246253" y="17983"/>
                </a:lnTo>
                <a:lnTo>
                  <a:pt x="244753" y="10956"/>
                </a:lnTo>
                <a:lnTo>
                  <a:pt x="240631" y="5243"/>
                </a:lnTo>
                <a:lnTo>
                  <a:pt x="234449" y="1404"/>
                </a:lnTo>
                <a:lnTo>
                  <a:pt x="226771" y="0"/>
                </a:lnTo>
                <a:close/>
              </a:path>
              <a:path w="246379" h="283209">
                <a:moveTo>
                  <a:pt x="246253" y="60439"/>
                </a:moveTo>
                <a:lnTo>
                  <a:pt x="191808" y="60439"/>
                </a:lnTo>
                <a:lnTo>
                  <a:pt x="139852" y="194297"/>
                </a:lnTo>
                <a:lnTo>
                  <a:pt x="227760" y="194297"/>
                </a:lnTo>
                <a:lnTo>
                  <a:pt x="232076" y="188182"/>
                </a:lnTo>
                <a:lnTo>
                  <a:pt x="242700" y="163736"/>
                </a:lnTo>
                <a:lnTo>
                  <a:pt x="246253" y="139852"/>
                </a:lnTo>
                <a:lnTo>
                  <a:pt x="246253" y="60439"/>
                </a:lnTo>
                <a:close/>
              </a:path>
              <a:path w="246379" h="283209">
                <a:moveTo>
                  <a:pt x="159842" y="60439"/>
                </a:moveTo>
                <a:lnTo>
                  <a:pt x="87414" y="60439"/>
                </a:lnTo>
                <a:lnTo>
                  <a:pt x="123367" y="154343"/>
                </a:lnTo>
                <a:lnTo>
                  <a:pt x="124371" y="154343"/>
                </a:lnTo>
                <a:lnTo>
                  <a:pt x="159842" y="60439"/>
                </a:lnTo>
                <a:close/>
              </a:path>
            </a:pathLst>
          </a:custGeom>
          <a:solidFill>
            <a:srgbClr val="DDC04A"/>
          </a:solidFill>
        </p:spPr>
        <p:txBody>
          <a:bodyPr wrap="square" lIns="0" tIns="0" rIns="0" bIns="0" rtlCol="0"/>
          <a:lstStyle/>
          <a:p>
            <a:endParaRPr/>
          </a:p>
        </p:txBody>
      </p:sp>
      <p:sp>
        <p:nvSpPr>
          <p:cNvPr id="13" name="object 28">
            <a:extLst>
              <a:ext uri="{FF2B5EF4-FFF2-40B4-BE49-F238E27FC236}">
                <a16:creationId xmlns:a16="http://schemas.microsoft.com/office/drawing/2014/main" id="{1A79C18A-2E38-4E63-8ED5-13F8BE6822DB}"/>
              </a:ext>
            </a:extLst>
          </p:cNvPr>
          <p:cNvSpPr/>
          <p:nvPr/>
        </p:nvSpPr>
        <p:spPr>
          <a:xfrm>
            <a:off x="819988" y="570890"/>
            <a:ext cx="718820" cy="135890"/>
          </a:xfrm>
          <a:custGeom>
            <a:avLst/>
            <a:gdLst/>
            <a:ahLst/>
            <a:cxnLst/>
            <a:rect l="l" t="t" r="r" b="b"/>
            <a:pathLst>
              <a:path w="718819" h="135890">
                <a:moveTo>
                  <a:pt x="673557" y="12"/>
                </a:moveTo>
                <a:lnTo>
                  <a:pt x="643216" y="12"/>
                </a:lnTo>
                <a:lnTo>
                  <a:pt x="643216" y="132575"/>
                </a:lnTo>
                <a:lnTo>
                  <a:pt x="673557" y="132575"/>
                </a:lnTo>
                <a:lnTo>
                  <a:pt x="673557" y="12"/>
                </a:lnTo>
                <a:close/>
              </a:path>
              <a:path w="718819" h="135890">
                <a:moveTo>
                  <a:pt x="167297" y="36741"/>
                </a:moveTo>
                <a:lnTo>
                  <a:pt x="147368" y="40508"/>
                </a:lnTo>
                <a:lnTo>
                  <a:pt x="131559" y="51012"/>
                </a:lnTo>
                <a:lnTo>
                  <a:pt x="121136" y="67081"/>
                </a:lnTo>
                <a:lnTo>
                  <a:pt x="117386" y="87439"/>
                </a:lnTo>
                <a:lnTo>
                  <a:pt x="121153" y="107394"/>
                </a:lnTo>
                <a:lnTo>
                  <a:pt x="131657" y="122480"/>
                </a:lnTo>
                <a:lnTo>
                  <a:pt x="147700" y="132025"/>
                </a:lnTo>
                <a:lnTo>
                  <a:pt x="168084" y="135356"/>
                </a:lnTo>
                <a:lnTo>
                  <a:pt x="184862" y="133154"/>
                </a:lnTo>
                <a:lnTo>
                  <a:pt x="198385" y="126723"/>
                </a:lnTo>
                <a:lnTo>
                  <a:pt x="208237" y="116325"/>
                </a:lnTo>
                <a:lnTo>
                  <a:pt x="209928" y="112191"/>
                </a:lnTo>
                <a:lnTo>
                  <a:pt x="168884" y="112191"/>
                </a:lnTo>
                <a:lnTo>
                  <a:pt x="160685" y="110877"/>
                </a:lnTo>
                <a:lnTo>
                  <a:pt x="153866" y="107056"/>
                </a:lnTo>
                <a:lnTo>
                  <a:pt x="149067" y="100913"/>
                </a:lnTo>
                <a:lnTo>
                  <a:pt x="146926" y="92633"/>
                </a:lnTo>
                <a:lnTo>
                  <a:pt x="214401" y="92633"/>
                </a:lnTo>
                <a:lnTo>
                  <a:pt x="214401" y="83451"/>
                </a:lnTo>
                <a:lnTo>
                  <a:pt x="213193" y="76263"/>
                </a:lnTo>
                <a:lnTo>
                  <a:pt x="147726" y="76263"/>
                </a:lnTo>
                <a:lnTo>
                  <a:pt x="149718" y="69479"/>
                </a:lnTo>
                <a:lnTo>
                  <a:pt x="153468" y="63890"/>
                </a:lnTo>
                <a:lnTo>
                  <a:pt x="159240" y="60097"/>
                </a:lnTo>
                <a:lnTo>
                  <a:pt x="167297" y="58699"/>
                </a:lnTo>
                <a:lnTo>
                  <a:pt x="207326" y="58699"/>
                </a:lnTo>
                <a:lnTo>
                  <a:pt x="202374" y="50514"/>
                </a:lnTo>
                <a:lnTo>
                  <a:pt x="187623" y="40446"/>
                </a:lnTo>
                <a:lnTo>
                  <a:pt x="167297" y="36741"/>
                </a:lnTo>
                <a:close/>
              </a:path>
              <a:path w="718819" h="135890">
                <a:moveTo>
                  <a:pt x="33134" y="12"/>
                </a:moveTo>
                <a:lnTo>
                  <a:pt x="0" y="12"/>
                </a:lnTo>
                <a:lnTo>
                  <a:pt x="51104" y="132575"/>
                </a:lnTo>
                <a:lnTo>
                  <a:pt x="51104" y="132969"/>
                </a:lnTo>
                <a:lnTo>
                  <a:pt x="85445" y="132969"/>
                </a:lnTo>
                <a:lnTo>
                  <a:pt x="100682" y="93446"/>
                </a:lnTo>
                <a:lnTo>
                  <a:pt x="68668" y="93446"/>
                </a:lnTo>
                <a:lnTo>
                  <a:pt x="33134" y="12"/>
                </a:lnTo>
                <a:close/>
              </a:path>
              <a:path w="718819" h="135890">
                <a:moveTo>
                  <a:pt x="188455" y="101815"/>
                </a:moveTo>
                <a:lnTo>
                  <a:pt x="184861" y="109004"/>
                </a:lnTo>
                <a:lnTo>
                  <a:pt x="178473" y="112191"/>
                </a:lnTo>
                <a:lnTo>
                  <a:pt x="209928" y="112191"/>
                </a:lnTo>
                <a:lnTo>
                  <a:pt x="214007" y="102222"/>
                </a:lnTo>
                <a:lnTo>
                  <a:pt x="188455" y="102222"/>
                </a:lnTo>
                <a:lnTo>
                  <a:pt x="188455" y="101815"/>
                </a:lnTo>
                <a:close/>
              </a:path>
              <a:path w="718819" h="135890">
                <a:moveTo>
                  <a:pt x="136550" y="406"/>
                </a:moveTo>
                <a:lnTo>
                  <a:pt x="104609" y="406"/>
                </a:lnTo>
                <a:lnTo>
                  <a:pt x="69468" y="93446"/>
                </a:lnTo>
                <a:lnTo>
                  <a:pt x="100682" y="93446"/>
                </a:lnTo>
                <a:lnTo>
                  <a:pt x="136550" y="406"/>
                </a:lnTo>
                <a:close/>
              </a:path>
              <a:path w="718819" h="135890">
                <a:moveTo>
                  <a:pt x="207326" y="58699"/>
                </a:moveTo>
                <a:lnTo>
                  <a:pt x="178866" y="58699"/>
                </a:lnTo>
                <a:lnTo>
                  <a:pt x="184842" y="67055"/>
                </a:lnTo>
                <a:lnTo>
                  <a:pt x="184964" y="69479"/>
                </a:lnTo>
                <a:lnTo>
                  <a:pt x="185254" y="76263"/>
                </a:lnTo>
                <a:lnTo>
                  <a:pt x="213193" y="76263"/>
                </a:lnTo>
                <a:lnTo>
                  <a:pt x="211363" y="65373"/>
                </a:lnTo>
                <a:lnTo>
                  <a:pt x="207326" y="58699"/>
                </a:lnTo>
                <a:close/>
              </a:path>
              <a:path w="718819" h="135890">
                <a:moveTo>
                  <a:pt x="356933" y="60705"/>
                </a:moveTo>
                <a:lnTo>
                  <a:pt x="326986" y="60705"/>
                </a:lnTo>
                <a:lnTo>
                  <a:pt x="326986" y="107810"/>
                </a:lnTo>
                <a:lnTo>
                  <a:pt x="329345" y="121047"/>
                </a:lnTo>
                <a:lnTo>
                  <a:pt x="335670" y="129528"/>
                </a:lnTo>
                <a:lnTo>
                  <a:pt x="344839" y="134040"/>
                </a:lnTo>
                <a:lnTo>
                  <a:pt x="355726" y="135369"/>
                </a:lnTo>
                <a:lnTo>
                  <a:pt x="364239" y="134788"/>
                </a:lnTo>
                <a:lnTo>
                  <a:pt x="371403" y="133119"/>
                </a:lnTo>
                <a:lnTo>
                  <a:pt x="377517" y="130477"/>
                </a:lnTo>
                <a:lnTo>
                  <a:pt x="382879" y="126974"/>
                </a:lnTo>
                <a:lnTo>
                  <a:pt x="382879" y="110604"/>
                </a:lnTo>
                <a:lnTo>
                  <a:pt x="360527" y="110604"/>
                </a:lnTo>
                <a:lnTo>
                  <a:pt x="356933" y="107416"/>
                </a:lnTo>
                <a:lnTo>
                  <a:pt x="356933" y="60705"/>
                </a:lnTo>
                <a:close/>
              </a:path>
              <a:path w="718819" h="135890">
                <a:moveTo>
                  <a:pt x="382879" y="107010"/>
                </a:moveTo>
                <a:lnTo>
                  <a:pt x="377291" y="109410"/>
                </a:lnTo>
                <a:lnTo>
                  <a:pt x="372503" y="110604"/>
                </a:lnTo>
                <a:lnTo>
                  <a:pt x="382879" y="110604"/>
                </a:lnTo>
                <a:lnTo>
                  <a:pt x="382879" y="107010"/>
                </a:lnTo>
                <a:close/>
              </a:path>
              <a:path w="718819" h="135890">
                <a:moveTo>
                  <a:pt x="356933" y="13589"/>
                </a:moveTo>
                <a:lnTo>
                  <a:pt x="338162" y="13589"/>
                </a:lnTo>
                <a:lnTo>
                  <a:pt x="334975" y="25958"/>
                </a:lnTo>
                <a:lnTo>
                  <a:pt x="332574" y="34747"/>
                </a:lnTo>
                <a:lnTo>
                  <a:pt x="329780" y="39535"/>
                </a:lnTo>
                <a:lnTo>
                  <a:pt x="313804" y="42329"/>
                </a:lnTo>
                <a:lnTo>
                  <a:pt x="313804" y="60705"/>
                </a:lnTo>
                <a:lnTo>
                  <a:pt x="381685" y="60705"/>
                </a:lnTo>
                <a:lnTo>
                  <a:pt x="381685" y="39535"/>
                </a:lnTo>
                <a:lnTo>
                  <a:pt x="356933" y="39535"/>
                </a:lnTo>
                <a:lnTo>
                  <a:pt x="356933" y="13589"/>
                </a:lnTo>
                <a:close/>
              </a:path>
              <a:path w="718819" h="135890">
                <a:moveTo>
                  <a:pt x="584123" y="36741"/>
                </a:moveTo>
                <a:lnTo>
                  <a:pt x="564202" y="40508"/>
                </a:lnTo>
                <a:lnTo>
                  <a:pt x="548397" y="51012"/>
                </a:lnTo>
                <a:lnTo>
                  <a:pt x="537975" y="67081"/>
                </a:lnTo>
                <a:lnTo>
                  <a:pt x="534225" y="87439"/>
                </a:lnTo>
                <a:lnTo>
                  <a:pt x="537993" y="107394"/>
                </a:lnTo>
                <a:lnTo>
                  <a:pt x="548497" y="122480"/>
                </a:lnTo>
                <a:lnTo>
                  <a:pt x="564540" y="132025"/>
                </a:lnTo>
                <a:lnTo>
                  <a:pt x="584923" y="135356"/>
                </a:lnTo>
                <a:lnTo>
                  <a:pt x="601700" y="133154"/>
                </a:lnTo>
                <a:lnTo>
                  <a:pt x="615219" y="126723"/>
                </a:lnTo>
                <a:lnTo>
                  <a:pt x="625071" y="116325"/>
                </a:lnTo>
                <a:lnTo>
                  <a:pt x="626764" y="112191"/>
                </a:lnTo>
                <a:lnTo>
                  <a:pt x="585724" y="112191"/>
                </a:lnTo>
                <a:lnTo>
                  <a:pt x="577524" y="110877"/>
                </a:lnTo>
                <a:lnTo>
                  <a:pt x="570706" y="107056"/>
                </a:lnTo>
                <a:lnTo>
                  <a:pt x="565907" y="100913"/>
                </a:lnTo>
                <a:lnTo>
                  <a:pt x="563765" y="92633"/>
                </a:lnTo>
                <a:lnTo>
                  <a:pt x="631240" y="92633"/>
                </a:lnTo>
                <a:lnTo>
                  <a:pt x="631240" y="83451"/>
                </a:lnTo>
                <a:lnTo>
                  <a:pt x="630032" y="76263"/>
                </a:lnTo>
                <a:lnTo>
                  <a:pt x="564172" y="76263"/>
                </a:lnTo>
                <a:lnTo>
                  <a:pt x="566385" y="69479"/>
                </a:lnTo>
                <a:lnTo>
                  <a:pt x="570207" y="63890"/>
                </a:lnTo>
                <a:lnTo>
                  <a:pt x="575902" y="60097"/>
                </a:lnTo>
                <a:lnTo>
                  <a:pt x="583730" y="58699"/>
                </a:lnTo>
                <a:lnTo>
                  <a:pt x="624164" y="58699"/>
                </a:lnTo>
                <a:lnTo>
                  <a:pt x="619212" y="50514"/>
                </a:lnTo>
                <a:lnTo>
                  <a:pt x="604457" y="40446"/>
                </a:lnTo>
                <a:lnTo>
                  <a:pt x="584123" y="36741"/>
                </a:lnTo>
                <a:close/>
              </a:path>
              <a:path w="718819" h="135890">
                <a:moveTo>
                  <a:pt x="418033" y="39535"/>
                </a:moveTo>
                <a:lnTo>
                  <a:pt x="387680" y="39535"/>
                </a:lnTo>
                <a:lnTo>
                  <a:pt x="417233" y="132969"/>
                </a:lnTo>
                <a:lnTo>
                  <a:pt x="446773" y="132969"/>
                </a:lnTo>
                <a:lnTo>
                  <a:pt x="456412" y="96227"/>
                </a:lnTo>
                <a:lnTo>
                  <a:pt x="435991" y="96227"/>
                </a:lnTo>
                <a:lnTo>
                  <a:pt x="418033" y="39535"/>
                </a:lnTo>
                <a:close/>
              </a:path>
              <a:path w="718819" h="135890">
                <a:moveTo>
                  <a:pt x="485336" y="76669"/>
                </a:moveTo>
                <a:lnTo>
                  <a:pt x="462343" y="76669"/>
                </a:lnTo>
                <a:lnTo>
                  <a:pt x="477519" y="132969"/>
                </a:lnTo>
                <a:lnTo>
                  <a:pt x="507060" y="132969"/>
                </a:lnTo>
                <a:lnTo>
                  <a:pt x="518681" y="96227"/>
                </a:lnTo>
                <a:lnTo>
                  <a:pt x="490296" y="96227"/>
                </a:lnTo>
                <a:lnTo>
                  <a:pt x="485336" y="76669"/>
                </a:lnTo>
                <a:close/>
              </a:path>
              <a:path w="718819" h="135890">
                <a:moveTo>
                  <a:pt x="605294" y="101815"/>
                </a:moveTo>
                <a:lnTo>
                  <a:pt x="601700" y="109004"/>
                </a:lnTo>
                <a:lnTo>
                  <a:pt x="595312" y="112191"/>
                </a:lnTo>
                <a:lnTo>
                  <a:pt x="626764" y="112191"/>
                </a:lnTo>
                <a:lnTo>
                  <a:pt x="630847" y="102222"/>
                </a:lnTo>
                <a:lnTo>
                  <a:pt x="605294" y="102222"/>
                </a:lnTo>
                <a:lnTo>
                  <a:pt x="605294" y="101815"/>
                </a:lnTo>
                <a:close/>
              </a:path>
              <a:path w="718819" h="135890">
                <a:moveTo>
                  <a:pt x="475919" y="39535"/>
                </a:moveTo>
                <a:lnTo>
                  <a:pt x="451561" y="39535"/>
                </a:lnTo>
                <a:lnTo>
                  <a:pt x="436791" y="96227"/>
                </a:lnTo>
                <a:lnTo>
                  <a:pt x="456412" y="96227"/>
                </a:lnTo>
                <a:lnTo>
                  <a:pt x="461543" y="76669"/>
                </a:lnTo>
                <a:lnTo>
                  <a:pt x="485336" y="76669"/>
                </a:lnTo>
                <a:lnTo>
                  <a:pt x="475919" y="39535"/>
                </a:lnTo>
                <a:close/>
              </a:path>
              <a:path w="718819" h="135890">
                <a:moveTo>
                  <a:pt x="536613" y="39535"/>
                </a:moveTo>
                <a:lnTo>
                  <a:pt x="509066" y="39535"/>
                </a:lnTo>
                <a:lnTo>
                  <a:pt x="491096" y="96227"/>
                </a:lnTo>
                <a:lnTo>
                  <a:pt x="518681" y="96227"/>
                </a:lnTo>
                <a:lnTo>
                  <a:pt x="536613" y="39535"/>
                </a:lnTo>
                <a:close/>
              </a:path>
              <a:path w="718819" h="135890">
                <a:moveTo>
                  <a:pt x="624164" y="58699"/>
                </a:moveTo>
                <a:lnTo>
                  <a:pt x="595312" y="58699"/>
                </a:lnTo>
                <a:lnTo>
                  <a:pt x="601275" y="67055"/>
                </a:lnTo>
                <a:lnTo>
                  <a:pt x="601400" y="69479"/>
                </a:lnTo>
                <a:lnTo>
                  <a:pt x="601700" y="76263"/>
                </a:lnTo>
                <a:lnTo>
                  <a:pt x="630032" y="76263"/>
                </a:lnTo>
                <a:lnTo>
                  <a:pt x="628202" y="65373"/>
                </a:lnTo>
                <a:lnTo>
                  <a:pt x="624164" y="58699"/>
                </a:lnTo>
                <a:close/>
              </a:path>
              <a:path w="718819" h="135890">
                <a:moveTo>
                  <a:pt x="718680" y="0"/>
                </a:moveTo>
                <a:lnTo>
                  <a:pt x="688340" y="0"/>
                </a:lnTo>
                <a:lnTo>
                  <a:pt x="688340" y="132562"/>
                </a:lnTo>
                <a:lnTo>
                  <a:pt x="718680" y="132562"/>
                </a:lnTo>
                <a:lnTo>
                  <a:pt x="718680" y="0"/>
                </a:lnTo>
                <a:close/>
              </a:path>
              <a:path w="718819" h="135890">
                <a:moveTo>
                  <a:pt x="248335" y="101815"/>
                </a:moveTo>
                <a:lnTo>
                  <a:pt x="237159" y="101815"/>
                </a:lnTo>
                <a:lnTo>
                  <a:pt x="221983" y="102222"/>
                </a:lnTo>
                <a:lnTo>
                  <a:pt x="226295" y="117000"/>
                </a:lnTo>
                <a:lnTo>
                  <a:pt x="236108" y="127323"/>
                </a:lnTo>
                <a:lnTo>
                  <a:pt x="250336" y="133379"/>
                </a:lnTo>
                <a:lnTo>
                  <a:pt x="267893" y="135356"/>
                </a:lnTo>
                <a:lnTo>
                  <a:pt x="285231" y="133366"/>
                </a:lnTo>
                <a:lnTo>
                  <a:pt x="298448" y="127520"/>
                </a:lnTo>
                <a:lnTo>
                  <a:pt x="306871" y="118008"/>
                </a:lnTo>
                <a:lnTo>
                  <a:pt x="307374" y="115798"/>
                </a:lnTo>
                <a:lnTo>
                  <a:pt x="256717" y="115798"/>
                </a:lnTo>
                <a:lnTo>
                  <a:pt x="249529" y="111010"/>
                </a:lnTo>
                <a:lnTo>
                  <a:pt x="248335" y="101815"/>
                </a:lnTo>
                <a:close/>
              </a:path>
              <a:path w="718819" h="135890">
                <a:moveTo>
                  <a:pt x="264706" y="36347"/>
                </a:moveTo>
                <a:lnTo>
                  <a:pt x="247500" y="38858"/>
                </a:lnTo>
                <a:lnTo>
                  <a:pt x="234562" y="45375"/>
                </a:lnTo>
                <a:lnTo>
                  <a:pt x="226415" y="55262"/>
                </a:lnTo>
                <a:lnTo>
                  <a:pt x="223583" y="67881"/>
                </a:lnTo>
                <a:lnTo>
                  <a:pt x="225729" y="79734"/>
                </a:lnTo>
                <a:lnTo>
                  <a:pt x="232068" y="88145"/>
                </a:lnTo>
                <a:lnTo>
                  <a:pt x="242448" y="93711"/>
                </a:lnTo>
                <a:lnTo>
                  <a:pt x="256717" y="97027"/>
                </a:lnTo>
                <a:lnTo>
                  <a:pt x="278676" y="100622"/>
                </a:lnTo>
                <a:lnTo>
                  <a:pt x="281470" y="103022"/>
                </a:lnTo>
                <a:lnTo>
                  <a:pt x="281470" y="113004"/>
                </a:lnTo>
                <a:lnTo>
                  <a:pt x="275882" y="115798"/>
                </a:lnTo>
                <a:lnTo>
                  <a:pt x="307374" y="115798"/>
                </a:lnTo>
                <a:lnTo>
                  <a:pt x="309829" y="105016"/>
                </a:lnTo>
                <a:lnTo>
                  <a:pt x="307466" y="92976"/>
                </a:lnTo>
                <a:lnTo>
                  <a:pt x="301137" y="84154"/>
                </a:lnTo>
                <a:lnTo>
                  <a:pt x="291067" y="78179"/>
                </a:lnTo>
                <a:lnTo>
                  <a:pt x="277482" y="74675"/>
                </a:lnTo>
                <a:lnTo>
                  <a:pt x="259511" y="71475"/>
                </a:lnTo>
                <a:lnTo>
                  <a:pt x="254723" y="70675"/>
                </a:lnTo>
                <a:lnTo>
                  <a:pt x="251929" y="68681"/>
                </a:lnTo>
                <a:lnTo>
                  <a:pt x="251929" y="59499"/>
                </a:lnTo>
                <a:lnTo>
                  <a:pt x="256717" y="56299"/>
                </a:lnTo>
                <a:lnTo>
                  <a:pt x="305444" y="56299"/>
                </a:lnTo>
                <a:lnTo>
                  <a:pt x="305018" y="54874"/>
                </a:lnTo>
                <a:lnTo>
                  <a:pt x="296144" y="44830"/>
                </a:lnTo>
                <a:lnTo>
                  <a:pt x="282632" y="38530"/>
                </a:lnTo>
                <a:lnTo>
                  <a:pt x="264706" y="36347"/>
                </a:lnTo>
                <a:close/>
              </a:path>
              <a:path w="718819" h="135890">
                <a:moveTo>
                  <a:pt x="305444" y="56299"/>
                </a:moveTo>
                <a:lnTo>
                  <a:pt x="275882" y="56299"/>
                </a:lnTo>
                <a:lnTo>
                  <a:pt x="282270" y="61099"/>
                </a:lnTo>
                <a:lnTo>
                  <a:pt x="283870" y="69088"/>
                </a:lnTo>
                <a:lnTo>
                  <a:pt x="309029" y="68287"/>
                </a:lnTo>
                <a:lnTo>
                  <a:pt x="305444" y="56299"/>
                </a:lnTo>
                <a:close/>
              </a:path>
            </a:pathLst>
          </a:custGeom>
          <a:solidFill>
            <a:srgbClr val="033952"/>
          </a:solidFill>
        </p:spPr>
        <p:txBody>
          <a:bodyPr wrap="square" lIns="0" tIns="0" rIns="0" bIns="0" rtlCol="0"/>
          <a:lstStyle/>
          <a:p>
            <a:endParaRPr/>
          </a:p>
        </p:txBody>
      </p:sp>
      <p:sp>
        <p:nvSpPr>
          <p:cNvPr id="14" name="object 7">
            <a:extLst>
              <a:ext uri="{FF2B5EF4-FFF2-40B4-BE49-F238E27FC236}">
                <a16:creationId xmlns:a16="http://schemas.microsoft.com/office/drawing/2014/main" id="{635075B9-C0C1-4037-88E2-D88ED976C9CF}"/>
              </a:ext>
            </a:extLst>
          </p:cNvPr>
          <p:cNvSpPr txBox="1"/>
          <p:nvPr/>
        </p:nvSpPr>
        <p:spPr>
          <a:xfrm>
            <a:off x="1876310" y="531975"/>
            <a:ext cx="3152890" cy="197490"/>
          </a:xfrm>
          <a:prstGeom prst="rect">
            <a:avLst/>
          </a:prstGeom>
        </p:spPr>
        <p:txBody>
          <a:bodyPr vert="horz" wrap="square" lIns="0" tIns="12700" rIns="0" bIns="0" rtlCol="0">
            <a:spAutoFit/>
          </a:bodyPr>
          <a:lstStyle/>
          <a:p>
            <a:pPr marL="12700">
              <a:lnSpc>
                <a:spcPct val="100000"/>
              </a:lnSpc>
              <a:spcBef>
                <a:spcPts val="100"/>
              </a:spcBef>
            </a:pPr>
            <a:r>
              <a:rPr lang="en-US" sz="1200" b="1" spc="-25" dirty="0">
                <a:solidFill>
                  <a:srgbClr val="708493"/>
                </a:solidFill>
                <a:latin typeface="NunitoSans-SemiBold"/>
                <a:cs typeface="NunitoSans-SemiBold"/>
              </a:rPr>
              <a:t>Target</a:t>
            </a:r>
            <a:r>
              <a:rPr lang="en-US" sz="1200" b="1" spc="-30" dirty="0">
                <a:solidFill>
                  <a:srgbClr val="708493"/>
                </a:solidFill>
                <a:latin typeface="NunitoSans-SemiBold"/>
                <a:cs typeface="NunitoSans-SemiBold"/>
              </a:rPr>
              <a:t> </a:t>
            </a:r>
            <a:r>
              <a:rPr lang="en-US" sz="1200" b="1" spc="-10" dirty="0">
                <a:solidFill>
                  <a:srgbClr val="708493"/>
                </a:solidFill>
                <a:latin typeface="NunitoSans-SemiBold"/>
                <a:cs typeface="NunitoSans-SemiBold"/>
              </a:rPr>
              <a:t>Retirement</a:t>
            </a:r>
            <a:r>
              <a:rPr lang="en-US" sz="1200" b="1" spc="-15" dirty="0">
                <a:solidFill>
                  <a:srgbClr val="708493"/>
                </a:solidFill>
                <a:latin typeface="NunitoSans-SemiBold"/>
                <a:cs typeface="NunitoSans-SemiBold"/>
              </a:rPr>
              <a:t> </a:t>
            </a:r>
            <a:r>
              <a:rPr lang="en-US" sz="1200" b="1" spc="-10" dirty="0">
                <a:solidFill>
                  <a:srgbClr val="708493"/>
                </a:solidFill>
                <a:latin typeface="NunitoSans-SemiBold"/>
                <a:cs typeface="NunitoSans-SemiBold"/>
              </a:rPr>
              <a:t>Strategy:</a:t>
            </a:r>
            <a:r>
              <a:rPr lang="en-US" sz="1200" b="1" spc="-15" dirty="0">
                <a:solidFill>
                  <a:srgbClr val="708493"/>
                </a:solidFill>
                <a:latin typeface="NunitoSans-SemiBold"/>
                <a:cs typeface="NunitoSans-SemiBold"/>
              </a:rPr>
              <a:t> </a:t>
            </a:r>
            <a:r>
              <a:rPr lang="en-US" sz="1200" b="1" spc="-20" dirty="0">
                <a:solidFill>
                  <a:srgbClr val="708493"/>
                </a:solidFill>
                <a:latin typeface="NunitoSans-SemiBold"/>
                <a:cs typeface="NunitoSans-SemiBold"/>
              </a:rPr>
              <a:t>2070 or Later</a:t>
            </a:r>
            <a:endParaRPr lang="en-US" sz="1200" dirty="0">
              <a:latin typeface="NunitoSans-SemiBold"/>
              <a:cs typeface="NunitoSans-SemiBold"/>
            </a:endParaRPr>
          </a:p>
        </p:txBody>
      </p:sp>
      <p:sp>
        <p:nvSpPr>
          <p:cNvPr id="16" name="object 36">
            <a:extLst>
              <a:ext uri="{FF2B5EF4-FFF2-40B4-BE49-F238E27FC236}">
                <a16:creationId xmlns:a16="http://schemas.microsoft.com/office/drawing/2014/main" id="{93A2CCAF-2DF0-48F1-B091-235166B4F9A7}"/>
              </a:ext>
            </a:extLst>
          </p:cNvPr>
          <p:cNvSpPr txBox="1"/>
          <p:nvPr/>
        </p:nvSpPr>
        <p:spPr>
          <a:xfrm>
            <a:off x="518160" y="9777994"/>
            <a:ext cx="7203440" cy="135935"/>
          </a:xfrm>
          <a:prstGeom prst="rect">
            <a:avLst/>
          </a:prstGeom>
        </p:spPr>
        <p:txBody>
          <a:bodyPr vert="horz" wrap="square" lIns="0" tIns="12700" rIns="0" bIns="0" rtlCol="0">
            <a:spAutoFit/>
          </a:bodyPr>
          <a:lstStyle/>
          <a:p>
            <a:pPr marL="12700">
              <a:lnSpc>
                <a:spcPct val="100000"/>
              </a:lnSpc>
              <a:spcBef>
                <a:spcPts val="100"/>
              </a:spcBef>
            </a:pPr>
            <a:r>
              <a:rPr sz="800" b="1" dirty="0">
                <a:solidFill>
                  <a:srgbClr val="4A657A"/>
                </a:solidFill>
                <a:latin typeface="NunitoSans-SemiBold"/>
                <a:cs typeface="NunitoSans-SemiBold"/>
              </a:rPr>
              <a:t>For</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more information</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contact us</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at </a:t>
            </a:r>
            <a:r>
              <a:rPr sz="800" b="1" spc="-10" dirty="0">
                <a:solidFill>
                  <a:srgbClr val="4A657A"/>
                </a:solidFill>
                <a:latin typeface="NunitoSans-SemiBold"/>
                <a:cs typeface="NunitoSans-SemiBold"/>
              </a:rPr>
              <a:t>Vestwell</a:t>
            </a:r>
            <a:r>
              <a:rPr sz="800" b="1" dirty="0">
                <a:solidFill>
                  <a:srgbClr val="4A657A"/>
                </a:solidFill>
                <a:latin typeface="NunitoSans-SemiBold"/>
                <a:cs typeface="NunitoSans-SemiBold"/>
              </a:rPr>
              <a:t> Advisors,</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LLC</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(917) 979-5358</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a:t>
            </a:r>
            <a:r>
              <a:rPr sz="800" b="1" spc="180" dirty="0">
                <a:solidFill>
                  <a:srgbClr val="4A657A"/>
                </a:solidFill>
                <a:latin typeface="NunitoSans-SemiBold"/>
                <a:cs typeface="NunitoSans-SemiBold"/>
              </a:rPr>
              <a:t> </a:t>
            </a:r>
            <a:r>
              <a:rPr sz="800" b="1" spc="-10" dirty="0">
                <a:solidFill>
                  <a:srgbClr val="4A657A"/>
                </a:solidFill>
                <a:latin typeface="NunitoSans-SemiBold"/>
                <a:cs typeface="NunitoSans-SemiBold"/>
                <a:hlinkClick r:id="rId3"/>
              </a:rPr>
              <a:t>info@vestwell.com</a:t>
            </a:r>
            <a:r>
              <a:rPr lang="en-US" sz="800" b="1" spc="-10" dirty="0">
                <a:solidFill>
                  <a:srgbClr val="4A657A"/>
                </a:solidFill>
                <a:latin typeface="NunitoSans-SemiBold"/>
                <a:cs typeface="NunitoSans-SemiBold"/>
              </a:rPr>
              <a:t>  |  Page 3 of 4                                                                        vestwell.com</a:t>
            </a:r>
            <a:endParaRPr sz="800" dirty="0">
              <a:latin typeface="NunitoSans-SemiBold"/>
              <a:cs typeface="NunitoSans-SemiBold"/>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extBox 9">
            <a:extLst>
              <a:ext uri="{FF2B5EF4-FFF2-40B4-BE49-F238E27FC236}">
                <a16:creationId xmlns:a16="http://schemas.microsoft.com/office/drawing/2014/main" id="{C8A7DEF3-5D69-49DE-B6A1-C46E59F47F3E}"/>
              </a:ext>
            </a:extLst>
          </p:cNvPr>
          <p:cNvSpPr txBox="1"/>
          <p:nvPr/>
        </p:nvSpPr>
        <p:spPr>
          <a:xfrm>
            <a:off x="533400" y="1037441"/>
            <a:ext cx="6858000" cy="4010713"/>
          </a:xfrm>
          <a:prstGeom prst="rect">
            <a:avLst/>
          </a:prstGeom>
          <a:noFill/>
        </p:spPr>
        <p:txBody>
          <a:bodyPr wrap="square" rtlCol="0">
            <a:spAutoFit/>
          </a:bodyPr>
          <a:lstStyle/>
          <a:p>
            <a:pPr rtl="0">
              <a:spcAft>
                <a:spcPts val="600"/>
              </a:spcAft>
            </a:pPr>
            <a:r>
              <a:rPr lang="en-US" sz="1000" b="1" dirty="0">
                <a:latin typeface="Nunito Sans" pitchFamily="2" charset="0"/>
              </a:rPr>
              <a:t>Important Information About This Fact Sheet</a:t>
            </a:r>
          </a:p>
          <a:p>
            <a:pPr rtl="0"/>
            <a:r>
              <a:rPr lang="en-US" sz="800" dirty="0">
                <a:latin typeface="Nunito Sans" pitchFamily="2" charset="0"/>
              </a:rPr>
              <a:t>For more information about Vestwell, as well as its products, fees and services, please refer to Vestwell Advisors’ Form ADV Part 2 Brochure, which is available on our website or may be obtained by writing to: Vestwell, </a:t>
            </a:r>
            <a:r>
              <a:rPr lang="en-US" sz="800" kern="1200" dirty="0">
                <a:latin typeface="Nunito Sans" pitchFamily="2" charset="0"/>
              </a:rPr>
              <a:t>1410 Broadway, 23rd Fl. </a:t>
            </a:r>
            <a:r>
              <a:rPr lang="en-US" sz="800" dirty="0">
                <a:latin typeface="Nunito Sans" pitchFamily="2" charset="0"/>
              </a:rPr>
              <a:t>New Nork, NY 10018, or by calling (917) 979-5358.</a:t>
            </a:r>
          </a:p>
          <a:p>
            <a:pPr rtl="0"/>
            <a:r>
              <a:rPr lang="en-US" sz="500" dirty="0">
                <a:latin typeface="Nunito Sans" pitchFamily="2" charset="0"/>
              </a:rPr>
              <a:t>BNYA-VEST-111-24</a:t>
            </a:r>
          </a:p>
          <a:p>
            <a:pPr rtl="0"/>
            <a:endParaRPr lang="en-US" sz="800" b="1" dirty="0">
              <a:latin typeface="Nunito Sans" pitchFamily="2" charset="0"/>
            </a:endParaRPr>
          </a:p>
          <a:p>
            <a:pPr rtl="0"/>
            <a:r>
              <a:rPr lang="en-US" sz="800" b="1" dirty="0">
                <a:latin typeface="Nunito Sans" pitchFamily="2" charset="0"/>
              </a:rPr>
              <a:t>Glossary of Terms</a:t>
            </a:r>
          </a:p>
          <a:p>
            <a:pPr rtl="0"/>
            <a:endParaRPr lang="en-US" sz="800" dirty="0">
              <a:latin typeface="Nunito Sans" pitchFamily="2" charset="0"/>
            </a:endParaRPr>
          </a:p>
          <a:p>
            <a:pPr rtl="0">
              <a:spcAft>
                <a:spcPts val="500"/>
              </a:spcAft>
            </a:pPr>
            <a:r>
              <a:rPr lang="en-US" sz="800" b="1" dirty="0">
                <a:latin typeface="Nunito Sans" pitchFamily="2" charset="0"/>
              </a:rPr>
              <a:t>Average Effective Duration</a:t>
            </a:r>
            <a:r>
              <a:rPr lang="en-US" sz="800" dirty="0">
                <a:latin typeface="Nunito Sans" pitchFamily="2" charset="0"/>
              </a:rPr>
              <a:t>–Average effective duration is a measure of a bond fund's/ETF’s interest-rate sensitivity--the longer a fund's/ETF’s duration, the more sensitive the fund/ETF typically is to shifts in interest rates.  A bond fund/ETF with a duration of 10 years typically is twice as volatile as a fund with a five-year duration.</a:t>
            </a:r>
          </a:p>
          <a:p>
            <a:pPr rtl="0">
              <a:spcAft>
                <a:spcPts val="500"/>
              </a:spcAft>
            </a:pPr>
            <a:r>
              <a:rPr lang="en-US" sz="800" b="1" dirty="0">
                <a:latin typeface="Nunito Sans" pitchFamily="2" charset="0"/>
              </a:rPr>
              <a:t>Weighted Average Coupon</a:t>
            </a:r>
            <a:r>
              <a:rPr lang="en-US" sz="800" dirty="0">
                <a:latin typeface="Nunito Sans" pitchFamily="2" charset="0"/>
              </a:rPr>
              <a:t>–Coupon or coupon payment is the annual interest rate paid on a bond, expressed as a percentage of the face value and paid from issue date until maturity. The weighted average coupon rate of a fund/ETF reflects the coupon rate of underlying bonds weighted by each bond's coupon by its relative size in the fund/ETF. The Vestwell model weighted average coupon reflects the average coupon rate of each bond fund/ETF, weighted by the allocation of each bond fund/ETF in the Vestwell model.</a:t>
            </a:r>
          </a:p>
          <a:p>
            <a:pPr rtl="0">
              <a:spcAft>
                <a:spcPts val="500"/>
              </a:spcAft>
            </a:pPr>
            <a:r>
              <a:rPr lang="en-US" sz="800" b="1" dirty="0">
                <a:latin typeface="Nunito Sans" pitchFamily="2" charset="0"/>
              </a:rPr>
              <a:t>Portfolio Turnover</a:t>
            </a:r>
            <a:r>
              <a:rPr lang="en-US" sz="800" dirty="0">
                <a:latin typeface="Nunito Sans" pitchFamily="2" charset="0"/>
              </a:rPr>
              <a:t>–Portfolio turnover measures the rate of trading activity in the model, as defined by the lesser of purchases or sales for the year divided by the average assets. A low turnover (less than 30%) may indicate a buy-and-hold strategy. High turnover (more than 100%) may indicate a strategy involving considerable buying and selling of securities.</a:t>
            </a:r>
          </a:p>
          <a:p>
            <a:pPr rtl="0">
              <a:spcAft>
                <a:spcPts val="500"/>
              </a:spcAft>
            </a:pPr>
            <a:r>
              <a:rPr lang="en-GB" sz="800" b="1" dirty="0">
                <a:effectLst/>
                <a:latin typeface="Nunito Sans" pitchFamily="2" charset="0"/>
                <a:ea typeface="Calibri" panose="020F0502020204030204" pitchFamily="34" charset="0"/>
                <a:cs typeface="Times New Roman" panose="02020603050405020304" pitchFamily="18" charset="0"/>
              </a:rPr>
              <a:t>Gross Expense Ratio</a:t>
            </a:r>
            <a:r>
              <a:rPr lang="en-GB" sz="800" dirty="0">
                <a:effectLst/>
                <a:latin typeface="Nunito Sans" pitchFamily="2" charset="0"/>
                <a:ea typeface="Calibri" panose="020F0502020204030204" pitchFamily="34" charset="0"/>
                <a:cs typeface="Times New Roman" panose="02020603050405020304" pitchFamily="18" charset="0"/>
              </a:rPr>
              <a:t>–Gross expense ratio reflects the annual percentage of a fund's/ETF’s assets paid out in expenses. Expenses include management, 12B-1, transfer agent and other asset-based fees associated with the fund's daily operations and distribution, with the exception of brokerage commissions. It does not reflect fees and/or expenses that have been waived or reimbursed by the fund’s/ETF’s adviser or other expense offset arrangements. </a:t>
            </a:r>
          </a:p>
          <a:p>
            <a:pPr marL="0" marR="0">
              <a:lnSpc>
                <a:spcPct val="107000"/>
              </a:lnSpc>
              <a:spcBef>
                <a:spcPts val="0"/>
              </a:spcBef>
              <a:spcAft>
                <a:spcPts val="500"/>
              </a:spcAft>
            </a:pPr>
            <a:r>
              <a:rPr lang="en-GB" sz="800" b="1" dirty="0">
                <a:effectLst/>
                <a:latin typeface="Nunito Sans" pitchFamily="2" charset="0"/>
                <a:ea typeface="Calibri" panose="020F0502020204030204" pitchFamily="34" charset="0"/>
                <a:cs typeface="Times New Roman" panose="02020603050405020304" pitchFamily="18" charset="0"/>
              </a:rPr>
              <a:t>Net Expense Ratio</a:t>
            </a:r>
            <a:r>
              <a:rPr lang="en-GB" sz="800" dirty="0">
                <a:effectLst/>
                <a:latin typeface="Nunito Sans" pitchFamily="2" charset="0"/>
                <a:ea typeface="Calibri" panose="020F0502020204030204" pitchFamily="34" charset="0"/>
                <a:cs typeface="Times New Roman" panose="02020603050405020304" pitchFamily="18" charset="0"/>
              </a:rPr>
              <a:t>–Net expense ratio reflects actual expenses paid by the fund/ETF well as any contractual fee waivers, voluntary (non-contractual) fee waivers, reductions from brokerage service arrangements and any other expense offset arrangements. Contractual fee waivers are those in which the fund's adviser has contractually agreed to waive and/or reimburse certain fees and/ or expenses to limit the fund's total annual operating expenses to a specified percentage of the fund's average daily net assets. Voluntary fee waivers are those in which the fund's/ETF’s adviser has voluntarily agreed to waive and/or reimburse such fees and/or expenses. </a:t>
            </a:r>
            <a:endParaRPr lang="en-US" sz="800" dirty="0">
              <a:effectLst/>
              <a:latin typeface="Nunito Sans" pitchFamily="2" charset="0"/>
              <a:ea typeface="Calibri" panose="020F0502020204030204" pitchFamily="34" charset="0"/>
              <a:cs typeface="Times New Roman" panose="02020603050405020304" pitchFamily="18" charset="0"/>
            </a:endParaRPr>
          </a:p>
          <a:p>
            <a:pPr rtl="0">
              <a:spcAft>
                <a:spcPts val="500"/>
              </a:spcAft>
            </a:pPr>
            <a:endParaRPr lang="en-US" sz="1100" dirty="0">
              <a:latin typeface="Nunito Sans" pitchFamily="2" charset="0"/>
            </a:endParaRPr>
          </a:p>
        </p:txBody>
      </p:sp>
      <p:sp>
        <p:nvSpPr>
          <p:cNvPr id="12" name="object 29">
            <a:extLst>
              <a:ext uri="{FF2B5EF4-FFF2-40B4-BE49-F238E27FC236}">
                <a16:creationId xmlns:a16="http://schemas.microsoft.com/office/drawing/2014/main" id="{6B4FCB02-68DA-4A4F-AF88-69C5FBCC1626}"/>
              </a:ext>
            </a:extLst>
          </p:cNvPr>
          <p:cNvSpPr/>
          <p:nvPr/>
        </p:nvSpPr>
        <p:spPr>
          <a:xfrm>
            <a:off x="502919" y="507490"/>
            <a:ext cx="246379" cy="283210"/>
          </a:xfrm>
          <a:custGeom>
            <a:avLst/>
            <a:gdLst/>
            <a:ahLst/>
            <a:cxnLst/>
            <a:rect l="l" t="t" r="r" b="b"/>
            <a:pathLst>
              <a:path w="246379" h="283209">
                <a:moveTo>
                  <a:pt x="226771" y="0"/>
                </a:moveTo>
                <a:lnTo>
                  <a:pt x="19481" y="0"/>
                </a:lnTo>
                <a:lnTo>
                  <a:pt x="12012" y="1404"/>
                </a:lnTo>
                <a:lnTo>
                  <a:pt x="5807" y="5243"/>
                </a:lnTo>
                <a:lnTo>
                  <a:pt x="1568" y="10956"/>
                </a:lnTo>
                <a:lnTo>
                  <a:pt x="0" y="17983"/>
                </a:lnTo>
                <a:lnTo>
                  <a:pt x="76" y="139852"/>
                </a:lnTo>
                <a:lnTo>
                  <a:pt x="14858" y="188306"/>
                </a:lnTo>
                <a:lnTo>
                  <a:pt x="58940" y="238760"/>
                </a:lnTo>
                <a:lnTo>
                  <a:pt x="90568" y="263315"/>
                </a:lnTo>
                <a:lnTo>
                  <a:pt x="114693" y="279031"/>
                </a:lnTo>
                <a:lnTo>
                  <a:pt x="114884" y="279209"/>
                </a:lnTo>
                <a:lnTo>
                  <a:pt x="121373" y="282714"/>
                </a:lnTo>
                <a:lnTo>
                  <a:pt x="129362" y="282714"/>
                </a:lnTo>
                <a:lnTo>
                  <a:pt x="170347" y="255126"/>
                </a:lnTo>
                <a:lnTo>
                  <a:pt x="214427" y="213190"/>
                </a:lnTo>
                <a:lnTo>
                  <a:pt x="227760" y="194297"/>
                </a:lnTo>
                <a:lnTo>
                  <a:pt x="105397" y="194297"/>
                </a:lnTo>
                <a:lnTo>
                  <a:pt x="53949" y="60439"/>
                </a:lnTo>
                <a:lnTo>
                  <a:pt x="246253" y="60439"/>
                </a:lnTo>
                <a:lnTo>
                  <a:pt x="246253" y="17983"/>
                </a:lnTo>
                <a:lnTo>
                  <a:pt x="244753" y="10956"/>
                </a:lnTo>
                <a:lnTo>
                  <a:pt x="240631" y="5243"/>
                </a:lnTo>
                <a:lnTo>
                  <a:pt x="234449" y="1404"/>
                </a:lnTo>
                <a:lnTo>
                  <a:pt x="226771" y="0"/>
                </a:lnTo>
                <a:close/>
              </a:path>
              <a:path w="246379" h="283209">
                <a:moveTo>
                  <a:pt x="246253" y="60439"/>
                </a:moveTo>
                <a:lnTo>
                  <a:pt x="191808" y="60439"/>
                </a:lnTo>
                <a:lnTo>
                  <a:pt x="139852" y="194297"/>
                </a:lnTo>
                <a:lnTo>
                  <a:pt x="227760" y="194297"/>
                </a:lnTo>
                <a:lnTo>
                  <a:pt x="232076" y="188182"/>
                </a:lnTo>
                <a:lnTo>
                  <a:pt x="242700" y="163736"/>
                </a:lnTo>
                <a:lnTo>
                  <a:pt x="246253" y="139852"/>
                </a:lnTo>
                <a:lnTo>
                  <a:pt x="246253" y="60439"/>
                </a:lnTo>
                <a:close/>
              </a:path>
              <a:path w="246379" h="283209">
                <a:moveTo>
                  <a:pt x="159842" y="60439"/>
                </a:moveTo>
                <a:lnTo>
                  <a:pt x="87414" y="60439"/>
                </a:lnTo>
                <a:lnTo>
                  <a:pt x="123367" y="154343"/>
                </a:lnTo>
                <a:lnTo>
                  <a:pt x="124371" y="154343"/>
                </a:lnTo>
                <a:lnTo>
                  <a:pt x="159842" y="60439"/>
                </a:lnTo>
                <a:close/>
              </a:path>
            </a:pathLst>
          </a:custGeom>
          <a:solidFill>
            <a:srgbClr val="DDC04A"/>
          </a:solidFill>
        </p:spPr>
        <p:txBody>
          <a:bodyPr wrap="square" lIns="0" tIns="0" rIns="0" bIns="0" rtlCol="0"/>
          <a:lstStyle/>
          <a:p>
            <a:endParaRPr/>
          </a:p>
        </p:txBody>
      </p:sp>
      <p:sp>
        <p:nvSpPr>
          <p:cNvPr id="13" name="object 28">
            <a:extLst>
              <a:ext uri="{FF2B5EF4-FFF2-40B4-BE49-F238E27FC236}">
                <a16:creationId xmlns:a16="http://schemas.microsoft.com/office/drawing/2014/main" id="{1A79C18A-2E38-4E63-8ED5-13F8BE6822DB}"/>
              </a:ext>
            </a:extLst>
          </p:cNvPr>
          <p:cNvSpPr/>
          <p:nvPr/>
        </p:nvSpPr>
        <p:spPr>
          <a:xfrm>
            <a:off x="819988" y="570890"/>
            <a:ext cx="718820" cy="135890"/>
          </a:xfrm>
          <a:custGeom>
            <a:avLst/>
            <a:gdLst/>
            <a:ahLst/>
            <a:cxnLst/>
            <a:rect l="l" t="t" r="r" b="b"/>
            <a:pathLst>
              <a:path w="718819" h="135890">
                <a:moveTo>
                  <a:pt x="673557" y="12"/>
                </a:moveTo>
                <a:lnTo>
                  <a:pt x="643216" y="12"/>
                </a:lnTo>
                <a:lnTo>
                  <a:pt x="643216" y="132575"/>
                </a:lnTo>
                <a:lnTo>
                  <a:pt x="673557" y="132575"/>
                </a:lnTo>
                <a:lnTo>
                  <a:pt x="673557" y="12"/>
                </a:lnTo>
                <a:close/>
              </a:path>
              <a:path w="718819" h="135890">
                <a:moveTo>
                  <a:pt x="167297" y="36741"/>
                </a:moveTo>
                <a:lnTo>
                  <a:pt x="147368" y="40508"/>
                </a:lnTo>
                <a:lnTo>
                  <a:pt x="131559" y="51012"/>
                </a:lnTo>
                <a:lnTo>
                  <a:pt x="121136" y="67081"/>
                </a:lnTo>
                <a:lnTo>
                  <a:pt x="117386" y="87439"/>
                </a:lnTo>
                <a:lnTo>
                  <a:pt x="121153" y="107394"/>
                </a:lnTo>
                <a:lnTo>
                  <a:pt x="131657" y="122480"/>
                </a:lnTo>
                <a:lnTo>
                  <a:pt x="147700" y="132025"/>
                </a:lnTo>
                <a:lnTo>
                  <a:pt x="168084" y="135356"/>
                </a:lnTo>
                <a:lnTo>
                  <a:pt x="184862" y="133154"/>
                </a:lnTo>
                <a:lnTo>
                  <a:pt x="198385" y="126723"/>
                </a:lnTo>
                <a:lnTo>
                  <a:pt x="208237" y="116325"/>
                </a:lnTo>
                <a:lnTo>
                  <a:pt x="209928" y="112191"/>
                </a:lnTo>
                <a:lnTo>
                  <a:pt x="168884" y="112191"/>
                </a:lnTo>
                <a:lnTo>
                  <a:pt x="160685" y="110877"/>
                </a:lnTo>
                <a:lnTo>
                  <a:pt x="153866" y="107056"/>
                </a:lnTo>
                <a:lnTo>
                  <a:pt x="149067" y="100913"/>
                </a:lnTo>
                <a:lnTo>
                  <a:pt x="146926" y="92633"/>
                </a:lnTo>
                <a:lnTo>
                  <a:pt x="214401" y="92633"/>
                </a:lnTo>
                <a:lnTo>
                  <a:pt x="214401" y="83451"/>
                </a:lnTo>
                <a:lnTo>
                  <a:pt x="213193" y="76263"/>
                </a:lnTo>
                <a:lnTo>
                  <a:pt x="147726" y="76263"/>
                </a:lnTo>
                <a:lnTo>
                  <a:pt x="149718" y="69479"/>
                </a:lnTo>
                <a:lnTo>
                  <a:pt x="153468" y="63890"/>
                </a:lnTo>
                <a:lnTo>
                  <a:pt x="159240" y="60097"/>
                </a:lnTo>
                <a:lnTo>
                  <a:pt x="167297" y="58699"/>
                </a:lnTo>
                <a:lnTo>
                  <a:pt x="207326" y="58699"/>
                </a:lnTo>
                <a:lnTo>
                  <a:pt x="202374" y="50514"/>
                </a:lnTo>
                <a:lnTo>
                  <a:pt x="187623" y="40446"/>
                </a:lnTo>
                <a:lnTo>
                  <a:pt x="167297" y="36741"/>
                </a:lnTo>
                <a:close/>
              </a:path>
              <a:path w="718819" h="135890">
                <a:moveTo>
                  <a:pt x="33134" y="12"/>
                </a:moveTo>
                <a:lnTo>
                  <a:pt x="0" y="12"/>
                </a:lnTo>
                <a:lnTo>
                  <a:pt x="51104" y="132575"/>
                </a:lnTo>
                <a:lnTo>
                  <a:pt x="51104" y="132969"/>
                </a:lnTo>
                <a:lnTo>
                  <a:pt x="85445" y="132969"/>
                </a:lnTo>
                <a:lnTo>
                  <a:pt x="100682" y="93446"/>
                </a:lnTo>
                <a:lnTo>
                  <a:pt x="68668" y="93446"/>
                </a:lnTo>
                <a:lnTo>
                  <a:pt x="33134" y="12"/>
                </a:lnTo>
                <a:close/>
              </a:path>
              <a:path w="718819" h="135890">
                <a:moveTo>
                  <a:pt x="188455" y="101815"/>
                </a:moveTo>
                <a:lnTo>
                  <a:pt x="184861" y="109004"/>
                </a:lnTo>
                <a:lnTo>
                  <a:pt x="178473" y="112191"/>
                </a:lnTo>
                <a:lnTo>
                  <a:pt x="209928" y="112191"/>
                </a:lnTo>
                <a:lnTo>
                  <a:pt x="214007" y="102222"/>
                </a:lnTo>
                <a:lnTo>
                  <a:pt x="188455" y="102222"/>
                </a:lnTo>
                <a:lnTo>
                  <a:pt x="188455" y="101815"/>
                </a:lnTo>
                <a:close/>
              </a:path>
              <a:path w="718819" h="135890">
                <a:moveTo>
                  <a:pt x="136550" y="406"/>
                </a:moveTo>
                <a:lnTo>
                  <a:pt x="104609" y="406"/>
                </a:lnTo>
                <a:lnTo>
                  <a:pt x="69468" y="93446"/>
                </a:lnTo>
                <a:lnTo>
                  <a:pt x="100682" y="93446"/>
                </a:lnTo>
                <a:lnTo>
                  <a:pt x="136550" y="406"/>
                </a:lnTo>
                <a:close/>
              </a:path>
              <a:path w="718819" h="135890">
                <a:moveTo>
                  <a:pt x="207326" y="58699"/>
                </a:moveTo>
                <a:lnTo>
                  <a:pt x="178866" y="58699"/>
                </a:lnTo>
                <a:lnTo>
                  <a:pt x="184842" y="67055"/>
                </a:lnTo>
                <a:lnTo>
                  <a:pt x="184964" y="69479"/>
                </a:lnTo>
                <a:lnTo>
                  <a:pt x="185254" y="76263"/>
                </a:lnTo>
                <a:lnTo>
                  <a:pt x="213193" y="76263"/>
                </a:lnTo>
                <a:lnTo>
                  <a:pt x="211363" y="65373"/>
                </a:lnTo>
                <a:lnTo>
                  <a:pt x="207326" y="58699"/>
                </a:lnTo>
                <a:close/>
              </a:path>
              <a:path w="718819" h="135890">
                <a:moveTo>
                  <a:pt x="356933" y="60705"/>
                </a:moveTo>
                <a:lnTo>
                  <a:pt x="326986" y="60705"/>
                </a:lnTo>
                <a:lnTo>
                  <a:pt x="326986" y="107810"/>
                </a:lnTo>
                <a:lnTo>
                  <a:pt x="329345" y="121047"/>
                </a:lnTo>
                <a:lnTo>
                  <a:pt x="335670" y="129528"/>
                </a:lnTo>
                <a:lnTo>
                  <a:pt x="344839" y="134040"/>
                </a:lnTo>
                <a:lnTo>
                  <a:pt x="355726" y="135369"/>
                </a:lnTo>
                <a:lnTo>
                  <a:pt x="364239" y="134788"/>
                </a:lnTo>
                <a:lnTo>
                  <a:pt x="371403" y="133119"/>
                </a:lnTo>
                <a:lnTo>
                  <a:pt x="377517" y="130477"/>
                </a:lnTo>
                <a:lnTo>
                  <a:pt x="382879" y="126974"/>
                </a:lnTo>
                <a:lnTo>
                  <a:pt x="382879" y="110604"/>
                </a:lnTo>
                <a:lnTo>
                  <a:pt x="360527" y="110604"/>
                </a:lnTo>
                <a:lnTo>
                  <a:pt x="356933" y="107416"/>
                </a:lnTo>
                <a:lnTo>
                  <a:pt x="356933" y="60705"/>
                </a:lnTo>
                <a:close/>
              </a:path>
              <a:path w="718819" h="135890">
                <a:moveTo>
                  <a:pt x="382879" y="107010"/>
                </a:moveTo>
                <a:lnTo>
                  <a:pt x="377291" y="109410"/>
                </a:lnTo>
                <a:lnTo>
                  <a:pt x="372503" y="110604"/>
                </a:lnTo>
                <a:lnTo>
                  <a:pt x="382879" y="110604"/>
                </a:lnTo>
                <a:lnTo>
                  <a:pt x="382879" y="107010"/>
                </a:lnTo>
                <a:close/>
              </a:path>
              <a:path w="718819" h="135890">
                <a:moveTo>
                  <a:pt x="356933" y="13589"/>
                </a:moveTo>
                <a:lnTo>
                  <a:pt x="338162" y="13589"/>
                </a:lnTo>
                <a:lnTo>
                  <a:pt x="334975" y="25958"/>
                </a:lnTo>
                <a:lnTo>
                  <a:pt x="332574" y="34747"/>
                </a:lnTo>
                <a:lnTo>
                  <a:pt x="329780" y="39535"/>
                </a:lnTo>
                <a:lnTo>
                  <a:pt x="313804" y="42329"/>
                </a:lnTo>
                <a:lnTo>
                  <a:pt x="313804" y="60705"/>
                </a:lnTo>
                <a:lnTo>
                  <a:pt x="381685" y="60705"/>
                </a:lnTo>
                <a:lnTo>
                  <a:pt x="381685" y="39535"/>
                </a:lnTo>
                <a:lnTo>
                  <a:pt x="356933" y="39535"/>
                </a:lnTo>
                <a:lnTo>
                  <a:pt x="356933" y="13589"/>
                </a:lnTo>
                <a:close/>
              </a:path>
              <a:path w="718819" h="135890">
                <a:moveTo>
                  <a:pt x="584123" y="36741"/>
                </a:moveTo>
                <a:lnTo>
                  <a:pt x="564202" y="40508"/>
                </a:lnTo>
                <a:lnTo>
                  <a:pt x="548397" y="51012"/>
                </a:lnTo>
                <a:lnTo>
                  <a:pt x="537975" y="67081"/>
                </a:lnTo>
                <a:lnTo>
                  <a:pt x="534225" y="87439"/>
                </a:lnTo>
                <a:lnTo>
                  <a:pt x="537993" y="107394"/>
                </a:lnTo>
                <a:lnTo>
                  <a:pt x="548497" y="122480"/>
                </a:lnTo>
                <a:lnTo>
                  <a:pt x="564540" y="132025"/>
                </a:lnTo>
                <a:lnTo>
                  <a:pt x="584923" y="135356"/>
                </a:lnTo>
                <a:lnTo>
                  <a:pt x="601700" y="133154"/>
                </a:lnTo>
                <a:lnTo>
                  <a:pt x="615219" y="126723"/>
                </a:lnTo>
                <a:lnTo>
                  <a:pt x="625071" y="116325"/>
                </a:lnTo>
                <a:lnTo>
                  <a:pt x="626764" y="112191"/>
                </a:lnTo>
                <a:lnTo>
                  <a:pt x="585724" y="112191"/>
                </a:lnTo>
                <a:lnTo>
                  <a:pt x="577524" y="110877"/>
                </a:lnTo>
                <a:lnTo>
                  <a:pt x="570706" y="107056"/>
                </a:lnTo>
                <a:lnTo>
                  <a:pt x="565907" y="100913"/>
                </a:lnTo>
                <a:lnTo>
                  <a:pt x="563765" y="92633"/>
                </a:lnTo>
                <a:lnTo>
                  <a:pt x="631240" y="92633"/>
                </a:lnTo>
                <a:lnTo>
                  <a:pt x="631240" y="83451"/>
                </a:lnTo>
                <a:lnTo>
                  <a:pt x="630032" y="76263"/>
                </a:lnTo>
                <a:lnTo>
                  <a:pt x="564172" y="76263"/>
                </a:lnTo>
                <a:lnTo>
                  <a:pt x="566385" y="69479"/>
                </a:lnTo>
                <a:lnTo>
                  <a:pt x="570207" y="63890"/>
                </a:lnTo>
                <a:lnTo>
                  <a:pt x="575902" y="60097"/>
                </a:lnTo>
                <a:lnTo>
                  <a:pt x="583730" y="58699"/>
                </a:lnTo>
                <a:lnTo>
                  <a:pt x="624164" y="58699"/>
                </a:lnTo>
                <a:lnTo>
                  <a:pt x="619212" y="50514"/>
                </a:lnTo>
                <a:lnTo>
                  <a:pt x="604457" y="40446"/>
                </a:lnTo>
                <a:lnTo>
                  <a:pt x="584123" y="36741"/>
                </a:lnTo>
                <a:close/>
              </a:path>
              <a:path w="718819" h="135890">
                <a:moveTo>
                  <a:pt x="418033" y="39535"/>
                </a:moveTo>
                <a:lnTo>
                  <a:pt x="387680" y="39535"/>
                </a:lnTo>
                <a:lnTo>
                  <a:pt x="417233" y="132969"/>
                </a:lnTo>
                <a:lnTo>
                  <a:pt x="446773" y="132969"/>
                </a:lnTo>
                <a:lnTo>
                  <a:pt x="456412" y="96227"/>
                </a:lnTo>
                <a:lnTo>
                  <a:pt x="435991" y="96227"/>
                </a:lnTo>
                <a:lnTo>
                  <a:pt x="418033" y="39535"/>
                </a:lnTo>
                <a:close/>
              </a:path>
              <a:path w="718819" h="135890">
                <a:moveTo>
                  <a:pt x="485336" y="76669"/>
                </a:moveTo>
                <a:lnTo>
                  <a:pt x="462343" y="76669"/>
                </a:lnTo>
                <a:lnTo>
                  <a:pt x="477519" y="132969"/>
                </a:lnTo>
                <a:lnTo>
                  <a:pt x="507060" y="132969"/>
                </a:lnTo>
                <a:lnTo>
                  <a:pt x="518681" y="96227"/>
                </a:lnTo>
                <a:lnTo>
                  <a:pt x="490296" y="96227"/>
                </a:lnTo>
                <a:lnTo>
                  <a:pt x="485336" y="76669"/>
                </a:lnTo>
                <a:close/>
              </a:path>
              <a:path w="718819" h="135890">
                <a:moveTo>
                  <a:pt x="605294" y="101815"/>
                </a:moveTo>
                <a:lnTo>
                  <a:pt x="601700" y="109004"/>
                </a:lnTo>
                <a:lnTo>
                  <a:pt x="595312" y="112191"/>
                </a:lnTo>
                <a:lnTo>
                  <a:pt x="626764" y="112191"/>
                </a:lnTo>
                <a:lnTo>
                  <a:pt x="630847" y="102222"/>
                </a:lnTo>
                <a:lnTo>
                  <a:pt x="605294" y="102222"/>
                </a:lnTo>
                <a:lnTo>
                  <a:pt x="605294" y="101815"/>
                </a:lnTo>
                <a:close/>
              </a:path>
              <a:path w="718819" h="135890">
                <a:moveTo>
                  <a:pt x="475919" y="39535"/>
                </a:moveTo>
                <a:lnTo>
                  <a:pt x="451561" y="39535"/>
                </a:lnTo>
                <a:lnTo>
                  <a:pt x="436791" y="96227"/>
                </a:lnTo>
                <a:lnTo>
                  <a:pt x="456412" y="96227"/>
                </a:lnTo>
                <a:lnTo>
                  <a:pt x="461543" y="76669"/>
                </a:lnTo>
                <a:lnTo>
                  <a:pt x="485336" y="76669"/>
                </a:lnTo>
                <a:lnTo>
                  <a:pt x="475919" y="39535"/>
                </a:lnTo>
                <a:close/>
              </a:path>
              <a:path w="718819" h="135890">
                <a:moveTo>
                  <a:pt x="536613" y="39535"/>
                </a:moveTo>
                <a:lnTo>
                  <a:pt x="509066" y="39535"/>
                </a:lnTo>
                <a:lnTo>
                  <a:pt x="491096" y="96227"/>
                </a:lnTo>
                <a:lnTo>
                  <a:pt x="518681" y="96227"/>
                </a:lnTo>
                <a:lnTo>
                  <a:pt x="536613" y="39535"/>
                </a:lnTo>
                <a:close/>
              </a:path>
              <a:path w="718819" h="135890">
                <a:moveTo>
                  <a:pt x="624164" y="58699"/>
                </a:moveTo>
                <a:lnTo>
                  <a:pt x="595312" y="58699"/>
                </a:lnTo>
                <a:lnTo>
                  <a:pt x="601275" y="67055"/>
                </a:lnTo>
                <a:lnTo>
                  <a:pt x="601400" y="69479"/>
                </a:lnTo>
                <a:lnTo>
                  <a:pt x="601700" y="76263"/>
                </a:lnTo>
                <a:lnTo>
                  <a:pt x="630032" y="76263"/>
                </a:lnTo>
                <a:lnTo>
                  <a:pt x="628202" y="65373"/>
                </a:lnTo>
                <a:lnTo>
                  <a:pt x="624164" y="58699"/>
                </a:lnTo>
                <a:close/>
              </a:path>
              <a:path w="718819" h="135890">
                <a:moveTo>
                  <a:pt x="718680" y="0"/>
                </a:moveTo>
                <a:lnTo>
                  <a:pt x="688340" y="0"/>
                </a:lnTo>
                <a:lnTo>
                  <a:pt x="688340" y="132562"/>
                </a:lnTo>
                <a:lnTo>
                  <a:pt x="718680" y="132562"/>
                </a:lnTo>
                <a:lnTo>
                  <a:pt x="718680" y="0"/>
                </a:lnTo>
                <a:close/>
              </a:path>
              <a:path w="718819" h="135890">
                <a:moveTo>
                  <a:pt x="248335" y="101815"/>
                </a:moveTo>
                <a:lnTo>
                  <a:pt x="237159" y="101815"/>
                </a:lnTo>
                <a:lnTo>
                  <a:pt x="221983" y="102222"/>
                </a:lnTo>
                <a:lnTo>
                  <a:pt x="226295" y="117000"/>
                </a:lnTo>
                <a:lnTo>
                  <a:pt x="236108" y="127323"/>
                </a:lnTo>
                <a:lnTo>
                  <a:pt x="250336" y="133379"/>
                </a:lnTo>
                <a:lnTo>
                  <a:pt x="267893" y="135356"/>
                </a:lnTo>
                <a:lnTo>
                  <a:pt x="285231" y="133366"/>
                </a:lnTo>
                <a:lnTo>
                  <a:pt x="298448" y="127520"/>
                </a:lnTo>
                <a:lnTo>
                  <a:pt x="306871" y="118008"/>
                </a:lnTo>
                <a:lnTo>
                  <a:pt x="307374" y="115798"/>
                </a:lnTo>
                <a:lnTo>
                  <a:pt x="256717" y="115798"/>
                </a:lnTo>
                <a:lnTo>
                  <a:pt x="249529" y="111010"/>
                </a:lnTo>
                <a:lnTo>
                  <a:pt x="248335" y="101815"/>
                </a:lnTo>
                <a:close/>
              </a:path>
              <a:path w="718819" h="135890">
                <a:moveTo>
                  <a:pt x="264706" y="36347"/>
                </a:moveTo>
                <a:lnTo>
                  <a:pt x="247500" y="38858"/>
                </a:lnTo>
                <a:lnTo>
                  <a:pt x="234562" y="45375"/>
                </a:lnTo>
                <a:lnTo>
                  <a:pt x="226415" y="55262"/>
                </a:lnTo>
                <a:lnTo>
                  <a:pt x="223583" y="67881"/>
                </a:lnTo>
                <a:lnTo>
                  <a:pt x="225729" y="79734"/>
                </a:lnTo>
                <a:lnTo>
                  <a:pt x="232068" y="88145"/>
                </a:lnTo>
                <a:lnTo>
                  <a:pt x="242448" y="93711"/>
                </a:lnTo>
                <a:lnTo>
                  <a:pt x="256717" y="97027"/>
                </a:lnTo>
                <a:lnTo>
                  <a:pt x="278676" y="100622"/>
                </a:lnTo>
                <a:lnTo>
                  <a:pt x="281470" y="103022"/>
                </a:lnTo>
                <a:lnTo>
                  <a:pt x="281470" y="113004"/>
                </a:lnTo>
                <a:lnTo>
                  <a:pt x="275882" y="115798"/>
                </a:lnTo>
                <a:lnTo>
                  <a:pt x="307374" y="115798"/>
                </a:lnTo>
                <a:lnTo>
                  <a:pt x="309829" y="105016"/>
                </a:lnTo>
                <a:lnTo>
                  <a:pt x="307466" y="92976"/>
                </a:lnTo>
                <a:lnTo>
                  <a:pt x="301137" y="84154"/>
                </a:lnTo>
                <a:lnTo>
                  <a:pt x="291067" y="78179"/>
                </a:lnTo>
                <a:lnTo>
                  <a:pt x="277482" y="74675"/>
                </a:lnTo>
                <a:lnTo>
                  <a:pt x="259511" y="71475"/>
                </a:lnTo>
                <a:lnTo>
                  <a:pt x="254723" y="70675"/>
                </a:lnTo>
                <a:lnTo>
                  <a:pt x="251929" y="68681"/>
                </a:lnTo>
                <a:lnTo>
                  <a:pt x="251929" y="59499"/>
                </a:lnTo>
                <a:lnTo>
                  <a:pt x="256717" y="56299"/>
                </a:lnTo>
                <a:lnTo>
                  <a:pt x="305444" y="56299"/>
                </a:lnTo>
                <a:lnTo>
                  <a:pt x="305018" y="54874"/>
                </a:lnTo>
                <a:lnTo>
                  <a:pt x="296144" y="44830"/>
                </a:lnTo>
                <a:lnTo>
                  <a:pt x="282632" y="38530"/>
                </a:lnTo>
                <a:lnTo>
                  <a:pt x="264706" y="36347"/>
                </a:lnTo>
                <a:close/>
              </a:path>
              <a:path w="718819" h="135890">
                <a:moveTo>
                  <a:pt x="305444" y="56299"/>
                </a:moveTo>
                <a:lnTo>
                  <a:pt x="275882" y="56299"/>
                </a:lnTo>
                <a:lnTo>
                  <a:pt x="282270" y="61099"/>
                </a:lnTo>
                <a:lnTo>
                  <a:pt x="283870" y="69088"/>
                </a:lnTo>
                <a:lnTo>
                  <a:pt x="309029" y="68287"/>
                </a:lnTo>
                <a:lnTo>
                  <a:pt x="305444" y="56299"/>
                </a:lnTo>
                <a:close/>
              </a:path>
            </a:pathLst>
          </a:custGeom>
          <a:solidFill>
            <a:srgbClr val="033952"/>
          </a:solidFill>
        </p:spPr>
        <p:txBody>
          <a:bodyPr wrap="square" lIns="0" tIns="0" rIns="0" bIns="0" rtlCol="0"/>
          <a:lstStyle/>
          <a:p>
            <a:endParaRPr/>
          </a:p>
        </p:txBody>
      </p:sp>
      <p:sp>
        <p:nvSpPr>
          <p:cNvPr id="14" name="object 7">
            <a:extLst>
              <a:ext uri="{FF2B5EF4-FFF2-40B4-BE49-F238E27FC236}">
                <a16:creationId xmlns:a16="http://schemas.microsoft.com/office/drawing/2014/main" id="{635075B9-C0C1-4037-88E2-D88ED976C9CF}"/>
              </a:ext>
            </a:extLst>
          </p:cNvPr>
          <p:cNvSpPr txBox="1"/>
          <p:nvPr/>
        </p:nvSpPr>
        <p:spPr>
          <a:xfrm>
            <a:off x="1876310" y="531975"/>
            <a:ext cx="3152890" cy="197490"/>
          </a:xfrm>
          <a:prstGeom prst="rect">
            <a:avLst/>
          </a:prstGeom>
        </p:spPr>
        <p:txBody>
          <a:bodyPr vert="horz" wrap="square" lIns="0" tIns="12700" rIns="0" bIns="0" rtlCol="0">
            <a:spAutoFit/>
          </a:bodyPr>
          <a:lstStyle/>
          <a:p>
            <a:pPr marL="12700">
              <a:lnSpc>
                <a:spcPct val="100000"/>
              </a:lnSpc>
              <a:spcBef>
                <a:spcPts val="100"/>
              </a:spcBef>
            </a:pPr>
            <a:r>
              <a:rPr lang="en-US" sz="1200" b="1" spc="-25" dirty="0">
                <a:solidFill>
                  <a:srgbClr val="708493"/>
                </a:solidFill>
                <a:latin typeface="NunitoSans-SemiBold"/>
                <a:cs typeface="NunitoSans-SemiBold"/>
              </a:rPr>
              <a:t>Target</a:t>
            </a:r>
            <a:r>
              <a:rPr lang="en-US" sz="1200" b="1" spc="-30" dirty="0">
                <a:solidFill>
                  <a:srgbClr val="708493"/>
                </a:solidFill>
                <a:latin typeface="NunitoSans-SemiBold"/>
                <a:cs typeface="NunitoSans-SemiBold"/>
              </a:rPr>
              <a:t> </a:t>
            </a:r>
            <a:r>
              <a:rPr lang="en-US" sz="1200" b="1" spc="-10" dirty="0">
                <a:solidFill>
                  <a:srgbClr val="708493"/>
                </a:solidFill>
                <a:latin typeface="NunitoSans-SemiBold"/>
                <a:cs typeface="NunitoSans-SemiBold"/>
              </a:rPr>
              <a:t>Retirement</a:t>
            </a:r>
            <a:r>
              <a:rPr lang="en-US" sz="1200" b="1" spc="-15" dirty="0">
                <a:solidFill>
                  <a:srgbClr val="708493"/>
                </a:solidFill>
                <a:latin typeface="NunitoSans-SemiBold"/>
                <a:cs typeface="NunitoSans-SemiBold"/>
              </a:rPr>
              <a:t> </a:t>
            </a:r>
            <a:r>
              <a:rPr lang="en-US" sz="1200" b="1" spc="-10" dirty="0">
                <a:solidFill>
                  <a:srgbClr val="708493"/>
                </a:solidFill>
                <a:latin typeface="NunitoSans-SemiBold"/>
                <a:cs typeface="NunitoSans-SemiBold"/>
              </a:rPr>
              <a:t>Strategy:</a:t>
            </a:r>
            <a:r>
              <a:rPr lang="en-US" sz="1200" b="1" spc="-15" dirty="0">
                <a:solidFill>
                  <a:srgbClr val="708493"/>
                </a:solidFill>
                <a:latin typeface="NunitoSans-SemiBold"/>
                <a:cs typeface="NunitoSans-SemiBold"/>
              </a:rPr>
              <a:t> </a:t>
            </a:r>
            <a:r>
              <a:rPr lang="en-US" sz="1200" b="1" spc="-20" dirty="0">
                <a:solidFill>
                  <a:srgbClr val="708493"/>
                </a:solidFill>
                <a:latin typeface="NunitoSans-SemiBold"/>
                <a:cs typeface="NunitoSans-SemiBold"/>
              </a:rPr>
              <a:t>2070 or Later</a:t>
            </a:r>
            <a:endParaRPr lang="en-US" sz="1200" dirty="0">
              <a:latin typeface="NunitoSans-SemiBold"/>
              <a:cs typeface="NunitoSans-SemiBold"/>
            </a:endParaRPr>
          </a:p>
        </p:txBody>
      </p:sp>
      <p:sp>
        <p:nvSpPr>
          <p:cNvPr id="16" name="object 36">
            <a:extLst>
              <a:ext uri="{FF2B5EF4-FFF2-40B4-BE49-F238E27FC236}">
                <a16:creationId xmlns:a16="http://schemas.microsoft.com/office/drawing/2014/main" id="{93A2CCAF-2DF0-48F1-B091-235166B4F9A7}"/>
              </a:ext>
            </a:extLst>
          </p:cNvPr>
          <p:cNvSpPr txBox="1"/>
          <p:nvPr/>
        </p:nvSpPr>
        <p:spPr>
          <a:xfrm>
            <a:off x="518160" y="9777994"/>
            <a:ext cx="7203440" cy="135935"/>
          </a:xfrm>
          <a:prstGeom prst="rect">
            <a:avLst/>
          </a:prstGeom>
        </p:spPr>
        <p:txBody>
          <a:bodyPr vert="horz" wrap="square" lIns="0" tIns="12700" rIns="0" bIns="0" rtlCol="0">
            <a:spAutoFit/>
          </a:bodyPr>
          <a:lstStyle/>
          <a:p>
            <a:pPr marL="12700">
              <a:lnSpc>
                <a:spcPct val="100000"/>
              </a:lnSpc>
              <a:spcBef>
                <a:spcPts val="100"/>
              </a:spcBef>
            </a:pPr>
            <a:r>
              <a:rPr sz="800" b="1" dirty="0">
                <a:solidFill>
                  <a:srgbClr val="4A657A"/>
                </a:solidFill>
                <a:latin typeface="NunitoSans-SemiBold"/>
                <a:cs typeface="NunitoSans-SemiBold"/>
              </a:rPr>
              <a:t>For</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more information</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contact us</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at </a:t>
            </a:r>
            <a:r>
              <a:rPr sz="800" b="1" spc="-10" dirty="0">
                <a:solidFill>
                  <a:srgbClr val="4A657A"/>
                </a:solidFill>
                <a:latin typeface="NunitoSans-SemiBold"/>
                <a:cs typeface="NunitoSans-SemiBold"/>
              </a:rPr>
              <a:t>Vestwell</a:t>
            </a:r>
            <a:r>
              <a:rPr sz="800" b="1" dirty="0">
                <a:solidFill>
                  <a:srgbClr val="4A657A"/>
                </a:solidFill>
                <a:latin typeface="NunitoSans-SemiBold"/>
                <a:cs typeface="NunitoSans-SemiBold"/>
              </a:rPr>
              <a:t> Advisors,</a:t>
            </a:r>
            <a:r>
              <a:rPr sz="800" b="1" spc="-5" dirty="0">
                <a:solidFill>
                  <a:srgbClr val="4A657A"/>
                </a:solidFill>
                <a:latin typeface="NunitoSans-SemiBold"/>
                <a:cs typeface="NunitoSans-SemiBold"/>
              </a:rPr>
              <a:t> </a:t>
            </a:r>
            <a:r>
              <a:rPr sz="800" b="1" dirty="0">
                <a:solidFill>
                  <a:srgbClr val="4A657A"/>
                </a:solidFill>
                <a:latin typeface="NunitoSans-SemiBold"/>
                <a:cs typeface="NunitoSans-SemiBold"/>
              </a:rPr>
              <a:t>LLC</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(917) 979-5358</a:t>
            </a:r>
            <a:r>
              <a:rPr sz="800" b="1" spc="180" dirty="0">
                <a:solidFill>
                  <a:srgbClr val="4A657A"/>
                </a:solidFill>
                <a:latin typeface="NunitoSans-SemiBold"/>
                <a:cs typeface="NunitoSans-SemiBold"/>
              </a:rPr>
              <a:t> </a:t>
            </a:r>
            <a:r>
              <a:rPr sz="800" b="1" dirty="0">
                <a:solidFill>
                  <a:srgbClr val="4A657A"/>
                </a:solidFill>
                <a:latin typeface="NunitoSans-SemiBold"/>
                <a:cs typeface="NunitoSans-SemiBold"/>
              </a:rPr>
              <a:t>|</a:t>
            </a:r>
            <a:r>
              <a:rPr sz="800" b="1" spc="180" dirty="0">
                <a:solidFill>
                  <a:srgbClr val="4A657A"/>
                </a:solidFill>
                <a:latin typeface="NunitoSans-SemiBold"/>
                <a:cs typeface="NunitoSans-SemiBold"/>
              </a:rPr>
              <a:t> </a:t>
            </a:r>
            <a:r>
              <a:rPr sz="800" b="1" spc="-10" dirty="0">
                <a:solidFill>
                  <a:srgbClr val="4A657A"/>
                </a:solidFill>
                <a:latin typeface="NunitoSans-SemiBold"/>
                <a:cs typeface="NunitoSans-SemiBold"/>
                <a:hlinkClick r:id="rId3"/>
              </a:rPr>
              <a:t>info@vestwell.com</a:t>
            </a:r>
            <a:r>
              <a:rPr lang="en-US" sz="800" b="1" spc="-10" dirty="0">
                <a:solidFill>
                  <a:srgbClr val="4A657A"/>
                </a:solidFill>
                <a:latin typeface="NunitoSans-SemiBold"/>
                <a:cs typeface="NunitoSans-SemiBold"/>
              </a:rPr>
              <a:t>  |  Page 4 of 4                                                                        vestwell.com</a:t>
            </a:r>
            <a:endParaRPr sz="800" dirty="0">
              <a:latin typeface="NunitoSans-SemiBold"/>
              <a:cs typeface="NunitoSans-SemiBold"/>
            </a:endParaRPr>
          </a:p>
        </p:txBody>
      </p:sp>
    </p:spTree>
    <p:extLst>
      <p:ext uri="{BB962C8B-B14F-4D97-AF65-F5344CB8AC3E}">
        <p14:creationId xmlns:p14="http://schemas.microsoft.com/office/powerpoint/2010/main" val="207719149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2859</TotalTime>
  <Words>2956</Words>
  <Application>Microsoft Office PowerPoint</Application>
  <PresentationFormat>Custom</PresentationFormat>
  <Paragraphs>89</Paragraphs>
  <Slides>4</Slides>
  <Notes>3</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4</vt:i4>
      </vt:variant>
    </vt:vector>
  </HeadingPairs>
  <TitlesOfParts>
    <vt:vector size="11" baseType="lpstr">
      <vt:lpstr>Calibri</vt:lpstr>
      <vt:lpstr>Nunito Sans</vt:lpstr>
      <vt:lpstr>Nunito-Black</vt:lpstr>
      <vt:lpstr>NunitoSans-Light</vt:lpstr>
      <vt:lpstr>NunitoSans-SemiBold</vt:lpstr>
      <vt:lpstr>Times New Roman</vt:lpstr>
      <vt:lpstr>Office Theme</vt:lpstr>
      <vt:lpstr>Target  Retirement  Strategy: 2070 or later</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Vestwell-FS Template.indd</dc:title>
  <dc:creator>DeLeo, Amber</dc:creator>
  <cp:lastModifiedBy>Armstrong, Andrew</cp:lastModifiedBy>
  <cp:revision>80</cp:revision>
  <dcterms:created xsi:type="dcterms:W3CDTF">2022-05-04T21:48:43Z</dcterms:created>
  <dcterms:modified xsi:type="dcterms:W3CDTF">2025-01-21T21:02:45Z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2022-05-04T00:00:00Z</vt:filetime>
  </property>
  <property fmtid="{D5CDD505-2E9C-101B-9397-08002B2CF9AE}" pid="3" name="Creator">
    <vt:lpwstr>Adobe InDesign 16.3 (Macintosh)</vt:lpwstr>
  </property>
  <property fmtid="{D5CDD505-2E9C-101B-9397-08002B2CF9AE}" pid="4" name="LastSaved">
    <vt:filetime>2022-05-04T00:00:00Z</vt:filetime>
  </property>
  <property fmtid="{D5CDD505-2E9C-101B-9397-08002B2CF9AE}" pid="5" name="MSIP_Label_5781dfe3-6600-4878-ab62-89c56005e52a_Enabled">
    <vt:lpwstr>true</vt:lpwstr>
  </property>
  <property fmtid="{D5CDD505-2E9C-101B-9397-08002B2CF9AE}" pid="6" name="MSIP_Label_5781dfe3-6600-4878-ab62-89c56005e52a_SetDate">
    <vt:lpwstr>2022-07-28T10:21:58Z</vt:lpwstr>
  </property>
  <property fmtid="{D5CDD505-2E9C-101B-9397-08002B2CF9AE}" pid="7" name="MSIP_Label_5781dfe3-6600-4878-ab62-89c56005e52a_Method">
    <vt:lpwstr>Privileged</vt:lpwstr>
  </property>
  <property fmtid="{D5CDD505-2E9C-101B-9397-08002B2CF9AE}" pid="8" name="MSIP_Label_5781dfe3-6600-4878-ab62-89c56005e52a_Name">
    <vt:lpwstr>Confidential</vt:lpwstr>
  </property>
  <property fmtid="{D5CDD505-2E9C-101B-9397-08002B2CF9AE}" pid="9" name="MSIP_Label_5781dfe3-6600-4878-ab62-89c56005e52a_SiteId">
    <vt:lpwstr>106bdeea-f616-4dfc-bc1d-6cbbf45e2011</vt:lpwstr>
  </property>
  <property fmtid="{D5CDD505-2E9C-101B-9397-08002B2CF9AE}" pid="10" name="MSIP_Label_5781dfe3-6600-4878-ab62-89c56005e52a_ActionId">
    <vt:lpwstr>ba5f8ae6-27c8-477d-a209-a2e01915d570</vt:lpwstr>
  </property>
  <property fmtid="{D5CDD505-2E9C-101B-9397-08002B2CF9AE}" pid="11" name="MSIP_Label_5781dfe3-6600-4878-ab62-89c56005e52a_ContentBits">
    <vt:lpwstr>0</vt:lpwstr>
  </property>
</Properties>
</file>