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
  </p:notesMasterIdLst>
  <p:handoutMasterIdLst>
    <p:handoutMasterId r:id="rId7"/>
  </p:handoutMasterIdLst>
  <p:sldIdLst>
    <p:sldId id="261" r:id="rId2"/>
    <p:sldId id="256" r:id="rId3"/>
    <p:sldId id="452" r:id="rId4"/>
    <p:sldId id="453" r:id="rId5"/>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6" pos="4032" userDrawn="1">
          <p15:clr>
            <a:srgbClr val="A4A3A4"/>
          </p15:clr>
        </p15:guide>
        <p15:guide id="7" orient="horz" pos="2448" userDrawn="1">
          <p15:clr>
            <a:srgbClr val="A4A3A4"/>
          </p15:clr>
        </p15:guide>
        <p15:guide id="9" orient="horz" pos="1104" userDrawn="1">
          <p15:clr>
            <a:srgbClr val="A4A3A4"/>
          </p15:clr>
        </p15:guide>
        <p15:guide id="11" pos="1728" userDrawn="1">
          <p15:clr>
            <a:srgbClr val="A4A3A4"/>
          </p15:clr>
        </p15:guide>
        <p15:guide id="12" orient="horz" pos="3840" userDrawn="1">
          <p15:clr>
            <a:srgbClr val="A4A3A4"/>
          </p15:clr>
        </p15:guide>
        <p15:guide id="14" pos="288" userDrawn="1">
          <p15:clr>
            <a:srgbClr val="A4A3A4"/>
          </p15:clr>
        </p15:guide>
        <p15:guide id="15" orient="horz" pos="2400" userDrawn="1">
          <p15:clr>
            <a:srgbClr val="A4A3A4"/>
          </p15:clr>
        </p15:guide>
        <p15:guide id="17" orient="horz" pos="4224" userDrawn="1">
          <p15:clr>
            <a:srgbClr val="A4A3A4"/>
          </p15:clr>
        </p15:guide>
        <p15:guide id="19" pos="2784" userDrawn="1">
          <p15:clr>
            <a:srgbClr val="A4A3A4"/>
          </p15:clr>
        </p15:guide>
        <p15:guide id="20" orient="horz" pos="2208" userDrawn="1">
          <p15:clr>
            <a:srgbClr val="A4A3A4"/>
          </p15:clr>
        </p15:guide>
        <p15:guide id="21" orient="horz" pos="4176" userDrawn="1">
          <p15:clr>
            <a:srgbClr val="A4A3A4"/>
          </p15:clr>
        </p15:guide>
        <p15:guide id="22" orient="horz" pos="3648" userDrawn="1">
          <p15:clr>
            <a:srgbClr val="A4A3A4"/>
          </p15:clr>
        </p15:guide>
        <p15:guide id="24" pos="3456" userDrawn="1">
          <p15:clr>
            <a:srgbClr val="A4A3A4"/>
          </p15:clr>
        </p15:guide>
        <p15:guide id="25" orient="horz" pos="2784" userDrawn="1">
          <p15:clr>
            <a:srgbClr val="A4A3A4"/>
          </p15:clr>
        </p15:guide>
        <p15:guide id="26" orient="horz" pos="2880" userDrawn="1">
          <p15:clr>
            <a:srgbClr val="A4A3A4"/>
          </p15:clr>
        </p15:guide>
        <p15:guide id="27" pos="2544" userDrawn="1">
          <p15:clr>
            <a:srgbClr val="A4A3A4"/>
          </p15:clr>
        </p15:guide>
        <p15:guide id="28" orient="horz" pos="624" userDrawn="1">
          <p15:clr>
            <a:srgbClr val="A4A3A4"/>
          </p15:clr>
        </p15:guide>
        <p15:guide id="29" orient="horz" pos="3744"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9A70D4D-1D8F-DEEA-087F-1D40BF7C8FEF}" name="Germana, Frank" initials="GF" userId="S::Frank.Germana@bnymellon.com::44844c67-bda8-4ed9-82a6-95a41f790b46" providerId="AD"/>
  <p188:author id="{6DC8806D-8121-9ED5-0F14-5685912DE677}" name="Mcnamara, Lisa" initials="ML" userId="S::lmcnamara@pershing.com::60114d3f-55c7-4e01-9c62-30dd1c811597" providerId="AD"/>
  <p188:author id="{3E3B64E5-818B-FE50-1C44-092E3ADBF5AE}" name="DeLeo, Amber" initials="DA"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3C91AF"/>
    <a:srgbClr val="8BF9F6"/>
    <a:srgbClr val="ADFBF9"/>
    <a:srgbClr val="BEFAFA"/>
    <a:srgbClr val="6B6B6B"/>
    <a:srgbClr val="00A2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06" autoAdjust="0"/>
    <p:restoredTop sz="94660"/>
  </p:normalViewPr>
  <p:slideViewPr>
    <p:cSldViewPr>
      <p:cViewPr varScale="1">
        <p:scale>
          <a:sx n="120" d="100"/>
          <a:sy n="120" d="100"/>
        </p:scale>
        <p:origin x="6636" y="108"/>
      </p:cViewPr>
      <p:guideLst>
        <p:guide pos="4032"/>
        <p:guide orient="horz" pos="2448"/>
        <p:guide orient="horz" pos="1104"/>
        <p:guide pos="1728"/>
        <p:guide orient="horz" pos="3840"/>
        <p:guide pos="288"/>
        <p:guide orient="horz" pos="2400"/>
        <p:guide orient="horz" pos="4224"/>
        <p:guide pos="2784"/>
        <p:guide orient="horz" pos="2208"/>
        <p:guide orient="horz" pos="4176"/>
        <p:guide orient="horz" pos="3648"/>
        <p:guide pos="3456"/>
        <p:guide orient="horz" pos="2784"/>
        <p:guide orient="horz" pos="2880"/>
        <p:guide pos="2544"/>
        <p:guide orient="horz" pos="624"/>
        <p:guide orient="horz" pos="3744"/>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3252" y="-11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dLbls>
          <c:showLegendKey val="0"/>
          <c:showVal val="0"/>
          <c:showCatName val="0"/>
          <c:showSerName val="0"/>
          <c:showPercent val="0"/>
          <c:showBubbleSize val="0"/>
          <c:showLeaderLines val="0"/>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explosion val="2"/>
          <c:dPt>
            <c:idx val="0"/>
            <c:bubble3D val="0"/>
            <c:explosion val="1"/>
            <c:spPr>
              <a:solidFill>
                <a:srgbClr val="97D1F1"/>
              </a:solidFill>
              <a:ln w="19050">
                <a:noFill/>
              </a:ln>
              <a:effectLst/>
            </c:spPr>
            <c:extLst>
              <c:ext xmlns:c16="http://schemas.microsoft.com/office/drawing/2014/chart" uri="{C3380CC4-5D6E-409C-BE32-E72D297353CC}">
                <c16:uniqueId val="{00000001-B6A8-40D5-AC48-9D258DEDEE8C}"/>
              </c:ext>
            </c:extLst>
          </c:dPt>
          <c:dPt>
            <c:idx val="1"/>
            <c:bubble3D val="0"/>
            <c:explosion val="0"/>
            <c:spPr>
              <a:solidFill>
                <a:srgbClr val="DBBF4D"/>
              </a:solidFill>
              <a:ln w="19050">
                <a:noFill/>
              </a:ln>
              <a:effectLst/>
            </c:spPr>
            <c:extLst>
              <c:ext xmlns:c16="http://schemas.microsoft.com/office/drawing/2014/chart" uri="{C3380CC4-5D6E-409C-BE32-E72D297353CC}">
                <c16:uniqueId val="{00000003-B6A8-40D5-AC48-9D258DEDEE8C}"/>
              </c:ext>
            </c:extLst>
          </c:dPt>
          <c:dPt>
            <c:idx val="2"/>
            <c:bubble3D val="0"/>
            <c:explosion val="0"/>
            <c:spPr>
              <a:solidFill>
                <a:srgbClr val="EEDF9B"/>
              </a:solidFill>
              <a:ln w="19050">
                <a:noFill/>
              </a:ln>
              <a:effectLst/>
            </c:spPr>
            <c:extLst>
              <c:ext xmlns:c16="http://schemas.microsoft.com/office/drawing/2014/chart" uri="{C3380CC4-5D6E-409C-BE32-E72D297353CC}">
                <c16:uniqueId val="{00000005-B6A8-40D5-AC48-9D258DEDEE8C}"/>
              </c:ext>
            </c:extLst>
          </c:dPt>
          <c:dPt>
            <c:idx val="3"/>
            <c:bubble3D val="0"/>
            <c:spPr>
              <a:solidFill>
                <a:schemeClr val="accent1">
                  <a:lumMod val="60000"/>
                  <a:lumOff val="40000"/>
                </a:schemeClr>
              </a:solidFill>
              <a:ln w="19050">
                <a:noFill/>
              </a:ln>
              <a:effectLst/>
            </c:spPr>
            <c:extLst>
              <c:ext xmlns:c16="http://schemas.microsoft.com/office/drawing/2014/chart" uri="{C3380CC4-5D6E-409C-BE32-E72D297353CC}">
                <c16:uniqueId val="{00000007-B6A8-40D5-AC48-9D258DEDEE8C}"/>
              </c:ext>
            </c:extLst>
          </c:dPt>
          <c:dPt>
            <c:idx val="4"/>
            <c:bubble3D val="0"/>
            <c:spPr>
              <a:solidFill>
                <a:schemeClr val="accent1">
                  <a:lumMod val="40000"/>
                  <a:lumOff val="60000"/>
                </a:schemeClr>
              </a:solidFill>
              <a:ln w="19050">
                <a:noFill/>
              </a:ln>
              <a:effectLst/>
            </c:spPr>
            <c:extLst>
              <c:ext xmlns:c16="http://schemas.microsoft.com/office/drawing/2014/chart" uri="{C3380CC4-5D6E-409C-BE32-E72D297353CC}">
                <c16:uniqueId val="{00000009-B6A8-40D5-AC48-9D258DEDEE8C}"/>
              </c:ext>
            </c:extLst>
          </c:dPt>
          <c:dPt>
            <c:idx val="5"/>
            <c:bubble3D val="0"/>
            <c:spPr>
              <a:solidFill>
                <a:schemeClr val="tx2">
                  <a:lumMod val="60000"/>
                  <a:lumOff val="40000"/>
                </a:schemeClr>
              </a:solidFill>
              <a:ln w="19050">
                <a:noFill/>
              </a:ln>
              <a:effectLst/>
            </c:spPr>
            <c:extLst>
              <c:ext xmlns:c16="http://schemas.microsoft.com/office/drawing/2014/chart" uri="{C3380CC4-5D6E-409C-BE32-E72D297353CC}">
                <c16:uniqueId val="{0000000B-B6A8-40D5-AC48-9D258DEDEE8C}"/>
              </c:ext>
            </c:extLst>
          </c:dPt>
          <c:cat>
            <c:strRef>
              <c:f>Sheet1!$A$2:$A$7</c:f>
              <c:strCache>
                <c:ptCount val="2"/>
                <c:pt idx="0">
                  <c:v>1st Qtr</c:v>
                </c:pt>
                <c:pt idx="1">
                  <c:v>2nd Qtr</c:v>
                </c:pt>
              </c:strCache>
            </c:strRef>
          </c:cat>
          <c:val>
            <c:numRef>
              <c:f>Sheet1!$B$2:$B$7</c:f>
              <c:numCache>
                <c:formatCode>General</c:formatCode>
                <c:ptCount val="6"/>
                <c:pt idx="0">
                  <c:v>75</c:v>
                </c:pt>
                <c:pt idx="1">
                  <c:v>10.5</c:v>
                </c:pt>
                <c:pt idx="2">
                  <c:v>4.5</c:v>
                </c:pt>
              </c:numCache>
            </c:numRef>
          </c:val>
          <c:extLst>
            <c:ext xmlns:c16="http://schemas.microsoft.com/office/drawing/2014/chart" uri="{C3380CC4-5D6E-409C-BE32-E72D297353CC}">
              <c16:uniqueId val="{0000000C-B6A8-40D5-AC48-9D258DEDEE8C}"/>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4"/>
            <a:ext cx="3038145" cy="464205"/>
          </a:xfrm>
          <a:prstGeom prst="rect">
            <a:avLst/>
          </a:prstGeom>
        </p:spPr>
        <p:txBody>
          <a:bodyPr vert="horz" lIns="88100" tIns="44051" rIns="88100" bIns="44051" rtlCol="0"/>
          <a:lstStyle>
            <a:lvl1pPr algn="l">
              <a:defRPr sz="1200"/>
            </a:lvl1pPr>
          </a:lstStyle>
          <a:p>
            <a:endParaRPr lang="en-US"/>
          </a:p>
        </p:txBody>
      </p:sp>
      <p:sp>
        <p:nvSpPr>
          <p:cNvPr id="3" name="Date Placeholder 2"/>
          <p:cNvSpPr>
            <a:spLocks noGrp="1"/>
          </p:cNvSpPr>
          <p:nvPr>
            <p:ph type="dt" sz="quarter" idx="1"/>
          </p:nvPr>
        </p:nvSpPr>
        <p:spPr>
          <a:xfrm>
            <a:off x="3970734" y="4"/>
            <a:ext cx="3038145" cy="464205"/>
          </a:xfrm>
          <a:prstGeom prst="rect">
            <a:avLst/>
          </a:prstGeom>
        </p:spPr>
        <p:txBody>
          <a:bodyPr vert="horz" lIns="88100" tIns="44051" rIns="88100" bIns="44051" rtlCol="0"/>
          <a:lstStyle>
            <a:lvl1pPr algn="r">
              <a:defRPr sz="1200"/>
            </a:lvl1pPr>
          </a:lstStyle>
          <a:p>
            <a:fld id="{031523DF-2491-4DFC-8A8E-4EB6DF1B2AFA}" type="datetimeFigureOut">
              <a:rPr lang="en-US" smtClean="0"/>
              <a:pPr/>
              <a:t>1/16/2025</a:t>
            </a:fld>
            <a:endParaRPr lang="en-US"/>
          </a:p>
        </p:txBody>
      </p:sp>
      <p:sp>
        <p:nvSpPr>
          <p:cNvPr id="4" name="Footer Placeholder 3"/>
          <p:cNvSpPr>
            <a:spLocks noGrp="1"/>
          </p:cNvSpPr>
          <p:nvPr>
            <p:ph type="ftr" sz="quarter" idx="2"/>
          </p:nvPr>
        </p:nvSpPr>
        <p:spPr>
          <a:xfrm>
            <a:off x="3" y="8830662"/>
            <a:ext cx="3038145" cy="464205"/>
          </a:xfrm>
          <a:prstGeom prst="rect">
            <a:avLst/>
          </a:prstGeom>
        </p:spPr>
        <p:txBody>
          <a:bodyPr vert="horz" lIns="88100" tIns="44051" rIns="88100" bIns="44051" rtlCol="0" anchor="b"/>
          <a:lstStyle>
            <a:lvl1pPr algn="l">
              <a:defRPr sz="1200"/>
            </a:lvl1pPr>
          </a:lstStyle>
          <a:p>
            <a:endParaRPr lang="en-US"/>
          </a:p>
        </p:txBody>
      </p:sp>
      <p:sp>
        <p:nvSpPr>
          <p:cNvPr id="5" name="Slide Number Placeholder 4"/>
          <p:cNvSpPr>
            <a:spLocks noGrp="1"/>
          </p:cNvSpPr>
          <p:nvPr>
            <p:ph type="sldNum" sz="quarter" idx="3"/>
          </p:nvPr>
        </p:nvSpPr>
        <p:spPr>
          <a:xfrm>
            <a:off x="3970734" y="8830662"/>
            <a:ext cx="3038145" cy="464205"/>
          </a:xfrm>
          <a:prstGeom prst="rect">
            <a:avLst/>
          </a:prstGeom>
        </p:spPr>
        <p:txBody>
          <a:bodyPr vert="horz" lIns="88100" tIns="44051" rIns="88100" bIns="44051" rtlCol="0" anchor="b"/>
          <a:lstStyle>
            <a:lvl1pPr algn="r">
              <a:defRPr sz="1200"/>
            </a:lvl1pPr>
          </a:lstStyle>
          <a:p>
            <a:fld id="{BA9D4AAB-3188-45A8-A9C4-F4BE9134A1EC}" type="slidenum">
              <a:rPr lang="en-US" smtClean="0"/>
              <a:pPr/>
              <a:t>‹#›</a:t>
            </a:fld>
            <a:endParaRPr lang="en-US"/>
          </a:p>
        </p:txBody>
      </p:sp>
    </p:spTree>
    <p:extLst>
      <p:ext uri="{BB962C8B-B14F-4D97-AF65-F5344CB8AC3E}">
        <p14:creationId xmlns:p14="http://schemas.microsoft.com/office/powerpoint/2010/main" val="26614346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31" tIns="46566" rIns="93131" bIns="46566" rtlCol="0"/>
          <a:lstStyle>
            <a:lvl1pPr algn="l">
              <a:defRPr sz="13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31" tIns="46566" rIns="93131" bIns="46566" rtlCol="0"/>
          <a:lstStyle>
            <a:lvl1pPr algn="r">
              <a:defRPr sz="1300"/>
            </a:lvl1pPr>
          </a:lstStyle>
          <a:p>
            <a:fld id="{2EF4B2FF-DD1B-456C-B3ED-FEA95AAF3621}" type="datetimeFigureOut">
              <a:rPr lang="en-US" smtClean="0"/>
              <a:pPr/>
              <a:t>1/16/2025</a:t>
            </a:fld>
            <a:endParaRPr lang="en-US"/>
          </a:p>
        </p:txBody>
      </p:sp>
      <p:sp>
        <p:nvSpPr>
          <p:cNvPr id="4" name="Slide Image Placeholder 3"/>
          <p:cNvSpPr>
            <a:spLocks noGrp="1" noRot="1" noChangeAspect="1"/>
          </p:cNvSpPr>
          <p:nvPr>
            <p:ph type="sldImg" idx="2"/>
          </p:nvPr>
        </p:nvSpPr>
        <p:spPr>
          <a:xfrm>
            <a:off x="2198688" y="698500"/>
            <a:ext cx="2613025" cy="3486150"/>
          </a:xfrm>
          <a:prstGeom prst="rect">
            <a:avLst/>
          </a:prstGeom>
          <a:noFill/>
          <a:ln w="12700">
            <a:solidFill>
              <a:prstClr val="black"/>
            </a:solidFill>
          </a:ln>
        </p:spPr>
        <p:txBody>
          <a:bodyPr vert="horz" lIns="93131" tIns="46566" rIns="93131" bIns="46566"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31" tIns="46566" rIns="93131" bIns="4656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31" tIns="46566" rIns="93131" bIns="46566" rtlCol="0" anchor="b"/>
          <a:lstStyle>
            <a:lvl1pPr algn="l">
              <a:defRPr sz="13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31" tIns="46566" rIns="93131" bIns="46566" rtlCol="0" anchor="b"/>
          <a:lstStyle>
            <a:lvl1pPr algn="r">
              <a:defRPr sz="1300"/>
            </a:lvl1pPr>
          </a:lstStyle>
          <a:p>
            <a:fld id="{BF46EC40-515A-45A9-9D7C-C3037EB19BDA}" type="slidenum">
              <a:rPr lang="en-US" smtClean="0"/>
              <a:pPr/>
              <a:t>‹#›</a:t>
            </a:fld>
            <a:endParaRPr lang="en-US"/>
          </a:p>
        </p:txBody>
      </p:sp>
    </p:spTree>
    <p:extLst>
      <p:ext uri="{BB962C8B-B14F-4D97-AF65-F5344CB8AC3E}">
        <p14:creationId xmlns:p14="http://schemas.microsoft.com/office/powerpoint/2010/main" val="2507816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F46EC40-515A-45A9-9D7C-C3037EB19BD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 y="1"/>
            <a:ext cx="6743700" cy="685800"/>
          </a:xfrm>
        </p:spPr>
        <p:txBody>
          <a:bodyPr>
            <a:normAutofit/>
          </a:bodyPr>
          <a:lstStyle>
            <a:lvl1pPr algn="r">
              <a:defRPr sz="1600" b="1" spc="300" baseline="0">
                <a:latin typeface="Myriad Pro" pitchFamily="34" charset="0"/>
              </a:defRPr>
            </a:lvl1pPr>
          </a:lstStyle>
          <a:p>
            <a:r>
              <a:rPr lang="en-US" dirty="0"/>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TextBox 6"/>
          <p:cNvSpPr txBox="1"/>
          <p:nvPr userDrawn="1"/>
        </p:nvSpPr>
        <p:spPr>
          <a:xfrm>
            <a:off x="0" y="8686800"/>
            <a:ext cx="6553200" cy="412934"/>
          </a:xfrm>
          <a:prstGeom prst="rect">
            <a:avLst/>
          </a:prstGeom>
          <a:noFill/>
        </p:spPr>
        <p:txBody>
          <a:bodyPr wrap="square" rtlCol="0">
            <a:spAutoFit/>
          </a:bodyPr>
          <a:lstStyle/>
          <a:p>
            <a:pPr marL="0" marR="0" indent="0" algn="l" defTabSz="914400" rtl="0" eaLnBrk="1" fontAlgn="auto" latinLnBrk="0" hangingPunct="1">
              <a:lnSpc>
                <a:spcPts val="800"/>
              </a:lnSpc>
              <a:spcBef>
                <a:spcPts val="0"/>
              </a:spcBef>
              <a:spcAft>
                <a:spcPts val="100"/>
              </a:spcAft>
              <a:buClrTx/>
              <a:buSzTx/>
              <a:buFontTx/>
              <a:buNone/>
              <a:tabLst/>
              <a:defRPr/>
            </a:pPr>
            <a:r>
              <a:rPr lang="en-US" sz="800" b="0" dirty="0">
                <a:solidFill>
                  <a:schemeClr val="tx1"/>
                </a:solidFill>
                <a:latin typeface="+mn-lt"/>
              </a:rPr>
              <a:t>©2016 Hello</a:t>
            </a:r>
            <a:r>
              <a:rPr lang="en-US" sz="800" b="0" baseline="0" dirty="0">
                <a:solidFill>
                  <a:schemeClr val="tx1"/>
                </a:solidFill>
                <a:latin typeface="+mn-lt"/>
              </a:rPr>
              <a:t> 401  Holdings LLC. </a:t>
            </a:r>
            <a:r>
              <a:rPr lang="en-US" sz="800" b="0" i="0" baseline="0" dirty="0">
                <a:solidFill>
                  <a:schemeClr val="tx1"/>
                </a:solidFill>
                <a:latin typeface="+mn-lt"/>
              </a:rPr>
              <a:t>Vestwell Advisors , LLC</a:t>
            </a:r>
            <a:r>
              <a:rPr lang="en-US" sz="800" b="0" i="0" dirty="0">
                <a:solidFill>
                  <a:schemeClr val="tx1"/>
                </a:solidFill>
                <a:latin typeface="+mn-lt"/>
              </a:rPr>
              <a:t> has sole discretion to change allocations to styles and vehicles at any time.</a:t>
            </a:r>
            <a:r>
              <a:rPr lang="en-US" sz="800" b="0" i="0" baseline="0" dirty="0">
                <a:solidFill>
                  <a:schemeClr val="tx1"/>
                </a:solidFill>
                <a:latin typeface="+mn-lt"/>
              </a:rPr>
              <a:t>  </a:t>
            </a:r>
            <a:r>
              <a:rPr lang="en-US" sz="800" b="0" i="0" dirty="0">
                <a:solidFill>
                  <a:schemeClr val="tx1"/>
                </a:solidFill>
                <a:latin typeface="+mn-lt"/>
              </a:rPr>
              <a:t>All investments are subject to risk, including the loss of principal. For</a:t>
            </a:r>
            <a:r>
              <a:rPr lang="en-US" sz="800" b="0" i="0" baseline="0" dirty="0">
                <a:solidFill>
                  <a:schemeClr val="tx1"/>
                </a:solidFill>
                <a:latin typeface="+mn-lt"/>
              </a:rPr>
              <a:t> additional information, please refer to the Disclosures at the end of this report.</a:t>
            </a:r>
          </a:p>
          <a:p>
            <a:pPr marL="0" marR="0" indent="0" algn="l" defTabSz="914400" rtl="0" eaLnBrk="1" fontAlgn="auto" latinLnBrk="0" hangingPunct="1">
              <a:lnSpc>
                <a:spcPts val="800"/>
              </a:lnSpc>
              <a:spcBef>
                <a:spcPts val="0"/>
              </a:spcBef>
              <a:spcAft>
                <a:spcPts val="100"/>
              </a:spcAft>
              <a:buClrTx/>
              <a:buSzTx/>
              <a:buFontTx/>
              <a:buNone/>
              <a:tabLst/>
              <a:defRPr/>
            </a:pPr>
            <a:r>
              <a:rPr lang="en-US" sz="800" b="0" dirty="0">
                <a:solidFill>
                  <a:schemeClr val="tx1"/>
                </a:solidFill>
                <a:latin typeface="+mn-lt"/>
              </a:rPr>
              <a:t>Vestwell Advisors,</a:t>
            </a:r>
            <a:r>
              <a:rPr lang="en-US" sz="800" b="0" baseline="0" dirty="0">
                <a:solidFill>
                  <a:schemeClr val="tx1"/>
                </a:solidFill>
                <a:latin typeface="+mn-lt"/>
              </a:rPr>
              <a:t> LLC </a:t>
            </a:r>
            <a:r>
              <a:rPr lang="en-US" sz="800" b="0" dirty="0">
                <a:solidFill>
                  <a:schemeClr val="tx1"/>
                </a:solidFill>
                <a:latin typeface="+mn-lt"/>
              </a:rPr>
              <a:t>is an SEC Registered Investment Adviser.</a:t>
            </a:r>
            <a:r>
              <a:rPr lang="en-US" sz="800" b="0" baseline="0" dirty="0">
                <a:solidFill>
                  <a:schemeClr val="tx1"/>
                </a:solidFill>
                <a:latin typeface="+mn-lt"/>
              </a:rPr>
              <a:t>  </a:t>
            </a:r>
            <a:endParaRPr lang="en-US" sz="800" b="0" i="0" baseline="0" dirty="0">
              <a:solidFill>
                <a:schemeClr val="tx1"/>
              </a:solidFill>
              <a:latin typeface="+mn-lt"/>
            </a:endParaRPr>
          </a:p>
        </p:txBody>
      </p:sp>
      <p:cxnSp>
        <p:nvCxnSpPr>
          <p:cNvPr id="8" name="Straight Connector 7"/>
          <p:cNvCxnSpPr/>
          <p:nvPr userDrawn="1"/>
        </p:nvCxnSpPr>
        <p:spPr>
          <a:xfrm>
            <a:off x="0" y="517677"/>
            <a:ext cx="6858000" cy="0"/>
          </a:xfrm>
          <a:prstGeom prst="line">
            <a:avLst/>
          </a:prstGeom>
          <a:ln>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8420" y="-10794"/>
            <a:ext cx="0" cy="783231"/>
          </a:xfrm>
          <a:prstGeom prst="line">
            <a:avLst/>
          </a:prstGeom>
          <a:ln>
            <a:solidFill>
              <a:srgbClr val="3C91AF"/>
            </a:solidFill>
          </a:ln>
        </p:spPr>
        <p:style>
          <a:lnRef idx="2">
            <a:schemeClr val="accent1"/>
          </a:lnRef>
          <a:fillRef idx="0">
            <a:schemeClr val="accent1"/>
          </a:fillRef>
          <a:effectRef idx="1">
            <a:schemeClr val="accent1"/>
          </a:effectRef>
          <a:fontRef idx="minor">
            <a:schemeClr val="tx1"/>
          </a:fontRef>
        </p:style>
      </p:cxnSp>
      <p:sp>
        <p:nvSpPr>
          <p:cNvPr id="11" name="TextBox 10"/>
          <p:cNvSpPr txBox="1"/>
          <p:nvPr userDrawn="1"/>
        </p:nvSpPr>
        <p:spPr>
          <a:xfrm>
            <a:off x="4267200" y="8915400"/>
            <a:ext cx="2286000" cy="230832"/>
          </a:xfrm>
          <a:prstGeom prst="rect">
            <a:avLst/>
          </a:prstGeom>
          <a:noFill/>
        </p:spPr>
        <p:txBody>
          <a:bodyPr wrap="square" rtlCol="0">
            <a:spAutoFit/>
          </a:bodyPr>
          <a:lstStyle/>
          <a:p>
            <a:pPr algn="r"/>
            <a:r>
              <a:rPr lang="en-US" sz="900" b="1" dirty="0"/>
              <a:t>Approved for End</a:t>
            </a:r>
            <a:r>
              <a:rPr lang="en-US" sz="900" b="1" baseline="0" dirty="0"/>
              <a:t> Client U</a:t>
            </a:r>
            <a:r>
              <a:rPr lang="en-US" sz="900" b="1" dirty="0"/>
              <a:t>se.</a:t>
            </a:r>
          </a:p>
        </p:txBody>
      </p:sp>
      <p:pic>
        <p:nvPicPr>
          <p:cNvPr id="12" name="Picture 11" descr="hello-logo-mark3blue.png"/>
          <p:cNvPicPr>
            <a:picLocks noChangeAspect="1"/>
          </p:cNvPicPr>
          <p:nvPr userDrawn="1"/>
        </p:nvPicPr>
        <p:blipFill>
          <a:blip r:embed="rId2" cstate="print"/>
          <a:stretch>
            <a:fillRect/>
          </a:stretch>
        </p:blipFill>
        <p:spPr>
          <a:xfrm>
            <a:off x="228600" y="152400"/>
            <a:ext cx="952500" cy="309563"/>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726418-7BF8-4E6A-9774-7358BB40E881}" type="datetime1">
              <a:rPr lang="en-US" smtClean="0"/>
              <a:pPr/>
              <a:t>1/16/2025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41D3E6-2004-4E88-A173-9AEFFDB103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71"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0326375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47A869D-1E9B-4AA2-8F64-0AF18ADA47F3}" type="datetime1">
              <a:rPr lang="en-US" smtClean="0"/>
              <a:pPr/>
              <a:t>1/16/2025</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B41D3E6-2004-4E88-A173-9AEFFDB103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hyperlink" Target="mailto:info@vestwell.com" TargetMode="Externa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6.emf"/><Relationship Id="rId4" Type="http://schemas.openxmlformats.org/officeDocument/2006/relationships/image" Target="../media/image5.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 name="Text Box 6"/>
          <p:cNvSpPr txBox="1">
            <a:spLocks noChangeArrowheads="1"/>
          </p:cNvSpPr>
          <p:nvPr/>
        </p:nvSpPr>
        <p:spPr bwMode="auto">
          <a:xfrm>
            <a:off x="3075432" y="1770888"/>
            <a:ext cx="3309493" cy="17081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114300" indent="-114300">
              <a:spcAft>
                <a:spcPts val="600"/>
              </a:spcAft>
              <a:buClr>
                <a:schemeClr val="tx1">
                  <a:lumMod val="50000"/>
                  <a:lumOff val="50000"/>
                </a:schemeClr>
              </a:buClr>
              <a:buFont typeface="Wingdings" pitchFamily="2" charset="2"/>
              <a:buChar char="§"/>
            </a:pPr>
            <a:r>
              <a:rPr lang="en-US" sz="900" dirty="0">
                <a:latin typeface="Lato Light"/>
                <a:cs typeface="Lato Light"/>
              </a:rPr>
              <a:t>This strategy may be </a:t>
            </a:r>
            <a:r>
              <a:rPr lang="en-US" sz="900" dirty="0">
                <a:solidFill>
                  <a:srgbClr val="000000"/>
                </a:solidFill>
                <a:latin typeface="Lato Light"/>
              </a:rPr>
              <a:t>appropriate for a cash balance plan with a short-term investment horizon, seeking to achieve a target interest crediting rate with a low tolerance for risk.</a:t>
            </a:r>
            <a:endParaRPr lang="en-US" sz="900" dirty="0">
              <a:latin typeface="Lato Light"/>
              <a:cs typeface="Lato Light"/>
            </a:endParaRPr>
          </a:p>
          <a:p>
            <a:pPr marL="114300" indent="-114300">
              <a:spcAft>
                <a:spcPts val="600"/>
              </a:spcAft>
              <a:buClr>
                <a:schemeClr val="tx1">
                  <a:lumMod val="50000"/>
                  <a:lumOff val="50000"/>
                </a:schemeClr>
              </a:buClr>
              <a:buFont typeface="Wingdings" pitchFamily="2" charset="2"/>
              <a:buChar char="§"/>
            </a:pPr>
            <a:r>
              <a:rPr lang="en-US" sz="900" dirty="0">
                <a:latin typeface="Lato Light"/>
                <a:cs typeface="Lato Light"/>
              </a:rPr>
              <a:t>The strategy, designed for Cash Balance Plans, seeks to earn, on an annual basis, a specified interest crediting rate, while limiting volatility and downside risk. </a:t>
            </a:r>
          </a:p>
          <a:p>
            <a:pPr marL="114300" indent="-114300">
              <a:spcAft>
                <a:spcPts val="600"/>
              </a:spcAft>
              <a:buClr>
                <a:schemeClr val="tx1">
                  <a:lumMod val="50000"/>
                  <a:lumOff val="50000"/>
                </a:schemeClr>
              </a:buClr>
              <a:buFont typeface="Wingdings" pitchFamily="2" charset="2"/>
              <a:buChar char="§"/>
            </a:pPr>
            <a:r>
              <a:rPr lang="en-US" sz="900" dirty="0">
                <a:latin typeface="Lato Light"/>
                <a:cs typeface="Lato Light"/>
              </a:rPr>
              <a:t>The portfolio is comprised of mutual funds with a target weighting of each security designed to achieve the goals of the portfolio.  </a:t>
            </a:r>
          </a:p>
          <a:p>
            <a:pPr marL="114300" indent="-114300">
              <a:spcAft>
                <a:spcPts val="600"/>
              </a:spcAft>
              <a:buClr>
                <a:schemeClr val="tx1">
                  <a:lumMod val="50000"/>
                  <a:lumOff val="50000"/>
                </a:schemeClr>
              </a:buClr>
              <a:buFont typeface="Wingdings" pitchFamily="2" charset="2"/>
              <a:buChar char="§"/>
            </a:pPr>
            <a:endParaRPr lang="en-US" sz="900" dirty="0">
              <a:latin typeface="Lato Light"/>
              <a:cs typeface="Lato Light"/>
            </a:endParaRPr>
          </a:p>
        </p:txBody>
      </p:sp>
      <p:sp>
        <p:nvSpPr>
          <p:cNvPr id="12308" name="Rectangle 20"/>
          <p:cNvSpPr>
            <a:spLocks noChangeArrowheads="1"/>
          </p:cNvSpPr>
          <p:nvPr/>
        </p:nvSpPr>
        <p:spPr bwMode="auto">
          <a:xfrm>
            <a:off x="0" y="0"/>
            <a:ext cx="6858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2315" name="Rectangle 27"/>
          <p:cNvSpPr>
            <a:spLocks noChangeArrowheads="1"/>
          </p:cNvSpPr>
          <p:nvPr/>
        </p:nvSpPr>
        <p:spPr bwMode="auto">
          <a:xfrm>
            <a:off x="320675" y="2971800"/>
            <a:ext cx="6858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6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pitchFamily="34" charset="0"/>
              <a:cs typeface="Arial" pitchFamily="34" charset="0"/>
            </a:endParaRPr>
          </a:p>
        </p:txBody>
      </p:sp>
      <p:sp>
        <p:nvSpPr>
          <p:cNvPr id="27" name="Text Box 3"/>
          <p:cNvSpPr txBox="1">
            <a:spLocks noChangeArrowheads="1"/>
          </p:cNvSpPr>
          <p:nvPr/>
        </p:nvSpPr>
        <p:spPr bwMode="auto">
          <a:xfrm>
            <a:off x="1600200" y="533400"/>
            <a:ext cx="5257800" cy="685800"/>
          </a:xfrm>
          <a:prstGeom prst="rect">
            <a:avLst/>
          </a:prstGeom>
          <a:noFill/>
          <a:ln w="9525">
            <a:noFill/>
            <a:miter lim="800000"/>
            <a:headEnd/>
            <a:tailEnd/>
          </a:ln>
        </p:spPr>
        <p:txBody>
          <a:bodyPr vert="horz" wrap="square" lIns="91440" tIns="91440" rIns="91440" bIns="9144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lang="en-US" sz="2800" dirty="0">
                <a:latin typeface="Lato Light"/>
                <a:ea typeface="Times New Roman" pitchFamily="18" charset="0"/>
                <a:cs typeface="Lato Light"/>
              </a:rPr>
              <a:t>Base Target Strategy</a:t>
            </a:r>
          </a:p>
          <a:p>
            <a:pPr fontAlgn="base">
              <a:spcBef>
                <a:spcPct val="0"/>
              </a:spcBef>
              <a:spcAft>
                <a:spcPct val="0"/>
              </a:spcAft>
            </a:pPr>
            <a:r>
              <a:rPr lang="en-US" sz="1000" dirty="0">
                <a:solidFill>
                  <a:schemeClr val="tx1">
                    <a:lumMod val="75000"/>
                    <a:lumOff val="25000"/>
                  </a:schemeClr>
                </a:solidFill>
                <a:latin typeface="Lato Light"/>
                <a:cs typeface="Lato Light"/>
              </a:rPr>
              <a:t> Designed For Cash Balance Plans</a:t>
            </a:r>
          </a:p>
          <a:p>
            <a:pPr lvl="0" fontAlgn="base">
              <a:spcBef>
                <a:spcPct val="0"/>
              </a:spcBef>
              <a:spcAft>
                <a:spcPct val="0"/>
              </a:spcAft>
            </a:pPr>
            <a:r>
              <a:rPr lang="en-US" sz="1000" dirty="0">
                <a:solidFill>
                  <a:schemeClr val="bg1">
                    <a:lumMod val="65000"/>
                  </a:schemeClr>
                </a:solidFill>
                <a:latin typeface="Lato Light"/>
                <a:ea typeface="Times New Roman" pitchFamily="18" charset="0"/>
                <a:cs typeface="Lato Light"/>
              </a:rPr>
              <a:t> Strategy Factsheet | </a:t>
            </a:r>
            <a:r>
              <a:rPr lang="en-US" sz="1000" i="1" dirty="0">
                <a:solidFill>
                  <a:schemeClr val="bg1">
                    <a:lumMod val="65000"/>
                  </a:schemeClr>
                </a:solidFill>
                <a:latin typeface="Lato Light"/>
                <a:ea typeface="Times New Roman" pitchFamily="18" charset="0"/>
                <a:cs typeface="Lato Light"/>
              </a:rPr>
              <a:t>Data as of 12/31/2024</a:t>
            </a:r>
            <a:endParaRPr lang="en-US" sz="2800" dirty="0">
              <a:latin typeface="Lato Light"/>
              <a:ea typeface="Times New Roman" pitchFamily="18" charset="0"/>
              <a:cs typeface="Lato Light"/>
            </a:endParaRPr>
          </a:p>
        </p:txBody>
      </p:sp>
      <p:cxnSp>
        <p:nvCxnSpPr>
          <p:cNvPr id="29" name="Straight Connector 28"/>
          <p:cNvCxnSpPr>
            <a:cxnSpLocks/>
          </p:cNvCxnSpPr>
          <p:nvPr/>
        </p:nvCxnSpPr>
        <p:spPr>
          <a:xfrm>
            <a:off x="2971800" y="1447800"/>
            <a:ext cx="0" cy="56388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p:cNvGrpSpPr>
            <a:grpSpLocks noChangeAspect="1"/>
          </p:cNvGrpSpPr>
          <p:nvPr/>
        </p:nvGrpSpPr>
        <p:grpSpPr>
          <a:xfrm>
            <a:off x="3429003" y="3963673"/>
            <a:ext cx="2362197" cy="990923"/>
            <a:chOff x="71122" y="5655027"/>
            <a:chExt cx="2449472" cy="1228069"/>
          </a:xfrm>
        </p:grpSpPr>
        <p:grpSp>
          <p:nvGrpSpPr>
            <p:cNvPr id="36" name="Group 32"/>
            <p:cNvGrpSpPr>
              <a:grpSpLocks noChangeAspect="1"/>
            </p:cNvGrpSpPr>
            <p:nvPr/>
          </p:nvGrpSpPr>
          <p:grpSpPr>
            <a:xfrm>
              <a:off x="71122" y="6059944"/>
              <a:ext cx="788432" cy="788432"/>
              <a:chOff x="-3902" y="463496"/>
              <a:chExt cx="716756" cy="716756"/>
            </a:xfrm>
          </p:grpSpPr>
          <p:sp>
            <p:nvSpPr>
              <p:cNvPr id="64" name="Oval 63"/>
              <p:cNvSpPr/>
              <p:nvPr/>
            </p:nvSpPr>
            <p:spPr>
              <a:xfrm>
                <a:off x="-3902" y="463496"/>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65" name="Oval 4"/>
              <p:cNvSpPr/>
              <p:nvPr/>
            </p:nvSpPr>
            <p:spPr>
              <a:xfrm>
                <a:off x="79066" y="567451"/>
                <a:ext cx="506822"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kern="1200" dirty="0">
                    <a:latin typeface="Arial" pitchFamily="34" charset="0"/>
                    <a:cs typeface="Arial" pitchFamily="34" charset="0"/>
                  </a:rPr>
                  <a:t>Globally</a:t>
                </a:r>
              </a:p>
              <a:p>
                <a:pPr lvl="0" algn="ctr" defTabSz="266700">
                  <a:lnSpc>
                    <a:spcPct val="100000"/>
                  </a:lnSpc>
                  <a:spcBef>
                    <a:spcPct val="0"/>
                  </a:spcBef>
                  <a:spcAft>
                    <a:spcPts val="0"/>
                  </a:spcAft>
                </a:pPr>
                <a:r>
                  <a:rPr lang="en-US" sz="700" dirty="0">
                    <a:latin typeface="Arial" pitchFamily="34" charset="0"/>
                    <a:cs typeface="Arial" pitchFamily="34" charset="0"/>
                  </a:rPr>
                  <a:t>Diversified</a:t>
                </a:r>
                <a:endParaRPr lang="en-US" sz="700" kern="1200" dirty="0">
                  <a:latin typeface="Arial" pitchFamily="34" charset="0"/>
                  <a:cs typeface="Arial" pitchFamily="34" charset="0"/>
                </a:endParaRPr>
              </a:p>
            </p:txBody>
          </p:sp>
        </p:grpSp>
        <p:grpSp>
          <p:nvGrpSpPr>
            <p:cNvPr id="37" name="Group 35"/>
            <p:cNvGrpSpPr>
              <a:grpSpLocks noChangeAspect="1"/>
            </p:cNvGrpSpPr>
            <p:nvPr/>
          </p:nvGrpSpPr>
          <p:grpSpPr>
            <a:xfrm>
              <a:off x="588164" y="5665050"/>
              <a:ext cx="788432" cy="788432"/>
              <a:chOff x="546705" y="188523"/>
              <a:chExt cx="716756" cy="716756"/>
            </a:xfrm>
          </p:grpSpPr>
          <p:sp>
            <p:nvSpPr>
              <p:cNvPr id="62" name="Oval 61"/>
              <p:cNvSpPr/>
              <p:nvPr/>
            </p:nvSpPr>
            <p:spPr>
              <a:xfrm>
                <a:off x="546705" y="188523"/>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63" name="Oval 4"/>
              <p:cNvSpPr/>
              <p:nvPr/>
            </p:nvSpPr>
            <p:spPr>
              <a:xfrm>
                <a:off x="620070" y="292478"/>
                <a:ext cx="533880"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dirty="0">
                    <a:latin typeface="Arial" pitchFamily="34" charset="0"/>
                    <a:cs typeface="Arial" pitchFamily="34" charset="0"/>
                  </a:rPr>
                  <a:t>Multi-Asset</a:t>
                </a:r>
              </a:p>
              <a:p>
                <a:pPr lvl="0" algn="ctr" defTabSz="266700">
                  <a:lnSpc>
                    <a:spcPct val="100000"/>
                  </a:lnSpc>
                  <a:spcBef>
                    <a:spcPct val="0"/>
                  </a:spcBef>
                  <a:spcAft>
                    <a:spcPts val="0"/>
                  </a:spcAft>
                </a:pPr>
                <a:r>
                  <a:rPr lang="en-US" sz="700" kern="1200" dirty="0">
                    <a:latin typeface="Arial" pitchFamily="34" charset="0"/>
                    <a:cs typeface="Arial" pitchFamily="34" charset="0"/>
                  </a:rPr>
                  <a:t>Class</a:t>
                </a:r>
              </a:p>
            </p:txBody>
          </p:sp>
        </p:grpSp>
        <p:grpSp>
          <p:nvGrpSpPr>
            <p:cNvPr id="41" name="Group 40"/>
            <p:cNvGrpSpPr>
              <a:grpSpLocks noChangeAspect="1"/>
            </p:cNvGrpSpPr>
            <p:nvPr/>
          </p:nvGrpSpPr>
          <p:grpSpPr>
            <a:xfrm>
              <a:off x="1132276" y="6094664"/>
              <a:ext cx="788432" cy="788432"/>
              <a:chOff x="1057520" y="576978"/>
              <a:chExt cx="716756" cy="716756"/>
            </a:xfrm>
          </p:grpSpPr>
          <p:sp>
            <p:nvSpPr>
              <p:cNvPr id="60" name="Oval 59"/>
              <p:cNvSpPr/>
              <p:nvPr/>
            </p:nvSpPr>
            <p:spPr>
              <a:xfrm>
                <a:off x="1057520" y="576978"/>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61" name="Oval 4"/>
              <p:cNvSpPr/>
              <p:nvPr/>
            </p:nvSpPr>
            <p:spPr>
              <a:xfrm>
                <a:off x="1148205" y="670280"/>
                <a:ext cx="506822"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kern="1200" dirty="0">
                    <a:latin typeface="Arial" pitchFamily="34" charset="0"/>
                    <a:cs typeface="Arial" pitchFamily="34" charset="0"/>
                  </a:rPr>
                  <a:t>Low Expenses </a:t>
                </a:r>
              </a:p>
              <a:p>
                <a:pPr lvl="0" algn="ctr" defTabSz="266700">
                  <a:lnSpc>
                    <a:spcPct val="100000"/>
                  </a:lnSpc>
                  <a:spcBef>
                    <a:spcPct val="0"/>
                  </a:spcBef>
                  <a:spcAft>
                    <a:spcPts val="0"/>
                  </a:spcAft>
                </a:pPr>
                <a:r>
                  <a:rPr lang="en-US" sz="700" kern="1200" dirty="0">
                    <a:latin typeface="Arial" pitchFamily="34" charset="0"/>
                    <a:cs typeface="Arial" pitchFamily="34" charset="0"/>
                  </a:rPr>
                  <a:t>&amp; Fees</a:t>
                </a:r>
                <a:endParaRPr lang="en-US" sz="800" kern="1200" dirty="0">
                  <a:latin typeface="Arial" pitchFamily="34" charset="0"/>
                  <a:cs typeface="Arial" pitchFamily="34" charset="0"/>
                </a:endParaRPr>
              </a:p>
            </p:txBody>
          </p:sp>
        </p:grpSp>
        <p:grpSp>
          <p:nvGrpSpPr>
            <p:cNvPr id="42" name="Group 44"/>
            <p:cNvGrpSpPr>
              <a:grpSpLocks noChangeAspect="1"/>
            </p:cNvGrpSpPr>
            <p:nvPr/>
          </p:nvGrpSpPr>
          <p:grpSpPr>
            <a:xfrm>
              <a:off x="1699194" y="5655027"/>
              <a:ext cx="821400" cy="788432"/>
              <a:chOff x="1613030" y="218964"/>
              <a:chExt cx="746727" cy="716756"/>
            </a:xfrm>
          </p:grpSpPr>
          <p:sp>
            <p:nvSpPr>
              <p:cNvPr id="44" name="Oval 43"/>
              <p:cNvSpPr/>
              <p:nvPr/>
            </p:nvSpPr>
            <p:spPr>
              <a:xfrm>
                <a:off x="1613030" y="218964"/>
                <a:ext cx="716756" cy="716756"/>
              </a:xfrm>
              <a:prstGeom prst="ellipse">
                <a:avLst/>
              </a:prstGeom>
            </p:spPr>
            <p:style>
              <a:lnRef idx="2">
                <a:schemeClr val="accent5"/>
              </a:lnRef>
              <a:fillRef idx="1">
                <a:schemeClr val="lt1"/>
              </a:fillRef>
              <a:effectRef idx="0">
                <a:schemeClr val="accent5"/>
              </a:effectRef>
              <a:fontRef idx="minor">
                <a:schemeClr val="dk1"/>
              </a:fontRef>
            </p:style>
            <p:txBody>
              <a:bodyPr/>
              <a:lstStyle/>
              <a:p>
                <a:endParaRPr lang="en-US"/>
              </a:p>
            </p:txBody>
          </p:sp>
          <p:sp>
            <p:nvSpPr>
              <p:cNvPr id="59" name="Oval 4"/>
              <p:cNvSpPr/>
              <p:nvPr/>
            </p:nvSpPr>
            <p:spPr>
              <a:xfrm>
                <a:off x="1665083" y="312730"/>
                <a:ext cx="694674" cy="50682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39445" tIns="7620" rIns="39445" bIns="7620" numCol="1" spcCol="1270" anchor="ctr" anchorCtr="0">
                <a:noAutofit/>
              </a:bodyPr>
              <a:lstStyle/>
              <a:p>
                <a:pPr lvl="0" algn="ctr" defTabSz="266700">
                  <a:lnSpc>
                    <a:spcPct val="100000"/>
                  </a:lnSpc>
                  <a:spcBef>
                    <a:spcPct val="0"/>
                  </a:spcBef>
                  <a:spcAft>
                    <a:spcPts val="0"/>
                  </a:spcAft>
                </a:pPr>
                <a:r>
                  <a:rPr lang="en-US" sz="700" kern="1200" dirty="0">
                    <a:latin typeface="Arial" pitchFamily="34" charset="0"/>
                    <a:cs typeface="Arial" pitchFamily="34" charset="0"/>
                  </a:rPr>
                  <a:t>Liquidity &amp; Transparency</a:t>
                </a:r>
              </a:p>
            </p:txBody>
          </p:sp>
        </p:grpSp>
      </p:grpSp>
      <p:sp>
        <p:nvSpPr>
          <p:cNvPr id="43" name="TextBox 42"/>
          <p:cNvSpPr txBox="1"/>
          <p:nvPr/>
        </p:nvSpPr>
        <p:spPr>
          <a:xfrm>
            <a:off x="3048000" y="6574665"/>
            <a:ext cx="2888216" cy="261610"/>
          </a:xfrm>
          <a:prstGeom prst="rect">
            <a:avLst/>
          </a:prstGeom>
          <a:noFill/>
        </p:spPr>
        <p:txBody>
          <a:bodyPr wrap="square" rtlCol="0">
            <a:spAutoFit/>
          </a:bodyPr>
          <a:lstStyle/>
          <a:p>
            <a:r>
              <a:rPr lang="en-US" sz="1100" dirty="0">
                <a:latin typeface="Lato Light"/>
                <a:cs typeface="Lato Light"/>
              </a:rPr>
              <a:t>85% Fixed Income 15% Equity</a:t>
            </a:r>
          </a:p>
        </p:txBody>
      </p:sp>
      <p:sp>
        <p:nvSpPr>
          <p:cNvPr id="46" name="Rectangle 1"/>
          <p:cNvSpPr>
            <a:spLocks noChangeArrowheads="1"/>
          </p:cNvSpPr>
          <p:nvPr/>
        </p:nvSpPr>
        <p:spPr bwMode="auto">
          <a:xfrm>
            <a:off x="3048000" y="3642208"/>
            <a:ext cx="2362200" cy="2308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1200"/>
              </a:spcAft>
            </a:pPr>
            <a:r>
              <a:rPr lang="en-US" sz="900" dirty="0">
                <a:latin typeface="Lato Regular"/>
                <a:cs typeface="Lato Regular"/>
              </a:rPr>
              <a:t>KEY ATTRIBUTES</a:t>
            </a:r>
          </a:p>
        </p:txBody>
      </p:sp>
      <p:sp>
        <p:nvSpPr>
          <p:cNvPr id="50" name="TextBox 49"/>
          <p:cNvSpPr txBox="1"/>
          <p:nvPr/>
        </p:nvSpPr>
        <p:spPr>
          <a:xfrm>
            <a:off x="473074" y="1447800"/>
            <a:ext cx="2270126" cy="232746"/>
          </a:xfrm>
          <a:prstGeom prst="rect">
            <a:avLst/>
          </a:prstGeom>
          <a:solidFill>
            <a:srgbClr val="3C91AF"/>
          </a:solidFill>
        </p:spPr>
        <p:txBody>
          <a:bodyPr wrap="square" rtlCol="0">
            <a:spAutoFit/>
          </a:bodyPr>
          <a:lstStyle/>
          <a:p>
            <a:r>
              <a:rPr lang="en-US" sz="900" b="1" dirty="0">
                <a:solidFill>
                  <a:schemeClr val="bg1"/>
                </a:solidFill>
                <a:latin typeface="Lato Light"/>
                <a:cs typeface="Lato Light"/>
              </a:rPr>
              <a:t>FIRM OVERVIEW</a:t>
            </a:r>
          </a:p>
        </p:txBody>
      </p:sp>
      <p:sp>
        <p:nvSpPr>
          <p:cNvPr id="51" name="TextBox 50"/>
          <p:cNvSpPr txBox="1"/>
          <p:nvPr/>
        </p:nvSpPr>
        <p:spPr>
          <a:xfrm>
            <a:off x="3048000" y="1447800"/>
            <a:ext cx="2438400" cy="230832"/>
          </a:xfrm>
          <a:prstGeom prst="rect">
            <a:avLst/>
          </a:prstGeom>
          <a:noFill/>
        </p:spPr>
        <p:txBody>
          <a:bodyPr wrap="square" rtlCol="0">
            <a:spAutoFit/>
          </a:bodyPr>
          <a:lstStyle/>
          <a:p>
            <a:r>
              <a:rPr lang="en-US" sz="900" b="1" dirty="0">
                <a:latin typeface="Lato Light"/>
                <a:cs typeface="Lato Light"/>
              </a:rPr>
              <a:t>STRATEGY DESCRIPTION</a:t>
            </a:r>
          </a:p>
        </p:txBody>
      </p:sp>
      <p:pic>
        <p:nvPicPr>
          <p:cNvPr id="38" name="Picture 37" descr="Vestwell-Shield-Dijon-2000 (1).png"/>
          <p:cNvPicPr>
            <a:picLocks noChangeAspect="1"/>
          </p:cNvPicPr>
          <p:nvPr/>
        </p:nvPicPr>
        <p:blipFill>
          <a:blip r:embed="rId3" cstate="print"/>
          <a:stretch>
            <a:fillRect/>
          </a:stretch>
        </p:blipFill>
        <p:spPr>
          <a:xfrm>
            <a:off x="533400" y="152400"/>
            <a:ext cx="823184" cy="950366"/>
          </a:xfrm>
          <a:prstGeom prst="rect">
            <a:avLst/>
          </a:prstGeom>
        </p:spPr>
      </p:pic>
      <p:sp>
        <p:nvSpPr>
          <p:cNvPr id="45" name="Rectangle 1">
            <a:extLst>
              <a:ext uri="{FF2B5EF4-FFF2-40B4-BE49-F238E27FC236}">
                <a16:creationId xmlns:a16="http://schemas.microsoft.com/office/drawing/2014/main" id="{79F30C18-343C-4BF0-884E-77859F872FD6}"/>
              </a:ext>
            </a:extLst>
          </p:cNvPr>
          <p:cNvSpPr>
            <a:spLocks noChangeArrowheads="1"/>
          </p:cNvSpPr>
          <p:nvPr/>
        </p:nvSpPr>
        <p:spPr bwMode="auto">
          <a:xfrm>
            <a:off x="473074" y="1721176"/>
            <a:ext cx="2270126" cy="1631216"/>
          </a:xfrm>
          <a:prstGeom prst="rect">
            <a:avLst/>
          </a:prstGeom>
          <a:solidFill>
            <a:schemeClr val="bg1">
              <a:lumMod val="95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114300" indent="-58738">
              <a:spcAft>
                <a:spcPts val="600"/>
              </a:spcAft>
              <a:buClr>
                <a:schemeClr val="tx1">
                  <a:lumMod val="65000"/>
                  <a:lumOff val="35000"/>
                </a:schemeClr>
              </a:buClr>
              <a:buFont typeface="Wingdings" pitchFamily="2" charset="2"/>
              <a:buChar char="§"/>
            </a:pPr>
            <a:r>
              <a:rPr lang="en-US" sz="900" dirty="0">
                <a:latin typeface="Lato Light"/>
                <a:cs typeface="Lato Light"/>
              </a:rPr>
              <a:t>Vestwell Advisors, LLC is a Registered Investment Advisor with the Securities &amp; Exchange Commission. It is a subsidiary of Vestwell Holdings, Inc.</a:t>
            </a:r>
          </a:p>
          <a:p>
            <a:pPr marL="114300" indent="-58738">
              <a:spcAft>
                <a:spcPts val="600"/>
              </a:spcAft>
              <a:buClr>
                <a:schemeClr val="tx1">
                  <a:lumMod val="65000"/>
                  <a:lumOff val="35000"/>
                </a:schemeClr>
              </a:buClr>
              <a:buFont typeface="Wingdings" pitchFamily="2" charset="2"/>
              <a:buChar char="§"/>
            </a:pPr>
            <a:r>
              <a:rPr lang="en-US" sz="900" dirty="0">
                <a:latin typeface="Lato Light"/>
                <a:cs typeface="Lato Light"/>
              </a:rPr>
              <a:t>Vestwell Holdings, Inc. provides various fiduciary and non-fiduciary services on its proprietary platform to support tax-qualified retirement plans.</a:t>
            </a:r>
          </a:p>
          <a:p>
            <a:pPr marL="114300" indent="-58738">
              <a:spcAft>
                <a:spcPts val="600"/>
              </a:spcAft>
              <a:buClr>
                <a:schemeClr val="tx1">
                  <a:lumMod val="65000"/>
                  <a:lumOff val="35000"/>
                </a:schemeClr>
              </a:buClr>
              <a:buFont typeface="Wingdings" pitchFamily="2" charset="2"/>
              <a:buChar char="§"/>
            </a:pPr>
            <a:r>
              <a:rPr lang="en-US" sz="900" dirty="0">
                <a:latin typeface="Lato Light"/>
                <a:cs typeface="Lato Light"/>
              </a:rPr>
              <a:t>Vestwell Advisors acts as an investment manager.</a:t>
            </a:r>
          </a:p>
        </p:txBody>
      </p:sp>
      <p:graphicFrame>
        <p:nvGraphicFramePr>
          <p:cNvPr id="34" name="Chart 33">
            <a:extLst>
              <a:ext uri="{FF2B5EF4-FFF2-40B4-BE49-F238E27FC236}">
                <a16:creationId xmlns:a16="http://schemas.microsoft.com/office/drawing/2014/main" id="{A7E4651C-B744-4988-921B-E4C66597A3BE}"/>
              </a:ext>
            </a:extLst>
          </p:cNvPr>
          <p:cNvGraphicFramePr/>
          <p:nvPr>
            <p:extLst>
              <p:ext uri="{D42A27DB-BD31-4B8C-83A1-F6EECF244321}">
                <p14:modId xmlns:p14="http://schemas.microsoft.com/office/powerpoint/2010/main" val="490155452"/>
              </p:ext>
            </p:extLst>
          </p:nvPr>
        </p:nvGraphicFramePr>
        <p:xfrm>
          <a:off x="2724325" y="5518569"/>
          <a:ext cx="2018553" cy="1067193"/>
        </p:xfrm>
        <a:graphic>
          <a:graphicData uri="http://schemas.openxmlformats.org/drawingml/2006/chart">
            <c:chart xmlns:c="http://schemas.openxmlformats.org/drawingml/2006/chart" xmlns:r="http://schemas.openxmlformats.org/officeDocument/2006/relationships" r:id="rId4"/>
          </a:graphicData>
        </a:graphic>
      </p:graphicFrame>
      <p:sp>
        <p:nvSpPr>
          <p:cNvPr id="40" name="object 35">
            <a:extLst>
              <a:ext uri="{FF2B5EF4-FFF2-40B4-BE49-F238E27FC236}">
                <a16:creationId xmlns:a16="http://schemas.microsoft.com/office/drawing/2014/main" id="{A42D32AF-7C15-4954-9FAE-60F586D73046}"/>
              </a:ext>
            </a:extLst>
          </p:cNvPr>
          <p:cNvSpPr txBox="1"/>
          <p:nvPr/>
        </p:nvSpPr>
        <p:spPr>
          <a:xfrm>
            <a:off x="4549837" y="5638800"/>
            <a:ext cx="1873126" cy="479618"/>
          </a:xfrm>
          <a:prstGeom prst="rect">
            <a:avLst/>
          </a:prstGeom>
        </p:spPr>
        <p:txBody>
          <a:bodyPr vert="horz" wrap="square" lIns="0" tIns="12700" rIns="0" bIns="0" rtlCol="0">
            <a:spAutoFit/>
          </a:bodyPr>
          <a:lstStyle/>
          <a:p>
            <a:pPr marL="12700" marR="5080">
              <a:spcBef>
                <a:spcPts val="100"/>
              </a:spcBef>
              <a:spcAft>
                <a:spcPts val="100"/>
              </a:spcAft>
              <a:tabLst>
                <a:tab pos="1143000" algn="l"/>
              </a:tabLst>
            </a:pPr>
            <a:r>
              <a:rPr lang="en-US" sz="900" dirty="0">
                <a:latin typeface="Lato Light" panose="020F0502020204030203" pitchFamily="34" charset="0"/>
                <a:ea typeface="Lato Light" panose="020F0502020204030203" pitchFamily="34" charset="0"/>
                <a:cs typeface="Lato Light" panose="020F0502020204030203" pitchFamily="34" charset="0"/>
              </a:rPr>
              <a:t>U.S. Fixed Income       85.0</a:t>
            </a:r>
            <a:r>
              <a:rPr lang="en-US" sz="900" spc="-10" dirty="0">
                <a:latin typeface="Lato Light" panose="020F0502020204030203" pitchFamily="34" charset="0"/>
                <a:ea typeface="Lato Light" panose="020F0502020204030203" pitchFamily="34" charset="0"/>
                <a:cs typeface="Lato Light" panose="020F0502020204030203" pitchFamily="34" charset="0"/>
              </a:rPr>
              <a:t>%</a:t>
            </a:r>
          </a:p>
          <a:p>
            <a:pPr marL="12700" marR="5080">
              <a:spcBef>
                <a:spcPts val="100"/>
              </a:spcBef>
              <a:spcAft>
                <a:spcPts val="100"/>
              </a:spcAft>
              <a:tabLst>
                <a:tab pos="1089025" algn="l"/>
              </a:tabLst>
            </a:pPr>
            <a:r>
              <a:rPr lang="en-US" sz="900" spc="-10" dirty="0">
                <a:latin typeface="Lato Light" panose="020F0502020204030203" pitchFamily="34" charset="0"/>
                <a:ea typeface="Lato Light" panose="020F0502020204030203" pitchFamily="34" charset="0"/>
                <a:cs typeface="Lato Light" panose="020F0502020204030203" pitchFamily="34" charset="0"/>
              </a:rPr>
              <a:t>U.S. Equity         	 10.5%</a:t>
            </a:r>
          </a:p>
          <a:p>
            <a:pPr marL="12700" marR="5080">
              <a:spcBef>
                <a:spcPts val="100"/>
              </a:spcBef>
              <a:spcAft>
                <a:spcPts val="100"/>
              </a:spcAft>
              <a:tabLst>
                <a:tab pos="1028700" algn="l"/>
              </a:tabLst>
            </a:pPr>
            <a:r>
              <a:rPr lang="en-US" sz="900" dirty="0">
                <a:latin typeface="Lato Light" panose="020F0502020204030203" pitchFamily="34" charset="0"/>
                <a:ea typeface="Lato Light" panose="020F0502020204030203" pitchFamily="34" charset="0"/>
                <a:cs typeface="Lato Light" panose="020F0502020204030203" pitchFamily="34" charset="0"/>
              </a:rPr>
              <a:t>Non-U.S. Equity	     4.5%</a:t>
            </a:r>
          </a:p>
        </p:txBody>
      </p:sp>
      <p:sp>
        <p:nvSpPr>
          <p:cNvPr id="67" name="object 41">
            <a:extLst>
              <a:ext uri="{FF2B5EF4-FFF2-40B4-BE49-F238E27FC236}">
                <a16:creationId xmlns:a16="http://schemas.microsoft.com/office/drawing/2014/main" id="{0D16D00D-D3F7-4D37-B459-94B1F6FC0406}"/>
              </a:ext>
            </a:extLst>
          </p:cNvPr>
          <p:cNvSpPr txBox="1"/>
          <p:nvPr/>
        </p:nvSpPr>
        <p:spPr>
          <a:xfrm>
            <a:off x="381000" y="7772400"/>
            <a:ext cx="5963105" cy="537327"/>
          </a:xfrm>
          <a:prstGeom prst="rect">
            <a:avLst/>
          </a:prstGeom>
        </p:spPr>
        <p:txBody>
          <a:bodyPr vert="horz" wrap="square" lIns="0" tIns="24130" rIns="0" bIns="0" rtlCol="0">
            <a:spAutoFit/>
          </a:bodyPr>
          <a:lstStyle/>
          <a:p>
            <a:pPr marL="141605" marR="30480" indent="-104139">
              <a:spcBef>
                <a:spcPts val="5"/>
              </a:spcBef>
            </a:pPr>
            <a:r>
              <a:rPr lang="en-US" sz="1000" b="1" spc="-7" baseline="7936" dirty="0">
                <a:latin typeface="Lato Light" panose="020F0502020204030203" pitchFamily="34" charset="0"/>
                <a:ea typeface="Lato Light" panose="020F0502020204030203" pitchFamily="34" charset="0"/>
                <a:cs typeface="Lato Light" panose="020F0502020204030203" pitchFamily="34" charset="0"/>
              </a:rPr>
              <a:t>	</a:t>
            </a:r>
            <a:r>
              <a:rPr lang="en-US" sz="1000" spc="-30" baseline="3968" dirty="0">
                <a:latin typeface="Lato Light" panose="020F0502020204030203" pitchFamily="34" charset="0"/>
                <a:ea typeface="Lato Light" panose="020F0502020204030203" pitchFamily="34" charset="0"/>
                <a:cs typeface="Lato Light" panose="020F0502020204030203" pitchFamily="34" charset="0"/>
              </a:rPr>
              <a:t>*Specific holding percentages may differ by client based on individual constraints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70" name="TextBox 69">
            <a:extLst>
              <a:ext uri="{FF2B5EF4-FFF2-40B4-BE49-F238E27FC236}">
                <a16:creationId xmlns:a16="http://schemas.microsoft.com/office/drawing/2014/main" id="{226464A3-E68C-452B-BAF5-54A2644E65A0}"/>
              </a:ext>
            </a:extLst>
          </p:cNvPr>
          <p:cNvSpPr txBox="1"/>
          <p:nvPr/>
        </p:nvSpPr>
        <p:spPr>
          <a:xfrm>
            <a:off x="383720" y="8597900"/>
            <a:ext cx="5978979" cy="297517"/>
          </a:xfrm>
          <a:prstGeom prst="rect">
            <a:avLst/>
          </a:prstGeom>
          <a:noFill/>
        </p:spPr>
        <p:txBody>
          <a:bodyPr wrap="square" rtlCol="0">
            <a:spAutoFit/>
          </a:bodyPr>
          <a:lstStyle/>
          <a:p>
            <a:r>
              <a:rPr lang="en-US" sz="1000" b="1" spc="-37" baseline="7936" dirty="0">
                <a:latin typeface="Lato Light" panose="020F0502020204030203" pitchFamily="34" charset="0"/>
                <a:ea typeface="Lato Light" panose="020F0502020204030203" pitchFamily="34" charset="0"/>
                <a:cs typeface="Lato Light" panose="020F0502020204030203" pitchFamily="34" charset="0"/>
              </a:rPr>
              <a:t>All investments are subject to risk, including the loss of principal</a:t>
            </a:r>
            <a:r>
              <a:rPr lang="en-US" sz="1000" spc="-37" baseline="7936" dirty="0">
                <a:latin typeface="Lato Light" panose="020F0502020204030203" pitchFamily="34" charset="0"/>
                <a:ea typeface="Lato Light" panose="020F0502020204030203" pitchFamily="34" charset="0"/>
                <a:cs typeface="Lato Light" panose="020F0502020204030203" pitchFamily="34" charset="0"/>
              </a:rPr>
              <a:t>. For additional information regarding the indices shown, please refer to the Important Information About This Fact Sheet.</a:t>
            </a:r>
          </a:p>
        </p:txBody>
      </p:sp>
      <p:sp>
        <p:nvSpPr>
          <p:cNvPr id="71" name="object 36">
            <a:extLst>
              <a:ext uri="{FF2B5EF4-FFF2-40B4-BE49-F238E27FC236}">
                <a16:creationId xmlns:a16="http://schemas.microsoft.com/office/drawing/2014/main" id="{F7561F9A-BB6F-460B-A5EF-AC711D3F49F5}"/>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5">
                  <a:extLst>
                    <a:ext uri="{A12FA001-AC4F-418D-AE19-62706E023703}">
                      <ahyp:hlinkClr xmlns:ahyp="http://schemas.microsoft.com/office/drawing/2018/hyperlinkcolor" val="tx"/>
                    </a:ext>
                  </a:extLst>
                </a:hlinkClick>
              </a:rPr>
              <a:t>info@vestwell.com</a:t>
            </a:r>
            <a:r>
              <a:rPr lang="en-US"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rPr>
              <a:t>  </a:t>
            </a:r>
            <a:r>
              <a:rPr lang="en-US" sz="800" b="1" spc="-10" dirty="0">
                <a:latin typeface="Lato Light" panose="020F0502020204030203" pitchFamily="34" charset="0"/>
                <a:ea typeface="Lato Light" panose="020F0502020204030203" pitchFamily="34" charset="0"/>
                <a:cs typeface="Lato Light" panose="020F0502020204030203" pitchFamily="34" charset="0"/>
              </a:rPr>
              <a:t>|  Page 1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73" name="object 41">
            <a:extLst>
              <a:ext uri="{FF2B5EF4-FFF2-40B4-BE49-F238E27FC236}">
                <a16:creationId xmlns:a16="http://schemas.microsoft.com/office/drawing/2014/main" id="{E3B1E4B5-6D10-457E-8F3A-8CC0F3E607E0}"/>
              </a:ext>
            </a:extLst>
          </p:cNvPr>
          <p:cNvSpPr txBox="1"/>
          <p:nvPr/>
        </p:nvSpPr>
        <p:spPr>
          <a:xfrm>
            <a:off x="381000" y="8305800"/>
            <a:ext cx="5963105" cy="229550"/>
          </a:xfrm>
          <a:prstGeom prst="rect">
            <a:avLst/>
          </a:prstGeom>
        </p:spPr>
        <p:txBody>
          <a:bodyPr vert="horz" wrap="square" lIns="0" tIns="24130" rIns="0" bIns="0" rtlCol="0">
            <a:spAutoFit/>
          </a:bodyPr>
          <a:lstStyle/>
          <a:p>
            <a:pPr marL="141605" marR="30480" indent="-104139">
              <a:lnSpc>
                <a:spcPts val="840"/>
              </a:lnSpc>
              <a:spcBef>
                <a:spcPts val="5"/>
              </a:spcBef>
            </a:pPr>
            <a:r>
              <a:rPr lang="en-US" sz="1000" spc="-30" baseline="3968" dirty="0">
                <a:latin typeface="Lato Light" panose="020F0502020204030203" pitchFamily="34" charset="0"/>
                <a:ea typeface="Lato Light" panose="020F0502020204030203" pitchFamily="34" charset="0"/>
                <a:cs typeface="Lato Light" panose="020F0502020204030203" pitchFamily="34" charset="0"/>
              </a:rPr>
              <a:t>  **Since the expense ratio of each mutual fund/ETF may be different, the weighted internal expense ratio uses a formula to blend expense ratios of each underlying mutual fund/ETF in the model based on the respective mutual fund/ETF’s weight in the model.  The result shown above is the expense ratio for all the overall model.</a:t>
            </a:r>
          </a:p>
        </p:txBody>
      </p:sp>
      <p:sp>
        <p:nvSpPr>
          <p:cNvPr id="47" name="Rectangle 1">
            <a:extLst>
              <a:ext uri="{FF2B5EF4-FFF2-40B4-BE49-F238E27FC236}">
                <a16:creationId xmlns:a16="http://schemas.microsoft.com/office/drawing/2014/main" id="{1F3F1392-E9C7-4F93-91BE-8CD0EBDDA8E1}"/>
              </a:ext>
            </a:extLst>
          </p:cNvPr>
          <p:cNvSpPr>
            <a:spLocks noChangeArrowheads="1"/>
          </p:cNvSpPr>
          <p:nvPr/>
        </p:nvSpPr>
        <p:spPr bwMode="auto">
          <a:xfrm>
            <a:off x="3048000" y="5257800"/>
            <a:ext cx="2362200" cy="2308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spcAft>
                <a:spcPts val="1200"/>
              </a:spcAft>
            </a:pPr>
            <a:r>
              <a:rPr lang="en-US" sz="900" b="1" dirty="0">
                <a:latin typeface="Lato Light" panose="020F0502020204030203" pitchFamily="34" charset="0"/>
                <a:ea typeface="Lato Light" panose="020F0502020204030203" pitchFamily="34" charset="0"/>
                <a:cs typeface="Lato Light" panose="020F0502020204030203" pitchFamily="34" charset="0"/>
              </a:rPr>
              <a:t>ASSET SEGMENT WEIGHTING</a:t>
            </a:r>
          </a:p>
        </p:txBody>
      </p:sp>
      <p:graphicFrame>
        <p:nvGraphicFramePr>
          <p:cNvPr id="7" name="Chart 6">
            <a:extLst>
              <a:ext uri="{FF2B5EF4-FFF2-40B4-BE49-F238E27FC236}">
                <a16:creationId xmlns:a16="http://schemas.microsoft.com/office/drawing/2014/main" id="{ABB9D0B3-CCE6-09B5-643D-557E9A8A08E2}"/>
              </a:ext>
            </a:extLst>
          </p:cNvPr>
          <p:cNvGraphicFramePr/>
          <p:nvPr>
            <p:extLst>
              <p:ext uri="{D42A27DB-BD31-4B8C-83A1-F6EECF244321}">
                <p14:modId xmlns:p14="http://schemas.microsoft.com/office/powerpoint/2010/main" val="2301347667"/>
              </p:ext>
            </p:extLst>
          </p:nvPr>
        </p:nvGraphicFramePr>
        <p:xfrm>
          <a:off x="2895600" y="5486400"/>
          <a:ext cx="1600200" cy="1185333"/>
        </p:xfrm>
        <a:graphic>
          <a:graphicData uri="http://schemas.openxmlformats.org/drawingml/2006/chart">
            <c:chart xmlns:c="http://schemas.openxmlformats.org/drawingml/2006/chart" xmlns:r="http://schemas.openxmlformats.org/officeDocument/2006/relationships" r:id="rId6"/>
          </a:graphicData>
        </a:graphic>
      </p:graphicFrame>
      <p:sp>
        <p:nvSpPr>
          <p:cNvPr id="8" name="Rounded Rectangle 61">
            <a:extLst>
              <a:ext uri="{FF2B5EF4-FFF2-40B4-BE49-F238E27FC236}">
                <a16:creationId xmlns:a16="http://schemas.microsoft.com/office/drawing/2014/main" id="{6917D77E-4F25-9649-D8F4-89F4E4F37E1A}"/>
              </a:ext>
            </a:extLst>
          </p:cNvPr>
          <p:cNvSpPr/>
          <p:nvPr/>
        </p:nvSpPr>
        <p:spPr>
          <a:xfrm>
            <a:off x="4343400" y="5833535"/>
            <a:ext cx="97320" cy="97320"/>
          </a:xfrm>
          <a:prstGeom prst="roundRect">
            <a:avLst/>
          </a:prstGeom>
          <a:solidFill>
            <a:srgbClr val="DBBF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object 39">
            <a:extLst>
              <a:ext uri="{FF2B5EF4-FFF2-40B4-BE49-F238E27FC236}">
                <a16:creationId xmlns:a16="http://schemas.microsoft.com/office/drawing/2014/main" id="{A6C72E25-77E6-D36F-023E-51D0FF9EB8BD}"/>
              </a:ext>
            </a:extLst>
          </p:cNvPr>
          <p:cNvPicPr/>
          <p:nvPr/>
        </p:nvPicPr>
        <p:blipFill>
          <a:blip r:embed="rId7" cstate="print"/>
          <a:stretch>
            <a:fillRect/>
          </a:stretch>
        </p:blipFill>
        <p:spPr>
          <a:xfrm>
            <a:off x="4343400" y="5655734"/>
            <a:ext cx="101498" cy="101498"/>
          </a:xfrm>
          <a:prstGeom prst="rect">
            <a:avLst/>
          </a:prstGeom>
        </p:spPr>
      </p:pic>
      <p:sp>
        <p:nvSpPr>
          <p:cNvPr id="10" name="Rounded Rectangle 66">
            <a:extLst>
              <a:ext uri="{FF2B5EF4-FFF2-40B4-BE49-F238E27FC236}">
                <a16:creationId xmlns:a16="http://schemas.microsoft.com/office/drawing/2014/main" id="{48A86051-E7AD-54CF-808E-B2B92B70EE7E}"/>
              </a:ext>
            </a:extLst>
          </p:cNvPr>
          <p:cNvSpPr/>
          <p:nvPr/>
        </p:nvSpPr>
        <p:spPr>
          <a:xfrm>
            <a:off x="4343400" y="5994393"/>
            <a:ext cx="101496" cy="101496"/>
          </a:xfrm>
          <a:prstGeom prst="roundRect">
            <a:avLst/>
          </a:prstGeom>
          <a:solidFill>
            <a:srgbClr val="EED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B5CE924E-2409-5B20-5540-70131B8D5784}"/>
              </a:ext>
            </a:extLst>
          </p:cNvPr>
          <p:cNvPicPr>
            <a:picLocks noChangeAspect="1"/>
          </p:cNvPicPr>
          <p:nvPr/>
        </p:nvPicPr>
        <p:blipFill>
          <a:blip r:embed="rId8"/>
          <a:stretch>
            <a:fillRect/>
          </a:stretch>
        </p:blipFill>
        <p:spPr>
          <a:xfrm>
            <a:off x="449633" y="3592085"/>
            <a:ext cx="2352138" cy="288671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 Box 3"/>
          <p:cNvSpPr txBox="1">
            <a:spLocks noChangeArrowheads="1"/>
          </p:cNvSpPr>
          <p:nvPr/>
        </p:nvSpPr>
        <p:spPr bwMode="auto">
          <a:xfrm>
            <a:off x="1981200" y="304800"/>
            <a:ext cx="4267200" cy="1066800"/>
          </a:xfrm>
          <a:prstGeom prst="rect">
            <a:avLst/>
          </a:prstGeom>
          <a:noFill/>
          <a:ln w="9525">
            <a:noFill/>
            <a:miter lim="800000"/>
            <a:headEnd/>
            <a:tailEnd/>
          </a:ln>
        </p:spPr>
        <p:txBody>
          <a:bodyPr vert="horz" wrap="square" lIns="91440" tIns="91440" rIns="91440" bIns="91440" numCol="1" anchor="t" anchorCtr="0" compatLnSpc="1">
            <a:prstTxWarp prst="textNoShape">
              <a:avLst/>
            </a:prstTxWarp>
          </a:bodyPr>
          <a:lstStyle/>
          <a:p>
            <a:pPr lvl="0" fontAlgn="base">
              <a:spcBef>
                <a:spcPct val="0"/>
              </a:spcBef>
              <a:spcAft>
                <a:spcPct val="0"/>
              </a:spcAft>
            </a:pPr>
            <a:r>
              <a:rPr lang="en-US" sz="2800" dirty="0">
                <a:latin typeface="Lato Light"/>
                <a:ea typeface="Times New Roman" pitchFamily="18" charset="0"/>
                <a:cs typeface="Lato Light"/>
              </a:rPr>
              <a:t>Base Target Strategy</a:t>
            </a:r>
          </a:p>
          <a:p>
            <a:pPr lvl="0" fontAlgn="base">
              <a:spcBef>
                <a:spcPct val="0"/>
              </a:spcBef>
              <a:spcAft>
                <a:spcPct val="0"/>
              </a:spcAft>
            </a:pPr>
            <a:r>
              <a:rPr lang="en-US" sz="1000" dirty="0">
                <a:solidFill>
                  <a:schemeClr val="tx1">
                    <a:lumMod val="75000"/>
                    <a:lumOff val="25000"/>
                  </a:schemeClr>
                </a:solidFill>
                <a:latin typeface="Lato Light"/>
                <a:cs typeface="Lato Light"/>
              </a:rPr>
              <a:t> Designed For Cash Balance Plans</a:t>
            </a:r>
          </a:p>
          <a:p>
            <a:pPr fontAlgn="base">
              <a:spcBef>
                <a:spcPct val="0"/>
              </a:spcBef>
              <a:spcAft>
                <a:spcPct val="0"/>
              </a:spcAft>
            </a:pPr>
            <a:r>
              <a:rPr lang="en-US" sz="1000" dirty="0">
                <a:solidFill>
                  <a:schemeClr val="bg1">
                    <a:lumMod val="65000"/>
                  </a:schemeClr>
                </a:solidFill>
                <a:latin typeface="Lato Light"/>
                <a:cs typeface="Lato Light"/>
              </a:rPr>
              <a:t> </a:t>
            </a:r>
            <a:endParaRPr lang="en-US" sz="7200" dirty="0">
              <a:latin typeface="Lato Light"/>
              <a:ea typeface="Times New Roman" pitchFamily="18" charset="0"/>
              <a:cs typeface="Lato Light"/>
            </a:endParaRPr>
          </a:p>
        </p:txBody>
      </p:sp>
      <p:pic>
        <p:nvPicPr>
          <p:cNvPr id="14" name="Picture 13" descr="Vestwell-Shield-Dijon-2000 (1).png"/>
          <p:cNvPicPr>
            <a:picLocks noChangeAspect="1"/>
          </p:cNvPicPr>
          <p:nvPr/>
        </p:nvPicPr>
        <p:blipFill>
          <a:blip r:embed="rId2" cstate="print"/>
          <a:stretch>
            <a:fillRect/>
          </a:stretch>
        </p:blipFill>
        <p:spPr>
          <a:xfrm>
            <a:off x="533400" y="152400"/>
            <a:ext cx="823184" cy="950366"/>
          </a:xfrm>
          <a:prstGeom prst="rect">
            <a:avLst/>
          </a:prstGeom>
        </p:spPr>
      </p:pic>
      <p:sp>
        <p:nvSpPr>
          <p:cNvPr id="18" name="object 36">
            <a:extLst>
              <a:ext uri="{FF2B5EF4-FFF2-40B4-BE49-F238E27FC236}">
                <a16:creationId xmlns:a16="http://schemas.microsoft.com/office/drawing/2014/main" id="{9E28E4DC-6812-4A5E-8AB8-7BF8D44F2C54}"/>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info@vestwell.</a:t>
            </a:r>
            <a:r>
              <a:rPr sz="800" b="1" spc="-10" dirty="0">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com</a:t>
            </a:r>
            <a:r>
              <a:rPr lang="en-US" sz="800" b="1" spc="-10" dirty="0">
                <a:latin typeface="Lato Light" panose="020F0502020204030203" pitchFamily="34" charset="0"/>
                <a:ea typeface="Lato Light" panose="020F0502020204030203" pitchFamily="34" charset="0"/>
                <a:cs typeface="Lato Light" panose="020F0502020204030203" pitchFamily="34" charset="0"/>
              </a:rPr>
              <a:t>  |  Page 2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9" name="TextBox 18">
            <a:extLst>
              <a:ext uri="{FF2B5EF4-FFF2-40B4-BE49-F238E27FC236}">
                <a16:creationId xmlns:a16="http://schemas.microsoft.com/office/drawing/2014/main" id="{6E8E800F-0C86-4D77-8D29-C7C54790BA13}"/>
              </a:ext>
            </a:extLst>
          </p:cNvPr>
          <p:cNvSpPr txBox="1"/>
          <p:nvPr/>
        </p:nvSpPr>
        <p:spPr>
          <a:xfrm>
            <a:off x="383720" y="8591550"/>
            <a:ext cx="5978979" cy="297517"/>
          </a:xfrm>
          <a:prstGeom prst="rect">
            <a:avLst/>
          </a:prstGeom>
          <a:noFill/>
        </p:spPr>
        <p:txBody>
          <a:bodyPr wrap="square" rtlCol="0">
            <a:spAutoFit/>
          </a:bodyPr>
          <a:lstStyle/>
          <a:p>
            <a:r>
              <a:rPr lang="en-US" sz="1000" b="1" spc="-37" baseline="7936" dirty="0">
                <a:latin typeface="Lato Light" panose="020F0502020204030203" pitchFamily="34" charset="0"/>
                <a:ea typeface="Lato Light" panose="020F0502020204030203" pitchFamily="34" charset="0"/>
                <a:cs typeface="Lato Light" panose="020F0502020204030203" pitchFamily="34" charset="0"/>
              </a:rPr>
              <a:t>All investments are subject to risk, including the loss of principal</a:t>
            </a:r>
            <a:r>
              <a:rPr lang="en-US" sz="1000" spc="-37" baseline="7936" dirty="0">
                <a:latin typeface="Lato Light" panose="020F0502020204030203" pitchFamily="34" charset="0"/>
                <a:ea typeface="Lato Light" panose="020F0502020204030203" pitchFamily="34" charset="0"/>
                <a:cs typeface="Lato Light" panose="020F0502020204030203" pitchFamily="34" charset="0"/>
              </a:rPr>
              <a:t>. For additional information regarding the indices shown, please refer to the Important Information About This Fact Sheet.</a:t>
            </a:r>
          </a:p>
        </p:txBody>
      </p:sp>
      <p:sp>
        <p:nvSpPr>
          <p:cNvPr id="22" name="object 3">
            <a:extLst>
              <a:ext uri="{FF2B5EF4-FFF2-40B4-BE49-F238E27FC236}">
                <a16:creationId xmlns:a16="http://schemas.microsoft.com/office/drawing/2014/main" id="{C684102C-1710-44C7-8414-20F0E6254DA5}"/>
              </a:ext>
            </a:extLst>
          </p:cNvPr>
          <p:cNvSpPr txBox="1"/>
          <p:nvPr/>
        </p:nvSpPr>
        <p:spPr>
          <a:xfrm>
            <a:off x="457200" y="1371624"/>
            <a:ext cx="6019800"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Lato Light" panose="020F0502020204030203" pitchFamily="34" charset="0"/>
                <a:ea typeface="Lato Light" panose="020F0502020204030203" pitchFamily="34" charset="0"/>
                <a:cs typeface="Lato Light" panose="020F0502020204030203" pitchFamily="34" charset="0"/>
              </a:rPr>
              <a:t>MUTUAL FUND/ETF RETURNS AND EXPENSE RATIOS AS OF DECEMBER 31, 2024</a:t>
            </a:r>
          </a:p>
          <a:p>
            <a:pPr marL="12700">
              <a:lnSpc>
                <a:spcPct val="100000"/>
              </a:lnSpc>
              <a:spcBef>
                <a:spcPts val="125"/>
              </a:spcBef>
            </a:pPr>
            <a:r>
              <a:rPr lang="en-US" sz="900" spc="-15" dirty="0">
                <a:solidFill>
                  <a:srgbClr val="4A657A"/>
                </a:solidFill>
                <a:latin typeface="Lato Light" panose="020F0502020204030203" pitchFamily="34" charset="0"/>
                <a:ea typeface="Lato Light" panose="020F0502020204030203" pitchFamily="34" charset="0"/>
                <a:cs typeface="Lato Light" panose="020F0502020204030203" pitchFamily="34" charset="0"/>
              </a:rPr>
              <a:t>The table below shows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4" name="object 35">
            <a:extLst>
              <a:ext uri="{FF2B5EF4-FFF2-40B4-BE49-F238E27FC236}">
                <a16:creationId xmlns:a16="http://schemas.microsoft.com/office/drawing/2014/main" id="{62DD4E35-46F8-AEC6-13BA-10FEDAA17D4E}"/>
              </a:ext>
            </a:extLst>
          </p:cNvPr>
          <p:cNvSpPr txBox="1"/>
          <p:nvPr/>
        </p:nvSpPr>
        <p:spPr>
          <a:xfrm>
            <a:off x="457200" y="6096000"/>
            <a:ext cx="5926667" cy="2659702"/>
          </a:xfrm>
          <a:prstGeom prst="rect">
            <a:avLst/>
          </a:prstGeom>
        </p:spPr>
        <p:txBody>
          <a:bodyPr vert="horz" wrap="square" lIns="0" tIns="12700" rIns="0" bIns="0" rtlCol="0">
            <a:spAutoFit/>
          </a:bodyPr>
          <a:lstStyle/>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against participant accounts. </a:t>
            </a:r>
          </a:p>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against participant accounts. </a:t>
            </a:r>
          </a:p>
          <a:p>
            <a:pPr marR="33655">
              <a:spcAft>
                <a:spcPts val="600"/>
              </a:spcAft>
            </a:pPr>
            <a:r>
              <a:rPr lang="en-US" sz="800" b="1" spc="-20" dirty="0">
                <a:solidFill>
                  <a:srgbClr val="000000"/>
                </a:solidFill>
                <a:latin typeface="Lato Light" panose="020F0502020204030203" pitchFamily="34" charset="0"/>
                <a:ea typeface="Lato Light" panose="020F0502020204030203" pitchFamily="34" charset="0"/>
                <a:cs typeface="Lato Light" panose="020F0502020204030203" pitchFamily="34" charset="0"/>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6" name="Picture 5">
            <a:extLst>
              <a:ext uri="{FF2B5EF4-FFF2-40B4-BE49-F238E27FC236}">
                <a16:creationId xmlns:a16="http://schemas.microsoft.com/office/drawing/2014/main" id="{5D754AF3-03B4-C922-95D7-A388C0257D34}"/>
              </a:ext>
            </a:extLst>
          </p:cNvPr>
          <p:cNvPicPr>
            <a:picLocks noChangeAspect="1"/>
          </p:cNvPicPr>
          <p:nvPr/>
        </p:nvPicPr>
        <p:blipFill>
          <a:blip r:embed="rId4"/>
          <a:stretch>
            <a:fillRect/>
          </a:stretch>
        </p:blipFill>
        <p:spPr>
          <a:xfrm>
            <a:off x="457200" y="3978275"/>
            <a:ext cx="3319806" cy="1365806"/>
          </a:xfrm>
          <a:prstGeom prst="rect">
            <a:avLst/>
          </a:prstGeom>
        </p:spPr>
      </p:pic>
      <p:pic>
        <p:nvPicPr>
          <p:cNvPr id="2" name="Picture 1">
            <a:extLst>
              <a:ext uri="{FF2B5EF4-FFF2-40B4-BE49-F238E27FC236}">
                <a16:creationId xmlns:a16="http://schemas.microsoft.com/office/drawing/2014/main" id="{948FF907-3938-BACB-63BA-84B17C6B80E0}"/>
              </a:ext>
            </a:extLst>
          </p:cNvPr>
          <p:cNvPicPr>
            <a:picLocks noChangeAspect="1"/>
          </p:cNvPicPr>
          <p:nvPr/>
        </p:nvPicPr>
        <p:blipFill>
          <a:blip r:embed="rId5"/>
          <a:stretch>
            <a:fillRect/>
          </a:stretch>
        </p:blipFill>
        <p:spPr>
          <a:xfrm>
            <a:off x="457200" y="1828800"/>
            <a:ext cx="6019800" cy="175895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44500" y="990600"/>
            <a:ext cx="5983941" cy="7971413"/>
          </a:xfrm>
          <a:prstGeom prst="rect">
            <a:avLst/>
          </a:prstGeom>
          <a:noFill/>
        </p:spPr>
        <p:txBody>
          <a:bodyPr wrap="square" rtlCol="0">
            <a:spAutoFit/>
          </a:bodyPr>
          <a:lstStyle/>
          <a:p>
            <a:pPr>
              <a:spcAft>
                <a:spcPts val="582"/>
              </a:spcAft>
            </a:pPr>
            <a:r>
              <a:rPr lang="en-US" sz="800" b="1" dirty="0">
                <a:latin typeface="Lato Light" panose="020F0502020204030203" pitchFamily="34" charset="0"/>
                <a:ea typeface="Lato Light" panose="020F0502020204030203" pitchFamily="34" charset="0"/>
                <a:cs typeface="Lato Light" panose="020F0502020204030203" pitchFamily="34" charset="0"/>
              </a:rPr>
              <a:t>Important Information About This Fact Sheet</a:t>
            </a:r>
          </a:p>
          <a:p>
            <a:pPr>
              <a:spcAft>
                <a:spcPts val="582"/>
              </a:spcAft>
            </a:pPr>
            <a:r>
              <a:rPr lang="en-US" sz="800">
                <a:latin typeface="Lato Light" panose="020F0502020204030203" pitchFamily="34" charset="0"/>
                <a:ea typeface="Lato Light" panose="020F0502020204030203" pitchFamily="34" charset="0"/>
                <a:cs typeface="Lato Light" panose="020F0502020204030203" pitchFamily="34" charset="0"/>
              </a:rPr>
              <a:t>©2025 </a:t>
            </a:r>
            <a:r>
              <a:rPr lang="en-US" sz="800" dirty="0">
                <a:latin typeface="Lato Light" panose="020F0502020204030203" pitchFamily="34" charset="0"/>
                <a:ea typeface="Lato Light" panose="020F0502020204030203" pitchFamily="34" charset="0"/>
                <a:cs typeface="Lato Light" panose="020F0502020204030203" pitchFamily="34"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582"/>
              </a:spcAft>
            </a:pPr>
            <a:r>
              <a:rPr lang="en-US" sz="800" b="1" dirty="0">
                <a:latin typeface="Lato Light" panose="020F0502020204030203" pitchFamily="34" charset="0"/>
                <a:ea typeface="Lato Light" panose="020F0502020204030203" pitchFamily="34" charset="0"/>
                <a:cs typeface="Lato Light" panose="020F0502020204030203" pitchFamily="34" charset="0"/>
              </a:rPr>
              <a:t>All investments involve risk, including the loss of principal</a:t>
            </a:r>
            <a:r>
              <a:rPr lang="en-US" sz="800" dirty="0">
                <a:latin typeface="Lato Light" panose="020F0502020204030203" pitchFamily="34" charset="0"/>
                <a:ea typeface="Lato Light" panose="020F0502020204030203" pitchFamily="34" charset="0"/>
                <a:cs typeface="Lato Light" panose="020F0502020204030203" pitchFamily="34"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Lato Light" panose="020F0502020204030203" pitchFamily="34" charset="0"/>
                <a:ea typeface="Lato Light" panose="020F0502020204030203" pitchFamily="34" charset="0"/>
                <a:cs typeface="Lato Light" panose="020F0502020204030203" pitchFamily="34" charset="0"/>
              </a:rPr>
              <a:t>All investments are subject to risk, including the loss of principal. Past performance is not a guarantee of future results. </a:t>
            </a:r>
            <a:r>
              <a:rPr lang="en-US" sz="800" dirty="0">
                <a:latin typeface="Lato Light" panose="020F0502020204030203" pitchFamily="34" charset="0"/>
                <a:ea typeface="Lato Light" panose="020F0502020204030203" pitchFamily="34" charset="0"/>
                <a:cs typeface="Lato Light" panose="020F0502020204030203" pitchFamily="34"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Investments in corporate fixed income securities are subject to a number of risks, including the possibility of issuer default, credit risk, market risk and call risk.</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a:spcAft>
                <a:spcPts val="582"/>
              </a:spcAft>
            </a:pPr>
            <a:r>
              <a:rPr lang="en-US" sz="800" dirty="0">
                <a:latin typeface="Lato Light" panose="020F0502020204030203" pitchFamily="34" charset="0"/>
                <a:ea typeface="Lato Light" panose="020F0502020204030203" pitchFamily="34" charset="0"/>
                <a:cs typeface="Lato Light" panose="020F0502020204030203" pitchFamily="34"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582"/>
              </a:spcAft>
            </a:pPr>
            <a:endParaRPr lang="en-US" sz="600" dirty="0">
              <a:latin typeface="Lato Light" panose="020F0502020204030203" pitchFamily="34" charset="0"/>
              <a:ea typeface="Lato Light" panose="020F0502020204030203" pitchFamily="34" charset="0"/>
              <a:cs typeface="Lato Light" panose="020F0502020204030203" pitchFamily="34"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443753" y="582256"/>
            <a:ext cx="217393" cy="249891"/>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sz="1588"/>
          </a:p>
        </p:txBody>
      </p:sp>
      <p:sp>
        <p:nvSpPr>
          <p:cNvPr id="13" name="object 28">
            <a:extLst>
              <a:ext uri="{FF2B5EF4-FFF2-40B4-BE49-F238E27FC236}">
                <a16:creationId xmlns:a16="http://schemas.microsoft.com/office/drawing/2014/main" id="{1A79C18A-2E38-4E63-8ED5-13F8BE6822DB}"/>
              </a:ext>
            </a:extLst>
          </p:cNvPr>
          <p:cNvSpPr/>
          <p:nvPr/>
        </p:nvSpPr>
        <p:spPr>
          <a:xfrm>
            <a:off x="723519" y="638197"/>
            <a:ext cx="634253" cy="119903"/>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sz="1588"/>
          </a:p>
        </p:txBody>
      </p:sp>
      <p:sp>
        <p:nvSpPr>
          <p:cNvPr id="14" name="object 7">
            <a:extLst>
              <a:ext uri="{FF2B5EF4-FFF2-40B4-BE49-F238E27FC236}">
                <a16:creationId xmlns:a16="http://schemas.microsoft.com/office/drawing/2014/main" id="{635075B9-C0C1-4037-88E2-D88ED976C9CF}"/>
              </a:ext>
            </a:extLst>
          </p:cNvPr>
          <p:cNvSpPr txBox="1"/>
          <p:nvPr/>
        </p:nvSpPr>
        <p:spPr>
          <a:xfrm>
            <a:off x="1655568" y="603861"/>
            <a:ext cx="2045634" cy="174309"/>
          </a:xfrm>
          <a:prstGeom prst="rect">
            <a:avLst/>
          </a:prstGeom>
        </p:spPr>
        <p:txBody>
          <a:bodyPr vert="horz" wrap="square" lIns="0" tIns="11206" rIns="0" bIns="0" rtlCol="0">
            <a:spAutoFit/>
          </a:bodyPr>
          <a:lstStyle/>
          <a:p>
            <a:pPr marL="11206">
              <a:spcBef>
                <a:spcPts val="88"/>
              </a:spcBef>
            </a:pPr>
            <a:r>
              <a:rPr lang="en-US" sz="1059" b="1" spc="-22" dirty="0">
                <a:solidFill>
                  <a:srgbClr val="708493"/>
                </a:solidFill>
                <a:latin typeface="Lato Light" panose="020F0502020204030203" pitchFamily="34" charset="0"/>
                <a:ea typeface="Lato Light" panose="020F0502020204030203" pitchFamily="34" charset="0"/>
                <a:cs typeface="Lato Light" panose="020F0502020204030203" pitchFamily="34" charset="0"/>
              </a:rPr>
              <a:t>Base Target Cash</a:t>
            </a:r>
            <a:endParaRPr lang="en-US" sz="1059" dirty="0">
              <a:latin typeface="Lato Light" panose="020F0502020204030203" pitchFamily="34" charset="0"/>
              <a:ea typeface="Lato Light" panose="020F0502020204030203" pitchFamily="34" charset="0"/>
              <a:cs typeface="Lato Light" panose="020F0502020204030203" pitchFamily="34" charset="0"/>
            </a:endParaRPr>
          </a:p>
        </p:txBody>
      </p:sp>
      <p:sp>
        <p:nvSpPr>
          <p:cNvPr id="7" name="object 36">
            <a:extLst>
              <a:ext uri="{FF2B5EF4-FFF2-40B4-BE49-F238E27FC236}">
                <a16:creationId xmlns:a16="http://schemas.microsoft.com/office/drawing/2014/main" id="{5C723BD8-8BE2-4C48-801E-F37208370796}"/>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info@vestwell.</a:t>
            </a:r>
            <a:r>
              <a:rPr sz="800" b="1" spc="-10" dirty="0">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com</a:t>
            </a:r>
            <a:r>
              <a:rPr lang="en-US" sz="800" b="1" spc="-10" dirty="0">
                <a:latin typeface="Lato Light" panose="020F0502020204030203" pitchFamily="34" charset="0"/>
                <a:ea typeface="Lato Light" panose="020F0502020204030203" pitchFamily="34" charset="0"/>
                <a:cs typeface="Lato Light" panose="020F0502020204030203" pitchFamily="34" charset="0"/>
              </a:rPr>
              <a:t>  |  Page 3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447040" y="990600"/>
            <a:ext cx="5983941" cy="6199774"/>
          </a:xfrm>
          <a:prstGeom prst="rect">
            <a:avLst/>
          </a:prstGeom>
          <a:noFill/>
        </p:spPr>
        <p:txBody>
          <a:bodyPr wrap="square" rtlCol="0">
            <a:spAutoFit/>
          </a:bodyPr>
          <a:lstStyle/>
          <a:p>
            <a:pPr>
              <a:spcAft>
                <a:spcPts val="582"/>
              </a:spcAft>
            </a:pPr>
            <a:r>
              <a:rPr lang="en-US" sz="800" b="1" dirty="0">
                <a:latin typeface="Lato Light" panose="020F0502020204030203" pitchFamily="34" charset="0"/>
                <a:ea typeface="Lato Light" panose="020F0502020204030203" pitchFamily="34" charset="0"/>
                <a:cs typeface="Lato Light" panose="020F0502020204030203" pitchFamily="34" charset="0"/>
              </a:rPr>
              <a:t>Important Information About This Fact Sheet</a:t>
            </a:r>
          </a:p>
          <a:p>
            <a:pPr rtl="0">
              <a:spcBef>
                <a:spcPts val="600"/>
              </a:spcBef>
            </a:pPr>
            <a:r>
              <a:rPr lang="en-US" sz="800" dirty="0">
                <a:latin typeface="Lato Light" panose="020F0502020204030203" pitchFamily="34" charset="0"/>
                <a:ea typeface="Lato Light" panose="020F0502020204030203" pitchFamily="34" charset="0"/>
                <a:cs typeface="Lato Light" panose="020F0502020204030203" pitchFamily="34"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a:t>
            </a:r>
          </a:p>
          <a:p>
            <a:pPr rtl="0">
              <a:spcBef>
                <a:spcPts val="600"/>
              </a:spcBef>
            </a:pPr>
            <a:r>
              <a:rPr lang="en-US" sz="800" dirty="0">
                <a:latin typeface="Lato Light" panose="020F0502020204030203" pitchFamily="34" charset="0"/>
                <a:ea typeface="Lato Light" panose="020F0502020204030203" pitchFamily="34" charset="0"/>
                <a:cs typeface="Lato Light" panose="020F0502020204030203" pitchFamily="34" charset="0"/>
              </a:rPr>
              <a:t>Foreign investments are subject to risks not ordinarily associated with domestic investments, such as currency, economic and political risks, and may follow different accounting standards than domestic investments</a:t>
            </a:r>
          </a:p>
          <a:p>
            <a:pPr rtl="0">
              <a:spcBef>
                <a:spcPts val="600"/>
              </a:spcBef>
            </a:pPr>
            <a:r>
              <a:rPr lang="en-US" sz="800" dirty="0">
                <a:latin typeface="Lato Light" panose="020F0502020204030203" pitchFamily="34" charset="0"/>
                <a:ea typeface="Lato Light" panose="020F0502020204030203" pitchFamily="34" charset="0"/>
                <a:cs typeface="Lato Light" panose="020F0502020204030203" pitchFamily="34" charset="0"/>
              </a:rPr>
              <a:t>Portfolios that invest a significant portion of assets in one sector, issuer, geographical area or industry, or in related industries, may involve greater risks, including greater potential for volatility, than more diversified portfolios. </a:t>
            </a:r>
          </a:p>
          <a:p>
            <a:pPr rtl="0">
              <a:spcBef>
                <a:spcPts val="600"/>
              </a:spcBef>
            </a:pPr>
            <a:r>
              <a:rPr lang="en-US" sz="800" dirty="0">
                <a:latin typeface="Lato Light" panose="020F0502020204030203" pitchFamily="34" charset="0"/>
                <a:ea typeface="Lato Light" panose="020F0502020204030203" pitchFamily="34" charset="0"/>
                <a:cs typeface="Lato Light" panose="020F0502020204030203" pitchFamily="34" charset="0"/>
              </a:rPr>
              <a:t>For more information about Vestwell, as well as its products, fees and services, please refer to Vestwell Advisors’ Form ADV Part 2 Brochure, which is available on our website or may be obtained by writing to: Vestwell, 1410 Broadway, 23rd Fl. New Nork, NY 10018, or by calling (917) 979-5358.</a:t>
            </a:r>
          </a:p>
          <a:p>
            <a:pPr rtl="0"/>
            <a:r>
              <a:rPr lang="en-US" sz="500" dirty="0">
                <a:latin typeface="Lato Light" panose="020F0502020204030203" pitchFamily="34" charset="0"/>
                <a:ea typeface="Lato Light" panose="020F0502020204030203" pitchFamily="34" charset="0"/>
                <a:cs typeface="Lato Light" panose="020F0502020204030203" pitchFamily="34" charset="0"/>
              </a:rPr>
              <a:t>BNYA-VEST-121-24</a:t>
            </a:r>
          </a:p>
          <a:p>
            <a:pPr rtl="0"/>
            <a:endParaRPr lang="en-US" sz="800" b="1" dirty="0">
              <a:latin typeface="Lato Light" panose="020F0502020204030203" pitchFamily="34" charset="0"/>
              <a:ea typeface="Lato Light" panose="020F0502020204030203" pitchFamily="34" charset="0"/>
              <a:cs typeface="Lato Light" panose="020F0502020204030203" pitchFamily="34" charset="0"/>
            </a:endParaRPr>
          </a:p>
          <a:p>
            <a:pPr rtl="0"/>
            <a:r>
              <a:rPr lang="en-US" sz="800" b="1" dirty="0">
                <a:latin typeface="Lato Light" panose="020F0502020204030203" pitchFamily="34" charset="0"/>
                <a:ea typeface="Lato Light" panose="020F0502020204030203" pitchFamily="34" charset="0"/>
                <a:cs typeface="Lato Light" panose="020F0502020204030203" pitchFamily="34" charset="0"/>
              </a:rPr>
              <a:t>Glossary of Terms</a:t>
            </a:r>
          </a:p>
          <a:p>
            <a:pPr rtl="0"/>
            <a:endParaRPr lang="en-US" sz="800" b="1" dirty="0">
              <a:latin typeface="Lato Light" panose="020F0502020204030203" pitchFamily="34" charset="0"/>
              <a:ea typeface="Lato Light" panose="020F0502020204030203" pitchFamily="34" charset="0"/>
              <a:cs typeface="Lato Light" panose="020F0502020204030203" pitchFamily="34" charset="0"/>
            </a:endParaRPr>
          </a:p>
          <a:p>
            <a:pPr>
              <a:lnSpc>
                <a:spcPct val="107000"/>
              </a:lnSpc>
              <a:spcAft>
                <a:spcPts val="441"/>
              </a:spcAft>
            </a:pPr>
            <a:r>
              <a:rPr lang="en-US" sz="800" b="1" dirty="0">
                <a:latin typeface="Lato Light" panose="020F0502020204030203" pitchFamily="34" charset="0"/>
                <a:ea typeface="Lato Light" panose="020F0502020204030203" pitchFamily="34" charset="0"/>
                <a:cs typeface="Lato Light" panose="020F0502020204030203" pitchFamily="34" charset="0"/>
              </a:rPr>
              <a:t>Average Effective Duration</a:t>
            </a:r>
            <a:r>
              <a:rPr lang="en-US" sz="800" dirty="0">
                <a:latin typeface="Lato Light" panose="020F0502020204030203" pitchFamily="34" charset="0"/>
                <a:ea typeface="Lato Light" panose="020F0502020204030203" pitchFamily="34" charset="0"/>
                <a:cs typeface="Lato Light" panose="020F0502020204030203" pitchFamily="34"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a:lnSpc>
                <a:spcPct val="107000"/>
              </a:lnSpc>
              <a:spcAft>
                <a:spcPts val="441"/>
              </a:spcAft>
            </a:pPr>
            <a:r>
              <a:rPr lang="en-US" sz="800" b="1" dirty="0">
                <a:latin typeface="Lato Light" panose="020F0502020204030203" pitchFamily="34" charset="0"/>
                <a:ea typeface="Lato Light" panose="020F0502020204030203" pitchFamily="34" charset="0"/>
                <a:cs typeface="Lato Light" panose="020F0502020204030203" pitchFamily="34" charset="0"/>
              </a:rPr>
              <a:t>Weighted Average Coupon</a:t>
            </a:r>
            <a:r>
              <a:rPr lang="en-US" sz="800" dirty="0">
                <a:latin typeface="Lato Light" panose="020F0502020204030203" pitchFamily="34" charset="0"/>
                <a:ea typeface="Lato Light" panose="020F0502020204030203" pitchFamily="34" charset="0"/>
                <a:cs typeface="Lato Light" panose="020F0502020204030203" pitchFamily="34"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a:lnSpc>
                <a:spcPct val="107000"/>
              </a:lnSpc>
              <a:spcAft>
                <a:spcPts val="441"/>
              </a:spcAft>
            </a:pPr>
            <a:r>
              <a:rPr lang="en-US" sz="800" b="1" dirty="0">
                <a:latin typeface="Lato Light" panose="020F0502020204030203" pitchFamily="34" charset="0"/>
                <a:ea typeface="Lato Light" panose="020F0502020204030203" pitchFamily="34" charset="0"/>
                <a:cs typeface="Lato Light" panose="020F0502020204030203" pitchFamily="34" charset="0"/>
              </a:rPr>
              <a:t>Portfolio Turnover</a:t>
            </a:r>
            <a:r>
              <a:rPr lang="en-US" sz="800" dirty="0">
                <a:latin typeface="Lato Light" panose="020F0502020204030203" pitchFamily="34" charset="0"/>
                <a:ea typeface="Lato Light" panose="020F0502020204030203" pitchFamily="34" charset="0"/>
                <a:cs typeface="Lato Light" panose="020F0502020204030203" pitchFamily="34"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a:lnSpc>
                <a:spcPct val="107000"/>
              </a:lnSpc>
              <a:spcAft>
                <a:spcPts val="441"/>
              </a:spcAft>
            </a:pPr>
            <a:r>
              <a:rPr lang="en-GB" sz="800" b="1" dirty="0">
                <a:latin typeface="Lato Light" panose="020F0502020204030203" pitchFamily="34" charset="0"/>
                <a:ea typeface="Lato Light" panose="020F0502020204030203" pitchFamily="34" charset="0"/>
                <a:cs typeface="Lato Light" panose="020F0502020204030203" pitchFamily="34" charset="0"/>
              </a:rPr>
              <a:t>Gross Expense Ratio</a:t>
            </a:r>
            <a:r>
              <a:rPr lang="en-GB" sz="800" dirty="0">
                <a:latin typeface="Lato Light" panose="020F0502020204030203" pitchFamily="34" charset="0"/>
                <a:ea typeface="Lato Light" panose="020F0502020204030203" pitchFamily="34" charset="0"/>
                <a:cs typeface="Lato Light" panose="020F0502020204030203" pitchFamily="34"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800" dirty="0">
              <a:latin typeface="Lato Light" panose="020F0502020204030203" pitchFamily="34" charset="0"/>
              <a:ea typeface="Lato Light" panose="020F0502020204030203" pitchFamily="34" charset="0"/>
              <a:cs typeface="Lato Light" panose="020F0502020204030203" pitchFamily="34" charset="0"/>
            </a:endParaRPr>
          </a:p>
          <a:p>
            <a:pPr>
              <a:lnSpc>
                <a:spcPct val="107000"/>
              </a:lnSpc>
              <a:spcAft>
                <a:spcPts val="441"/>
              </a:spcAft>
            </a:pPr>
            <a:r>
              <a:rPr lang="en-GB" sz="800" b="1" dirty="0">
                <a:latin typeface="Lato Light" panose="020F0502020204030203" pitchFamily="34" charset="0"/>
                <a:ea typeface="Lato Light" panose="020F0502020204030203" pitchFamily="34" charset="0"/>
                <a:cs typeface="Lato Light" panose="020F0502020204030203" pitchFamily="34" charset="0"/>
              </a:rPr>
              <a:t>Net Expense Ratio</a:t>
            </a:r>
            <a:r>
              <a:rPr lang="en-GB" sz="800" dirty="0">
                <a:latin typeface="Lato Light" panose="020F0502020204030203" pitchFamily="34" charset="0"/>
                <a:ea typeface="Lato Light" panose="020F0502020204030203" pitchFamily="34" charset="0"/>
                <a:cs typeface="Lato Light" panose="020F0502020204030203" pitchFamily="34"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latin typeface="Lato Light" panose="020F0502020204030203" pitchFamily="34" charset="0"/>
              <a:ea typeface="Lato Light" panose="020F0502020204030203" pitchFamily="34" charset="0"/>
              <a:cs typeface="Lato Light" panose="020F0502020204030203" pitchFamily="34" charset="0"/>
            </a:endParaRPr>
          </a:p>
          <a:p>
            <a:pPr rtl="0"/>
            <a:endParaRPr lang="en-US" sz="706" dirty="0">
              <a:latin typeface="Nunito Sans" pitchFamily="2" charset="0"/>
            </a:endParaRPr>
          </a:p>
          <a:p>
            <a:pPr rtl="0"/>
            <a:endParaRPr lang="en-US" sz="706" dirty="0">
              <a:latin typeface="Nunito Sans" pitchFamily="2" charset="0"/>
            </a:endParaRPr>
          </a:p>
          <a:p>
            <a:pPr rtl="0"/>
            <a:endParaRPr lang="en-US" sz="706" dirty="0">
              <a:latin typeface="Nunito Sans" pitchFamily="2" charset="0"/>
            </a:endParaRPr>
          </a:p>
          <a:p>
            <a:pPr rtl="0"/>
            <a:endParaRPr lang="en-US" sz="706" dirty="0">
              <a:latin typeface="Nunito Sans" pitchFamily="2" charset="0"/>
            </a:endParaRPr>
          </a:p>
          <a:p>
            <a:pPr>
              <a:spcAft>
                <a:spcPts val="582"/>
              </a:spcAft>
            </a:pPr>
            <a:endParaRPr lang="en-US" sz="777" dirty="0">
              <a:latin typeface="Nunito Sans" pitchFamily="2" charset="0"/>
            </a:endParaRPr>
          </a:p>
          <a:p>
            <a:endParaRPr lang="en-US" sz="777" dirty="0">
              <a:latin typeface="Nunito Sans" pitchFamily="2" charset="0"/>
            </a:endParaRPr>
          </a:p>
          <a:p>
            <a:endParaRPr lang="en-US" sz="971"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443753" y="582256"/>
            <a:ext cx="217393" cy="249891"/>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sz="1588"/>
          </a:p>
        </p:txBody>
      </p:sp>
      <p:sp>
        <p:nvSpPr>
          <p:cNvPr id="13" name="object 28">
            <a:extLst>
              <a:ext uri="{FF2B5EF4-FFF2-40B4-BE49-F238E27FC236}">
                <a16:creationId xmlns:a16="http://schemas.microsoft.com/office/drawing/2014/main" id="{1A79C18A-2E38-4E63-8ED5-13F8BE6822DB}"/>
              </a:ext>
            </a:extLst>
          </p:cNvPr>
          <p:cNvSpPr/>
          <p:nvPr/>
        </p:nvSpPr>
        <p:spPr>
          <a:xfrm>
            <a:off x="723519" y="638197"/>
            <a:ext cx="634253" cy="119903"/>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sz="1588"/>
          </a:p>
        </p:txBody>
      </p:sp>
      <p:sp>
        <p:nvSpPr>
          <p:cNvPr id="7" name="object 7">
            <a:extLst>
              <a:ext uri="{FF2B5EF4-FFF2-40B4-BE49-F238E27FC236}">
                <a16:creationId xmlns:a16="http://schemas.microsoft.com/office/drawing/2014/main" id="{ABD0891E-DC7A-4029-926F-5360F2B9FDF5}"/>
              </a:ext>
            </a:extLst>
          </p:cNvPr>
          <p:cNvSpPr txBox="1"/>
          <p:nvPr/>
        </p:nvSpPr>
        <p:spPr>
          <a:xfrm>
            <a:off x="1655568" y="603861"/>
            <a:ext cx="2045634" cy="174309"/>
          </a:xfrm>
          <a:prstGeom prst="rect">
            <a:avLst/>
          </a:prstGeom>
        </p:spPr>
        <p:txBody>
          <a:bodyPr vert="horz" wrap="square" lIns="0" tIns="11206" rIns="0" bIns="0" rtlCol="0">
            <a:spAutoFit/>
          </a:bodyPr>
          <a:lstStyle/>
          <a:p>
            <a:pPr marL="11206">
              <a:spcBef>
                <a:spcPts val="88"/>
              </a:spcBef>
            </a:pPr>
            <a:r>
              <a:rPr lang="en-US" sz="1059" b="1" spc="-22" dirty="0">
                <a:solidFill>
                  <a:srgbClr val="708493"/>
                </a:solidFill>
                <a:latin typeface="Lato Light" panose="020F0502020204030203" pitchFamily="34" charset="0"/>
                <a:ea typeface="Lato Light" panose="020F0502020204030203" pitchFamily="34" charset="0"/>
                <a:cs typeface="Lato Light" panose="020F0502020204030203" pitchFamily="34" charset="0"/>
              </a:rPr>
              <a:t>Base Target Cash</a:t>
            </a:r>
            <a:endParaRPr lang="en-US" sz="1059" dirty="0">
              <a:latin typeface="Lato Light" panose="020F0502020204030203" pitchFamily="34" charset="0"/>
              <a:ea typeface="Lato Light" panose="020F0502020204030203" pitchFamily="34" charset="0"/>
              <a:cs typeface="Lato Light" panose="020F0502020204030203" pitchFamily="34" charset="0"/>
            </a:endParaRPr>
          </a:p>
        </p:txBody>
      </p:sp>
      <p:sp>
        <p:nvSpPr>
          <p:cNvPr id="8" name="object 36">
            <a:extLst>
              <a:ext uri="{FF2B5EF4-FFF2-40B4-BE49-F238E27FC236}">
                <a16:creationId xmlns:a16="http://schemas.microsoft.com/office/drawing/2014/main" id="{526FE29E-6DF6-43B4-8904-DB43A7F5FF92}"/>
              </a:ext>
            </a:extLst>
          </p:cNvPr>
          <p:cNvSpPr txBox="1"/>
          <p:nvPr/>
        </p:nvSpPr>
        <p:spPr>
          <a:xfrm>
            <a:off x="457200" y="8839200"/>
            <a:ext cx="5949984" cy="135935"/>
          </a:xfrm>
          <a:prstGeom prst="rect">
            <a:avLst/>
          </a:prstGeom>
        </p:spPr>
        <p:txBody>
          <a:bodyPr vert="horz" wrap="square" lIns="0" tIns="12700" rIns="0" bIns="0" rtlCol="0">
            <a:spAutoFit/>
          </a:bodyPr>
          <a:lstStyle/>
          <a:p>
            <a:pPr marL="12700">
              <a:lnSpc>
                <a:spcPct val="100000"/>
              </a:lnSpc>
              <a:spcBef>
                <a:spcPts val="100"/>
              </a:spcBef>
            </a:pPr>
            <a:r>
              <a:rPr sz="800" b="1" dirty="0">
                <a:latin typeface="Lato Light" panose="020F0502020204030203" pitchFamily="34" charset="0"/>
                <a:ea typeface="Lato Light" panose="020F0502020204030203" pitchFamily="34" charset="0"/>
                <a:cs typeface="Lato Light" panose="020F0502020204030203" pitchFamily="34" charset="0"/>
              </a:rPr>
              <a:t>For</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more information</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contact us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t>
            </a:r>
            <a:r>
              <a:rPr sz="800" b="1" spc="-10" dirty="0">
                <a:latin typeface="Lato Light" panose="020F0502020204030203" pitchFamily="34" charset="0"/>
                <a:ea typeface="Lato Light" panose="020F0502020204030203" pitchFamily="34" charset="0"/>
                <a:cs typeface="Lato Light" panose="020F0502020204030203" pitchFamily="34" charset="0"/>
              </a:rPr>
              <a:t>Vestwell</a:t>
            </a:r>
            <a:r>
              <a:rPr sz="800" b="1" dirty="0">
                <a:latin typeface="Lato Light" panose="020F0502020204030203" pitchFamily="34" charset="0"/>
                <a:ea typeface="Lato Light" panose="020F0502020204030203" pitchFamily="34" charset="0"/>
                <a:cs typeface="Lato Light" panose="020F0502020204030203" pitchFamily="34" charset="0"/>
              </a:rPr>
              <a:t> Advisors,</a:t>
            </a:r>
            <a:r>
              <a:rPr sz="800" b="1" spc="-5"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LLC</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(917) 979-5358</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dirty="0">
                <a:latin typeface="Lato Light" panose="020F0502020204030203" pitchFamily="34" charset="0"/>
                <a:ea typeface="Lato Light" panose="020F0502020204030203" pitchFamily="34" charset="0"/>
                <a:cs typeface="Lato Light" panose="020F0502020204030203" pitchFamily="34" charset="0"/>
              </a:rPr>
              <a:t>|</a:t>
            </a:r>
            <a:r>
              <a:rPr sz="800" b="1" spc="180" dirty="0">
                <a:latin typeface="Lato Light" panose="020F0502020204030203" pitchFamily="34" charset="0"/>
                <a:ea typeface="Lato Light" panose="020F0502020204030203" pitchFamily="34" charset="0"/>
                <a:cs typeface="Lato Light" panose="020F0502020204030203" pitchFamily="34" charset="0"/>
              </a:rPr>
              <a:t> </a:t>
            </a:r>
            <a:r>
              <a:rPr sz="800" b="1" spc="-10" dirty="0">
                <a:solidFill>
                  <a:srgbClr val="0000FF"/>
                </a:solidFill>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info@vestwell.</a:t>
            </a:r>
            <a:r>
              <a:rPr sz="800" b="1" spc="-10" dirty="0">
                <a:latin typeface="Lato Light" panose="020F0502020204030203" pitchFamily="34" charset="0"/>
                <a:ea typeface="Lato Light" panose="020F0502020204030203" pitchFamily="34" charset="0"/>
                <a:cs typeface="Lato Light" panose="020F0502020204030203" pitchFamily="34" charset="0"/>
                <a:hlinkClick r:id="rId3">
                  <a:extLst>
                    <a:ext uri="{A12FA001-AC4F-418D-AE19-62706E023703}">
                      <ahyp:hlinkClr xmlns:ahyp="http://schemas.microsoft.com/office/drawing/2018/hyperlinkcolor" val="tx"/>
                    </a:ext>
                  </a:extLst>
                </a:hlinkClick>
              </a:rPr>
              <a:t>com</a:t>
            </a:r>
            <a:r>
              <a:rPr lang="en-US" sz="800" b="1" spc="-10" dirty="0">
                <a:latin typeface="Lato Light" panose="020F0502020204030203" pitchFamily="34" charset="0"/>
                <a:ea typeface="Lato Light" panose="020F0502020204030203" pitchFamily="34" charset="0"/>
                <a:cs typeface="Lato Light" panose="020F0502020204030203" pitchFamily="34" charset="0"/>
              </a:rPr>
              <a:t>  |  Page 4 of 4                   vestwell.com</a:t>
            </a:r>
            <a:endParaRPr sz="800" dirty="0">
              <a:latin typeface="Lato Light" panose="020F0502020204030203" pitchFamily="34" charset="0"/>
              <a:ea typeface="Lato Light" panose="020F0502020204030203" pitchFamily="34" charset="0"/>
              <a:cs typeface="Lato Light" panose="020F0502020204030203" pitchFamily="34" charset="0"/>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5948</TotalTime>
  <Words>2830</Words>
  <Application>Microsoft Office PowerPoint</Application>
  <PresentationFormat>On-screen Show (4:3)</PresentationFormat>
  <Paragraphs>75</Paragraphs>
  <Slides>4</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vt:i4>
      </vt:variant>
    </vt:vector>
  </HeadingPairs>
  <TitlesOfParts>
    <vt:vector size="13" baseType="lpstr">
      <vt:lpstr>Arial</vt:lpstr>
      <vt:lpstr>Calibri</vt:lpstr>
      <vt:lpstr>Lato Light</vt:lpstr>
      <vt:lpstr>Lato Regular</vt:lpstr>
      <vt:lpstr>Myriad Pro</vt:lpstr>
      <vt:lpstr>Nunito Sans</vt:lpstr>
      <vt:lpstr>Nunito-Black</vt:lpstr>
      <vt:lpstr>Wingdings</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Schwork, Kris</dc:creator>
  <cp:lastModifiedBy>Armstrong, Andrew</cp:lastModifiedBy>
  <cp:revision>410</cp:revision>
  <cp:lastPrinted>2019-07-18T13:12:06Z</cp:lastPrinted>
  <dcterms:created xsi:type="dcterms:W3CDTF">2016-07-27T14:50:07Z</dcterms:created>
  <dcterms:modified xsi:type="dcterms:W3CDTF">2025-01-16T19:53:35Z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781dfe3-6600-4878-ab62-89c56005e52a_Enabled">
    <vt:lpwstr>true</vt:lpwstr>
  </property>
  <property fmtid="{D5CDD505-2E9C-101B-9397-08002B2CF9AE}" pid="3" name="MSIP_Label_5781dfe3-6600-4878-ab62-89c56005e52a_SetDate">
    <vt:lpwstr>2022-07-28T11:39:57Z</vt:lpwstr>
  </property>
  <property fmtid="{D5CDD505-2E9C-101B-9397-08002B2CF9AE}" pid="4" name="MSIP_Label_5781dfe3-6600-4878-ab62-89c56005e52a_Method">
    <vt:lpwstr>Privileged</vt:lpwstr>
  </property>
  <property fmtid="{D5CDD505-2E9C-101B-9397-08002B2CF9AE}" pid="5" name="MSIP_Label_5781dfe3-6600-4878-ab62-89c56005e52a_Name">
    <vt:lpwstr>Confidential</vt:lpwstr>
  </property>
  <property fmtid="{D5CDD505-2E9C-101B-9397-08002B2CF9AE}" pid="6" name="MSIP_Label_5781dfe3-6600-4878-ab62-89c56005e52a_SiteId">
    <vt:lpwstr>106bdeea-f616-4dfc-bc1d-6cbbf45e2011</vt:lpwstr>
  </property>
  <property fmtid="{D5CDD505-2E9C-101B-9397-08002B2CF9AE}" pid="7" name="MSIP_Label_5781dfe3-6600-4878-ab62-89c56005e52a_ActionId">
    <vt:lpwstr>ee3092a3-2494-4362-affa-1a76d270def8</vt:lpwstr>
  </property>
  <property fmtid="{D5CDD505-2E9C-101B-9397-08002B2CF9AE}" pid="8" name="MSIP_Label_5781dfe3-6600-4878-ab62-89c56005e52a_ContentBits">
    <vt:lpwstr>0</vt:lpwstr>
  </property>
</Properties>
</file>