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452" r:id="rId4"/>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912" userDrawn="1">
          <p15:clr>
            <a:srgbClr val="A4A3A4"/>
          </p15:clr>
        </p15:guide>
        <p15:guide id="2" pos="4464" userDrawn="1">
          <p15:clr>
            <a:srgbClr val="A4A3A4"/>
          </p15:clr>
        </p15:guide>
        <p15:guide id="3" orient="horz" pos="6096" userDrawn="1">
          <p15:clr>
            <a:srgbClr val="A4A3A4"/>
          </p15:clr>
        </p15:guide>
        <p15:guide id="4" orient="horz" pos="3600" userDrawn="1">
          <p15:clr>
            <a:srgbClr val="A4A3A4"/>
          </p15:clr>
        </p15:guide>
        <p15:guide id="5" orient="horz" pos="2112" userDrawn="1">
          <p15:clr>
            <a:srgbClr val="A4A3A4"/>
          </p15:clr>
        </p15:guide>
        <p15:guide id="6" pos="288" userDrawn="1">
          <p15:clr>
            <a:srgbClr val="A4A3A4"/>
          </p15:clr>
        </p15:guide>
        <p15:guide id="8" orient="horz" pos="2208" userDrawn="1">
          <p15:clr>
            <a:srgbClr val="A4A3A4"/>
          </p15:clr>
        </p15:guide>
        <p15:guide id="9" orient="horz" pos="3408" userDrawn="1">
          <p15:clr>
            <a:srgbClr val="A4A3A4"/>
          </p15:clr>
        </p15:guide>
        <p15:guide id="10" pos="3168" userDrawn="1">
          <p15:clr>
            <a:srgbClr val="A4A3A4"/>
          </p15:clr>
        </p15:guide>
        <p15:guide id="11" orient="horz" pos="1776" userDrawn="1">
          <p15:clr>
            <a:srgbClr val="A4A3A4"/>
          </p15:clr>
        </p15:guide>
        <p15:guide id="12" orient="horz" pos="2640" userDrawn="1">
          <p15:clr>
            <a:srgbClr val="A4A3A4"/>
          </p15:clr>
        </p15:guide>
        <p15:guide id="13" pos="3648" userDrawn="1">
          <p15:clr>
            <a:srgbClr val="A4A3A4"/>
          </p15:clr>
        </p15:guide>
        <p15:guide id="14" orient="horz" pos="3888" userDrawn="1">
          <p15:clr>
            <a:srgbClr val="A4A3A4"/>
          </p15:clr>
        </p15:guide>
        <p15:guide id="15" orient="horz" pos="2880" userDrawn="1">
          <p15:clr>
            <a:srgbClr val="A4A3A4"/>
          </p15:clr>
        </p15:guide>
        <p15:guide id="16" pos="2640" userDrawn="1">
          <p15:clr>
            <a:srgbClr val="A4A3A4"/>
          </p15:clr>
        </p15:guide>
        <p15:guide id="17" orient="horz" pos="2784" userDrawn="1">
          <p15:clr>
            <a:srgbClr val="A4A3A4"/>
          </p15:clr>
        </p15:guide>
        <p15:guide id="18" orient="horz" pos="3696" userDrawn="1">
          <p15:clr>
            <a:srgbClr val="A4A3A4"/>
          </p15:clr>
        </p15:guide>
        <p15:guide id="19" pos="2544" userDrawn="1">
          <p15:clr>
            <a:srgbClr val="A4A3A4"/>
          </p15:clr>
        </p15:guide>
        <p15:guide id="20" orient="horz" pos="4320" userDrawn="1">
          <p15:clr>
            <a:srgbClr val="A4A3A4"/>
          </p15:clr>
        </p15:guide>
        <p15:guide id="21" pos="2784" userDrawn="1">
          <p15:clr>
            <a:srgbClr val="A4A3A4"/>
          </p15:clr>
        </p15:guide>
        <p15:guide id="22" orient="horz" pos="39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C8806D-8121-9ED5-0F14-5685912DE677}" name="Mcnamara, Lisa" initials="ML" userId="S::lmcnamara@pershing.com::60114d3f-55c7-4e01-9c62-30dd1c811597" providerId="AD"/>
  <p188:author id="{3E3B64E5-818B-FE50-1C44-092E3ADBF5AE}" name="DeLeo, Amber" initials="DA" userId="S::Amber.DeLeo@bnymellon.com::57d10b29-984e-46c1-8788-ec5381ec088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chwork, Kris" initials="SK" lastIdx="4" clrIdx="0">
    <p:extLst>
      <p:ext uri="{19B8F6BF-5375-455C-9EA6-DF929625EA0E}">
        <p15:presenceInfo xmlns:p15="http://schemas.microsoft.com/office/powerpoint/2012/main" userId="S::kschwork@lockwoodadvisors.com::eeaccb08-ff15-434b-b29c-64bff891f73d" providerId="AD"/>
      </p:ext>
    </p:extLst>
  </p:cmAuthor>
  <p:cmAuthor id="2" name="Mcnamara, Lisa" initials="ML" lastIdx="4" clrIdx="1">
    <p:extLst>
      <p:ext uri="{19B8F6BF-5375-455C-9EA6-DF929625EA0E}">
        <p15:presenceInfo xmlns:p15="http://schemas.microsoft.com/office/powerpoint/2012/main" userId="S::lmcnamara@pershing.com::60114d3f-55c7-4e01-9c62-30dd1c8115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2D8FC5"/>
    <a:srgbClr val="97D1F1"/>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5" autoAdjust="0"/>
    <p:restoredTop sz="94651"/>
  </p:normalViewPr>
  <p:slideViewPr>
    <p:cSldViewPr>
      <p:cViewPr varScale="1">
        <p:scale>
          <a:sx n="103" d="100"/>
          <a:sy n="103" d="100"/>
        </p:scale>
        <p:origin x="2322" y="18"/>
      </p:cViewPr>
      <p:guideLst>
        <p:guide orient="horz" pos="912"/>
        <p:guide pos="4464"/>
        <p:guide orient="horz" pos="6096"/>
        <p:guide orient="horz" pos="3600"/>
        <p:guide orient="horz" pos="2112"/>
        <p:guide pos="288"/>
        <p:guide orient="horz" pos="2208"/>
        <p:guide orient="horz" pos="3408"/>
        <p:guide pos="3168"/>
        <p:guide orient="horz" pos="1776"/>
        <p:guide orient="horz" pos="2640"/>
        <p:guide pos="3648"/>
        <p:guide orient="horz" pos="3888"/>
        <p:guide orient="horz" pos="2880"/>
        <p:guide pos="2640"/>
        <p:guide orient="horz" pos="2784"/>
        <p:guide orient="horz" pos="3696"/>
        <p:guide pos="2544"/>
        <p:guide orient="horz" pos="4320"/>
        <p:guide pos="2784"/>
        <p:guide orient="horz" pos="39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5EFFC"/>
              </a:solidFill>
              <a:ln w="19050">
                <a:noFill/>
              </a:ln>
              <a:effectLst/>
            </c:spPr>
            <c:extLst>
              <c:ext xmlns:c16="http://schemas.microsoft.com/office/drawing/2014/chart" uri="{C3380CC4-5D6E-409C-BE32-E72D297353CC}">
                <c16:uniqueId val="{00000003-2CE2-3C4A-BD2D-FB30BD808061}"/>
              </c:ext>
            </c:extLst>
          </c:dPt>
          <c:dPt>
            <c:idx val="1"/>
            <c:bubble3D val="0"/>
            <c:spPr>
              <a:solidFill>
                <a:srgbClr val="97D1F1"/>
              </a:solidFill>
              <a:ln w="19050">
                <a:noFill/>
              </a:ln>
              <a:effectLst/>
            </c:spPr>
            <c:extLst>
              <c:ext xmlns:c16="http://schemas.microsoft.com/office/drawing/2014/chart" uri="{C3380CC4-5D6E-409C-BE32-E72D297353CC}">
                <c16:uniqueId val="{00000004-2CE2-3C4A-BD2D-FB30BD808061}"/>
              </c:ext>
            </c:extLst>
          </c:dPt>
          <c:dPt>
            <c:idx val="2"/>
            <c:bubble3D val="0"/>
            <c:spPr>
              <a:solidFill>
                <a:schemeClr val="accent1"/>
              </a:solidFill>
              <a:ln w="19050">
                <a:noFill/>
              </a:ln>
              <a:effectLst/>
            </c:spPr>
            <c:extLst>
              <c:ext xmlns:c16="http://schemas.microsoft.com/office/drawing/2014/chart" uri="{C3380CC4-5D6E-409C-BE32-E72D297353CC}">
                <c16:uniqueId val="{00000002-2CE2-3C4A-BD2D-FB30BD808061}"/>
              </c:ext>
            </c:extLst>
          </c:dPt>
          <c:dPt>
            <c:idx val="3"/>
            <c:bubble3D val="0"/>
            <c:spPr>
              <a:solidFill>
                <a:schemeClr val="accent4"/>
              </a:solidFill>
              <a:ln w="19050">
                <a:noFill/>
              </a:ln>
              <a:effectLst/>
            </c:spPr>
            <c:extLst>
              <c:ext xmlns:c16="http://schemas.microsoft.com/office/drawing/2014/chart" uri="{C3380CC4-5D6E-409C-BE32-E72D297353CC}">
                <c16:uniqueId val="{00000007-5A7C-CA45-A882-1E69D97BC053}"/>
              </c:ext>
            </c:extLst>
          </c:dPt>
          <c:cat>
            <c:strRef>
              <c:f>Sheet1!$A$2:$A$5</c:f>
              <c:strCache>
                <c:ptCount val="2"/>
                <c:pt idx="0">
                  <c:v>1st Qtr</c:v>
                </c:pt>
                <c:pt idx="1">
                  <c:v>2nd Qtr</c:v>
                </c:pt>
              </c:strCache>
            </c:strRef>
          </c:cat>
          <c:val>
            <c:numRef>
              <c:f>Sheet1!$B$2:$B$5</c:f>
              <c:numCache>
                <c:formatCode>General</c:formatCode>
                <c:ptCount val="4"/>
                <c:pt idx="0">
                  <c:v>100</c:v>
                </c:pt>
              </c:numCache>
            </c:numRef>
          </c:val>
          <c:extLst>
            <c:ext xmlns:c16="http://schemas.microsoft.com/office/drawing/2014/chart" uri="{C3380CC4-5D6E-409C-BE32-E72D297353CC}">
              <c16:uniqueId val="{00000000-2CE2-3C4A-BD2D-FB30BD808061}"/>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E126613D-07A2-4D9F-94A3-6151DA31377A}"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E5138C69-0292-4D31-A054-03B15A044957}" type="slidenum">
              <a:rPr lang="en-US" smtClean="0"/>
              <a:t>‹#›</a:t>
            </a:fld>
            <a:endParaRPr lang="en-US"/>
          </a:p>
        </p:txBody>
      </p:sp>
    </p:spTree>
    <p:extLst>
      <p:ext uri="{BB962C8B-B14F-4D97-AF65-F5344CB8AC3E}">
        <p14:creationId xmlns:p14="http://schemas.microsoft.com/office/powerpoint/2010/main" val="2293665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hyperlink" Target="mailto:info@vestwell.com" TargetMode="External"/><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02096" y="3231881"/>
            <a:ext cx="2289289" cy="1610697"/>
          </a:xfrm>
          <a:prstGeom prst="rect">
            <a:avLst/>
          </a:prstGeom>
        </p:spPr>
        <p:txBody>
          <a:bodyPr vert="horz" wrap="square" lIns="0" tIns="12700" rIns="0" bIns="0" rtlCol="0">
            <a:spAutoFit/>
          </a:bodyPr>
          <a:lstStyle/>
          <a:p>
            <a:pPr marL="76200">
              <a:spcBef>
                <a:spcPts val="100"/>
              </a:spcBef>
              <a:tabLst>
                <a:tab pos="1806575" algn="l"/>
              </a:tabLst>
            </a:pPr>
            <a:r>
              <a:rPr lang="en-US" sz="900" b="1" dirty="0">
                <a:solidFill>
                  <a:srgbClr val="4A657A"/>
                </a:solidFill>
                <a:latin typeface="NunitoSans-SemiBold"/>
                <a:cs typeface="NunitoSans-SemiBold"/>
              </a:rPr>
              <a:t>iShares Short Treasury </a:t>
            </a:r>
            <a:r>
              <a:rPr sz="900" b="1" dirty="0">
                <a:solidFill>
                  <a:srgbClr val="4A657A"/>
                </a:solidFill>
                <a:latin typeface="NunitoSans-SemiBold"/>
                <a:cs typeface="NunitoSans-SemiBold"/>
              </a:rPr>
              <a:t>	</a:t>
            </a:r>
            <a:r>
              <a:rPr sz="900" b="1" spc="-10" dirty="0">
                <a:solidFill>
                  <a:srgbClr val="4A657A"/>
                </a:solidFill>
                <a:latin typeface="Nunito Sans"/>
                <a:cs typeface="Nunito Sans"/>
              </a:rPr>
              <a:t>3</a:t>
            </a:r>
            <a:r>
              <a:rPr lang="en-US" sz="900" b="1" spc="-10" dirty="0">
                <a:solidFill>
                  <a:srgbClr val="4A657A"/>
                </a:solidFill>
                <a:latin typeface="Nunito Sans"/>
                <a:cs typeface="Nunito Sans"/>
              </a:rPr>
              <a:t>3</a:t>
            </a:r>
            <a:r>
              <a:rPr sz="900" b="1" spc="-10" dirty="0">
                <a:solidFill>
                  <a:srgbClr val="4A657A"/>
                </a:solidFill>
                <a:latin typeface="Nunito Sans"/>
                <a:cs typeface="Nunito Sans"/>
              </a:rPr>
              <a:t>.0%</a:t>
            </a:r>
            <a:endParaRPr sz="900" dirty="0">
              <a:latin typeface="Nunito Sans"/>
              <a:cs typeface="Nunito Sans"/>
            </a:endParaRPr>
          </a:p>
          <a:p>
            <a:pPr marL="48895">
              <a:tabLst>
                <a:tab pos="2133600" algn="l"/>
              </a:tabLst>
            </a:pPr>
            <a:r>
              <a:rPr sz="900" b="1" spc="-30" dirty="0">
                <a:solidFill>
                  <a:srgbClr val="4A657A"/>
                </a:solidFill>
                <a:uFill>
                  <a:solidFill>
                    <a:srgbClr val="F2F7FB"/>
                  </a:solidFill>
                </a:uFill>
                <a:latin typeface="NunitoSans-SemiBold"/>
                <a:cs typeface="NunitoSans-SemiBold"/>
              </a:rPr>
              <a:t> </a:t>
            </a:r>
            <a:r>
              <a:rPr lang="en-US" sz="900" b="1" spc="-30" dirty="0">
                <a:solidFill>
                  <a:srgbClr val="4A657A"/>
                </a:solidFill>
                <a:uFill>
                  <a:solidFill>
                    <a:srgbClr val="F2F7FB"/>
                  </a:solidFill>
                </a:uFill>
                <a:latin typeface="NunitoSans-SemiBold"/>
                <a:cs typeface="NunitoSans-SemiBold"/>
              </a:rPr>
              <a:t>Bond</a:t>
            </a:r>
            <a:r>
              <a:rPr sz="900" b="1" spc="5" dirty="0">
                <a:solidFill>
                  <a:srgbClr val="4A657A"/>
                </a:solidFill>
                <a:uFill>
                  <a:solidFill>
                    <a:srgbClr val="F2F7FB"/>
                  </a:solidFill>
                </a:uFill>
                <a:latin typeface="NunitoSans-SemiBold"/>
                <a:cs typeface="NunitoSans-SemiBold"/>
              </a:rPr>
              <a:t> </a:t>
            </a:r>
            <a:r>
              <a:rPr sz="900" b="1" spc="-20" dirty="0">
                <a:solidFill>
                  <a:srgbClr val="4A657A"/>
                </a:solidFill>
                <a:uFill>
                  <a:solidFill>
                    <a:srgbClr val="F2F7FB"/>
                  </a:solidFill>
                </a:uFill>
                <a:latin typeface="NunitoSans-SemiBold"/>
                <a:cs typeface="NunitoSans-SemiBold"/>
              </a:rPr>
              <a:t>ETF</a:t>
            </a:r>
            <a:r>
              <a:rPr sz="900" b="1" dirty="0">
                <a:solidFill>
                  <a:srgbClr val="4A657A"/>
                </a:solidFill>
                <a:uFill>
                  <a:solidFill>
                    <a:srgbClr val="F2F7FB"/>
                  </a:solidFill>
                </a:uFill>
                <a:latin typeface="NunitoSans-SemiBold"/>
                <a:cs typeface="NunitoSans-SemiBold"/>
              </a:rPr>
              <a:t>	</a:t>
            </a:r>
            <a:endParaRPr sz="900" dirty="0">
              <a:latin typeface="NunitoSans-SemiBold"/>
              <a:cs typeface="NunitoSans-SemiBold"/>
            </a:endParaRPr>
          </a:p>
          <a:p>
            <a:pPr marL="76200">
              <a:spcBef>
                <a:spcPts val="330"/>
              </a:spcBef>
              <a:tabLst>
                <a:tab pos="1806575" algn="l"/>
              </a:tabLst>
            </a:pPr>
            <a:endParaRPr lang="en-US" sz="100" b="1" dirty="0">
              <a:solidFill>
                <a:srgbClr val="4A657A"/>
              </a:solidFill>
              <a:latin typeface="NunitoSans-SemiBold"/>
              <a:cs typeface="NunitoSans-SemiBold"/>
            </a:endParaRPr>
          </a:p>
          <a:p>
            <a:pPr marL="76200">
              <a:spcBef>
                <a:spcPts val="330"/>
              </a:spcBef>
              <a:tabLst>
                <a:tab pos="1806575" algn="l"/>
              </a:tabLst>
            </a:pPr>
            <a:r>
              <a:rPr lang="en-US" sz="900" b="1" dirty="0">
                <a:solidFill>
                  <a:srgbClr val="4A657A"/>
                </a:solidFill>
                <a:latin typeface="NunitoSans-SemiBold"/>
                <a:cs typeface="NunitoSans-SemiBold"/>
              </a:rPr>
              <a:t>Vanguard Short-Term	</a:t>
            </a:r>
            <a:r>
              <a:rPr lang="en-US" sz="900" b="1" spc="-10" dirty="0">
                <a:solidFill>
                  <a:srgbClr val="4A657A"/>
                </a:solidFill>
                <a:latin typeface="Nunito Sans"/>
                <a:cs typeface="Nunito Sans"/>
              </a:rPr>
              <a:t>33.0</a:t>
            </a:r>
            <a:r>
              <a:rPr sz="900" b="1" spc="-10" dirty="0">
                <a:solidFill>
                  <a:srgbClr val="4A657A"/>
                </a:solidFill>
                <a:latin typeface="Nunito Sans"/>
                <a:cs typeface="Nunito Sans"/>
              </a:rPr>
              <a:t>%</a:t>
            </a:r>
            <a:endParaRPr sz="900" dirty="0">
              <a:latin typeface="Nunito Sans"/>
              <a:cs typeface="Nunito Sans"/>
            </a:endParaRPr>
          </a:p>
          <a:p>
            <a:pPr marL="76200"/>
            <a:r>
              <a:rPr lang="en-US" sz="900" b="1" dirty="0">
                <a:solidFill>
                  <a:srgbClr val="4A657A"/>
                </a:solidFill>
                <a:latin typeface="NunitoSans-SemiBold"/>
                <a:cs typeface="NunitoSans-SemiBold"/>
              </a:rPr>
              <a:t>Treasury ETF</a:t>
            </a:r>
          </a:p>
          <a:p>
            <a:pPr marL="76200"/>
            <a:endParaRPr lang="en-US" sz="900" b="1" spc="-25" dirty="0">
              <a:solidFill>
                <a:srgbClr val="4A657A"/>
              </a:solidFill>
              <a:latin typeface="NunitoSans-SemiBold"/>
              <a:cs typeface="NunitoSans-SemiBold"/>
            </a:endParaRPr>
          </a:p>
          <a:p>
            <a:pPr marL="76200">
              <a:lnSpc>
                <a:spcPts val="1035"/>
              </a:lnSpc>
            </a:pPr>
            <a:endParaRPr lang="en-US" sz="900" b="1" spc="-25" dirty="0">
              <a:solidFill>
                <a:srgbClr val="4A657A"/>
              </a:solidFill>
              <a:latin typeface="NunitoSans-SemiBold"/>
              <a:cs typeface="NunitoSans-SemiBold"/>
            </a:endParaRPr>
          </a:p>
          <a:p>
            <a:pPr marL="76200">
              <a:lnSpc>
                <a:spcPts val="1035"/>
              </a:lnSpc>
              <a:spcBef>
                <a:spcPts val="535"/>
              </a:spcBef>
              <a:tabLst>
                <a:tab pos="1806575" algn="l"/>
              </a:tabLst>
            </a:pPr>
            <a:endParaRPr lang="en-US" sz="1100" dirty="0">
              <a:latin typeface="NunitoSans-SemiBold"/>
              <a:cs typeface="NunitoSans-SemiBold"/>
            </a:endParaRPr>
          </a:p>
          <a:p>
            <a:pPr marL="76200">
              <a:lnSpc>
                <a:spcPts val="1035"/>
              </a:lnSpc>
              <a:spcBef>
                <a:spcPts val="535"/>
              </a:spcBef>
              <a:tabLst>
                <a:tab pos="1806575" algn="l"/>
              </a:tabLst>
            </a:pPr>
            <a:endParaRPr lang="en-US" sz="1100" dirty="0">
              <a:latin typeface="NunitoSans-SemiBold"/>
              <a:cs typeface="NunitoSans-SemiBold"/>
            </a:endParaRPr>
          </a:p>
          <a:p>
            <a:pPr>
              <a:lnSpc>
                <a:spcPct val="100000"/>
              </a:lnSpc>
              <a:spcBef>
                <a:spcPts val="10"/>
              </a:spcBef>
            </a:pPr>
            <a:endParaRPr lang="en-US" sz="1050" dirty="0">
              <a:latin typeface="NunitoSans-SemiBold"/>
              <a:cs typeface="NunitoSans-SemiBold"/>
            </a:endParaRPr>
          </a:p>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3399537" cy="874598"/>
          </a:xfrm>
          <a:prstGeom prst="rect">
            <a:avLst/>
          </a:prstGeom>
        </p:spPr>
        <p:txBody>
          <a:bodyPr vert="horz" wrap="square" lIns="0" tIns="12700" rIns="0" bIns="0" rtlCol="0">
            <a:spAutoFit/>
          </a:bodyPr>
          <a:lstStyle/>
          <a:p>
            <a:pPr marL="12700" marR="5080">
              <a:lnSpc>
                <a:spcPct val="100000"/>
              </a:lnSpc>
              <a:spcBef>
                <a:spcPts val="100"/>
              </a:spcBef>
            </a:pPr>
            <a:r>
              <a:rPr lang="en-US" dirty="0"/>
              <a:t>Capital Preservation</a:t>
            </a:r>
            <a:br>
              <a:rPr lang="en-US" dirty="0"/>
            </a:br>
            <a:r>
              <a:rPr lang="en-US" dirty="0"/>
              <a:t>Strategy</a:t>
            </a:r>
            <a:endParaRPr spc="-20" dirty="0"/>
          </a:p>
        </p:txBody>
      </p:sp>
      <p:sp>
        <p:nvSpPr>
          <p:cNvPr id="7" name="object 7"/>
          <p:cNvSpPr/>
          <p:nvPr/>
        </p:nvSpPr>
        <p:spPr>
          <a:xfrm>
            <a:off x="499363" y="23802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dirty="0"/>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539424" y="83820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526426"/>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a:p>
            <a:pPr marL="12700" marR="5080">
              <a:lnSpc>
                <a:spcPts val="1000"/>
              </a:lnSpc>
              <a:spcBef>
                <a:spcPts val="890"/>
              </a:spcBef>
            </a:pPr>
            <a:r>
              <a:rPr lang="en-US" sz="900" b="1" dirty="0">
                <a:solidFill>
                  <a:srgbClr val="4A657A"/>
                </a:solidFill>
                <a:latin typeface="NunitoSans-SemiBold"/>
                <a:cs typeface="NunitoSans-SemiBold"/>
              </a:rPr>
              <a:t>Schwab Short-Term US Treasury ETF™</a:t>
            </a:r>
            <a:endParaRPr sz="900" dirty="0">
              <a:latin typeface="NunitoSans-SemiBold"/>
              <a:cs typeface="NunitoSans-SemiBold"/>
            </a:endParaRPr>
          </a:p>
        </p:txBody>
      </p:sp>
      <p:sp>
        <p:nvSpPr>
          <p:cNvPr id="14" name="object 14"/>
          <p:cNvSpPr txBox="1"/>
          <p:nvPr/>
        </p:nvSpPr>
        <p:spPr>
          <a:xfrm>
            <a:off x="6896396" y="2888981"/>
            <a:ext cx="367665" cy="151323"/>
          </a:xfrm>
          <a:prstGeom prst="rect">
            <a:avLst/>
          </a:prstGeom>
        </p:spPr>
        <p:txBody>
          <a:bodyPr vert="horz" wrap="square" lIns="0" tIns="12700" rIns="0" bIns="0" rtlCol="0">
            <a:spAutoFit/>
          </a:bodyPr>
          <a:lstStyle/>
          <a:p>
            <a:pPr marL="12700">
              <a:lnSpc>
                <a:spcPct val="100000"/>
              </a:lnSpc>
              <a:spcBef>
                <a:spcPts val="100"/>
              </a:spcBef>
            </a:pPr>
            <a:r>
              <a:rPr lang="en-US" sz="900" b="1" spc="-20" dirty="0">
                <a:solidFill>
                  <a:srgbClr val="4A657A"/>
                </a:solidFill>
                <a:latin typeface="Nunito Sans"/>
                <a:cs typeface="Nunito Sans"/>
              </a:rPr>
              <a:t>34</a:t>
            </a:r>
            <a:r>
              <a:rPr sz="900" b="1" spc="-20" dirty="0">
                <a:solidFill>
                  <a:srgbClr val="4A657A"/>
                </a:solidFill>
                <a:latin typeface="Nunito Sans"/>
                <a:cs typeface="Nunito Sans"/>
              </a:rPr>
              <a:t>.0%</a:t>
            </a:r>
            <a:endParaRPr sz="900" dirty="0">
              <a:latin typeface="Nunito Sans"/>
              <a:cs typeface="Nunito Sans"/>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4670" y="53282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29590" y="449072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a:latin typeface="Nunito-Black"/>
              <a:cs typeface="Nunito-Black"/>
            </a:endParaRPr>
          </a:p>
        </p:txBody>
      </p:sp>
      <p:sp>
        <p:nvSpPr>
          <p:cNvPr id="26" name="object 26"/>
          <p:cNvSpPr txBox="1"/>
          <p:nvPr/>
        </p:nvSpPr>
        <p:spPr>
          <a:xfrm>
            <a:off x="647496" y="6342150"/>
            <a:ext cx="3950970" cy="1300484"/>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This strategy may be appropriate for an investor seeking to fulfill or supplement need for current income with a low tolerance for risk. </a:t>
            </a:r>
          </a:p>
          <a:p>
            <a:pPr marL="12700" marR="5080">
              <a:lnSpc>
                <a:spcPct val="116700"/>
              </a:lnSpc>
              <a:spcBef>
                <a:spcPts val="100"/>
              </a:spcBef>
            </a:pPr>
            <a:endParaRPr lang="en-US" sz="1000" b="1" dirty="0">
              <a:solidFill>
                <a:srgbClr val="4A657A"/>
              </a:solidFill>
              <a:latin typeface="NunitoSans-SemiBold"/>
              <a:cs typeface="NunitoSans-SemiBold"/>
            </a:endParaRPr>
          </a:p>
          <a:p>
            <a:pPr marL="12700" marR="5080">
              <a:lnSpc>
                <a:spcPct val="116700"/>
              </a:lnSpc>
              <a:spcBef>
                <a:spcPts val="100"/>
              </a:spcBef>
            </a:pPr>
            <a:r>
              <a:rPr lang="en-US" sz="1000" b="1" dirty="0">
                <a:solidFill>
                  <a:srgbClr val="4A657A"/>
                </a:solidFill>
                <a:latin typeface="NunitoSans-SemiBold"/>
                <a:cs typeface="NunitoSans-SemiBold"/>
              </a:rPr>
              <a:t>The strategy seeks to preserve capital with the potential for some current income. The portfolio is comprised of low-cost ETFs with a target weighting of each security designed to achieve the goals of the portfolio.</a:t>
            </a:r>
          </a:p>
          <a:p>
            <a:pPr marL="12700" marR="5080">
              <a:lnSpc>
                <a:spcPct val="116700"/>
              </a:lnSpc>
              <a:spcBef>
                <a:spcPts val="100"/>
              </a:spcBef>
            </a:pPr>
            <a:endParaRPr lang="en-US" sz="1000" b="1" dirty="0">
              <a:solidFill>
                <a:srgbClr val="4A657A"/>
              </a:solidFill>
              <a:latin typeface="NunitoSans-SemiBold"/>
              <a:cs typeface="NunitoSans-SemiBold"/>
            </a:endParaRPr>
          </a:p>
        </p:txBody>
      </p:sp>
      <p:sp>
        <p:nvSpPr>
          <p:cNvPr id="27" name="object 27"/>
          <p:cNvSpPr/>
          <p:nvPr/>
        </p:nvSpPr>
        <p:spPr>
          <a:xfrm>
            <a:off x="539495" y="695076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95085"/>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dirty="0">
              <a:latin typeface="Nunito-Black"/>
              <a:cs typeface="Nunito-Black"/>
            </a:endParaRPr>
          </a:p>
        </p:txBody>
      </p:sp>
      <p:sp>
        <p:nvSpPr>
          <p:cNvPr id="32" name="object 32"/>
          <p:cNvSpPr/>
          <p:nvPr/>
        </p:nvSpPr>
        <p:spPr>
          <a:xfrm>
            <a:off x="5175148" y="50292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257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4864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5" name="object 35"/>
          <p:cNvSpPr txBox="1"/>
          <p:nvPr/>
        </p:nvSpPr>
        <p:spPr>
          <a:xfrm>
            <a:off x="5387975" y="7924800"/>
            <a:ext cx="1319530" cy="187680"/>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Short-term Treasury</a:t>
            </a:r>
          </a:p>
        </p:txBody>
      </p:sp>
      <p:sp>
        <p:nvSpPr>
          <p:cNvPr id="37" name="object 37"/>
          <p:cNvSpPr txBox="1"/>
          <p:nvPr/>
        </p:nvSpPr>
        <p:spPr>
          <a:xfrm>
            <a:off x="6909376" y="7924800"/>
            <a:ext cx="365760" cy="205184"/>
          </a:xfrm>
          <a:prstGeom prst="rect">
            <a:avLst/>
          </a:prstGeom>
        </p:spPr>
        <p:txBody>
          <a:bodyPr vert="horz" wrap="square" lIns="0" tIns="66040" rIns="0" bIns="0" rtlCol="0">
            <a:spAutoFit/>
          </a:bodyPr>
          <a:lstStyle/>
          <a:p>
            <a:pPr marL="12700">
              <a:lnSpc>
                <a:spcPct val="100000"/>
              </a:lnSpc>
              <a:spcBef>
                <a:spcPts val="520"/>
              </a:spcBef>
            </a:pPr>
            <a:r>
              <a:rPr lang="en-US" sz="900" b="1" spc="-10" dirty="0">
                <a:solidFill>
                  <a:srgbClr val="4A657A"/>
                </a:solidFill>
                <a:latin typeface="NunitoSans-SemiBold"/>
                <a:cs typeface="NunitoSans-SemiBold"/>
              </a:rPr>
              <a:t>100</a:t>
            </a:r>
            <a:r>
              <a:rPr sz="900" b="1" spc="-10" dirty="0">
                <a:solidFill>
                  <a:srgbClr val="4A657A"/>
                </a:solidFill>
                <a:latin typeface="NunitoSans-SemiBold"/>
                <a:cs typeface="NunitoSans-SemiBold"/>
              </a:rPr>
              <a:t>.0%</a:t>
            </a:r>
            <a:endParaRPr sz="900" dirty="0">
              <a:latin typeface="NunitoSans-SemiBold"/>
              <a:cs typeface="NunitoSans-SemiBold"/>
            </a:endParaRPr>
          </a:p>
        </p:txBody>
      </p:sp>
      <p:pic>
        <p:nvPicPr>
          <p:cNvPr id="40" name="object 40"/>
          <p:cNvPicPr/>
          <p:nvPr/>
        </p:nvPicPr>
        <p:blipFill>
          <a:blip r:embed="rId2" cstate="print"/>
          <a:stretch>
            <a:fillRect/>
          </a:stretch>
        </p:blipFill>
        <p:spPr>
          <a:xfrm>
            <a:off x="5215464" y="8001000"/>
            <a:ext cx="101498" cy="101498"/>
          </a:xfrm>
          <a:prstGeom prst="rect">
            <a:avLst/>
          </a:prstGeom>
        </p:spPr>
      </p:pic>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2839722992"/>
              </p:ext>
            </p:extLst>
          </p:nvPr>
        </p:nvGraphicFramePr>
        <p:xfrm>
          <a:off x="644527" y="2819400"/>
          <a:ext cx="4308473" cy="2910586"/>
        </p:xfrm>
        <a:graphic>
          <a:graphicData uri="http://schemas.openxmlformats.org/drawingml/2006/table">
            <a:tbl>
              <a:tblPr firstRow="1" bandRow="1">
                <a:tableStyleId>{2D5ABB26-0587-4C30-8999-92F81FD0307C}</a:tableStyleId>
              </a:tblPr>
              <a:tblGrid>
                <a:gridCol w="2050414">
                  <a:extLst>
                    <a:ext uri="{9D8B030D-6E8A-4147-A177-3AD203B41FA5}">
                      <a16:colId xmlns:a16="http://schemas.microsoft.com/office/drawing/2014/main" val="20000"/>
                    </a:ext>
                  </a:extLst>
                </a:gridCol>
                <a:gridCol w="1877059">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marR="0" lvl="0" indent="0" defTabSz="914400" eaLnBrk="1" fontAlgn="auto" latinLnBrk="0" hangingPunct="1">
                        <a:lnSpc>
                          <a:spcPct val="100000"/>
                        </a:lnSpc>
                        <a:spcBef>
                          <a:spcPts val="195"/>
                        </a:spcBef>
                        <a:spcAft>
                          <a:spcPts val="0"/>
                        </a:spcAft>
                        <a:buClrTx/>
                        <a:buSzTx/>
                        <a:buFontTx/>
                        <a:buNone/>
                        <a:tabLst/>
                        <a:defRPr/>
                      </a:pPr>
                      <a:r>
                        <a:rPr lang="en-US" sz="900" b="1" dirty="0">
                          <a:solidFill>
                            <a:srgbClr val="4A657A"/>
                          </a:solidFill>
                          <a:latin typeface="NunitoSans-SemiBold"/>
                          <a:cs typeface="NunitoSans-SemiBold"/>
                        </a:rPr>
                        <a:t>Avg.</a:t>
                      </a:r>
                      <a:r>
                        <a:rPr lang="en-US" sz="900" b="1" spc="-15" dirty="0">
                          <a:solidFill>
                            <a:srgbClr val="4A657A"/>
                          </a:solidFill>
                          <a:latin typeface="NunitoSans-SemiBold"/>
                          <a:cs typeface="NunitoSans-SemiBold"/>
                        </a:rPr>
                        <a:t> </a:t>
                      </a:r>
                      <a:r>
                        <a:rPr lang="en-US" sz="900" b="1" dirty="0">
                          <a:solidFill>
                            <a:srgbClr val="4A657A"/>
                          </a:solidFill>
                          <a:latin typeface="NunitoSans-SemiBold"/>
                          <a:cs typeface="NunitoSans-SemiBold"/>
                        </a:rPr>
                        <a:t>Effective</a:t>
                      </a:r>
                      <a:r>
                        <a:rPr lang="en-US" sz="900" b="1" spc="-15" dirty="0">
                          <a:solidFill>
                            <a:srgbClr val="4A657A"/>
                          </a:solidFill>
                          <a:latin typeface="NunitoSans-SemiBold"/>
                          <a:cs typeface="NunitoSans-SemiBold"/>
                        </a:rPr>
                        <a:t> </a:t>
                      </a:r>
                      <a:r>
                        <a:rPr lang="en-US" sz="900" b="1" dirty="0">
                          <a:solidFill>
                            <a:srgbClr val="4A657A"/>
                          </a:solidFill>
                          <a:latin typeface="NunitoSans-SemiBold"/>
                          <a:cs typeface="NunitoSans-SemiBold"/>
                        </a:rPr>
                        <a:t>Duration</a:t>
                      </a:r>
                      <a:r>
                        <a:rPr lang="en-US" sz="900" b="1" spc="-15"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(Years)</a:t>
                      </a:r>
                      <a:endParaRPr lang="en-US" sz="900" dirty="0">
                        <a:latin typeface="NunitoSans-SemiBold"/>
                        <a:cs typeface="NunitoSans-SemiBold"/>
                      </a:endParaRPr>
                    </a:p>
                  </a:txBody>
                  <a:tcPr marL="0" marR="0" marT="24765" marB="0" anchor="ctr">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marL="0" algn="l">
                        <a:lnSpc>
                          <a:spcPct val="100000"/>
                        </a:lnSpc>
                        <a:spcBef>
                          <a:spcPts val="375"/>
                        </a:spcBef>
                      </a:pPr>
                      <a:r>
                        <a:rPr lang="en-US" sz="900" b="1" spc="-20" dirty="0">
                          <a:solidFill>
                            <a:srgbClr val="4A657A"/>
                          </a:solidFill>
                          <a:latin typeface="Nunito Sans"/>
                          <a:ea typeface="+mn-ea"/>
                          <a:cs typeface="Nunito Sans"/>
                        </a:rPr>
                        <a:t>1.58</a:t>
                      </a:r>
                    </a:p>
                  </a:txBody>
                  <a:tcPr marL="0" marR="0" marT="39370" marB="0" anchor="ctr">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lang="en-US" sz="900" b="1" dirty="0">
                          <a:solidFill>
                            <a:srgbClr val="4A657A"/>
                          </a:solidFill>
                          <a:latin typeface="NunitoSans-SemiBold"/>
                          <a:cs typeface="NunitoSans-SemiBold"/>
                        </a:rPr>
                        <a:t>Avg.</a:t>
                      </a:r>
                      <a:r>
                        <a:rPr lang="en-US" sz="900" b="1" spc="-35" dirty="0">
                          <a:solidFill>
                            <a:srgbClr val="4A657A"/>
                          </a:solidFill>
                          <a:latin typeface="NunitoSans-SemiBold"/>
                          <a:cs typeface="NunitoSans-SemiBold"/>
                        </a:rPr>
                        <a:t> </a:t>
                      </a:r>
                      <a:r>
                        <a:rPr lang="en-US" sz="900" b="1" dirty="0">
                          <a:solidFill>
                            <a:srgbClr val="4A657A"/>
                          </a:solidFill>
                          <a:latin typeface="NunitoSans-SemiBold"/>
                          <a:cs typeface="NunitoSans-SemiBold"/>
                        </a:rPr>
                        <a:t>Weighted</a:t>
                      </a:r>
                      <a:r>
                        <a:rPr lang="en-US" sz="900" b="1" spc="-25"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Coupon</a:t>
                      </a:r>
                      <a:endParaRPr lang="en-US" sz="900" dirty="0">
                        <a:latin typeface="NunitoSans-SemiBold"/>
                        <a:cs typeface="NunitoSans-SemiBold"/>
                      </a:endParaRPr>
                    </a:p>
                  </a:txBody>
                  <a:tcPr marL="0" marR="0" marT="41910" marB="0" anchor="ctr">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2.85%</a:t>
                      </a:r>
                    </a:p>
                  </a:txBody>
                  <a:tcPr marL="0" marR="0" marT="43815" marB="0" anchor="ctr">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marR="0" lvl="0" indent="0" defTabSz="914400" eaLnBrk="1" fontAlgn="auto" latinLnBrk="0" hangingPunct="1">
                        <a:lnSpc>
                          <a:spcPct val="100000"/>
                        </a:lnSpc>
                        <a:spcBef>
                          <a:spcPts val="195"/>
                        </a:spcBef>
                        <a:spcAft>
                          <a:spcPts val="0"/>
                        </a:spcAft>
                        <a:buClrTx/>
                        <a:buSzTx/>
                        <a:buFontTx/>
                        <a:buNone/>
                        <a:tabLst/>
                        <a:defRPr/>
                      </a:pPr>
                      <a:endParaRPr lang="en-US" sz="900" dirty="0">
                        <a:latin typeface="NunitoSans-SemiBold"/>
                        <a:cs typeface="NunitoSans-SemiBold"/>
                      </a:endParaRPr>
                    </a:p>
                  </a:txBody>
                  <a:tcPr marL="0" marR="0" marT="24765"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marL="0" algn="r">
                        <a:lnSpc>
                          <a:spcPct val="100000"/>
                        </a:lnSpc>
                        <a:spcBef>
                          <a:spcPts val="375"/>
                        </a:spcBef>
                      </a:pPr>
                      <a:endParaRPr lang="en-US" sz="900" b="1" spc="-20" dirty="0">
                        <a:solidFill>
                          <a:schemeClr val="bg1"/>
                        </a:solidFill>
                        <a:latin typeface="Nunito Sans"/>
                        <a:ea typeface="+mn-ea"/>
                        <a:cs typeface="Nunito Sans"/>
                      </a:endParaRPr>
                    </a:p>
                  </a:txBody>
                  <a:tcPr marL="0" marR="0" marT="3937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lang="en-US" sz="900" dirty="0">
                        <a:latin typeface="NunitoSans-SemiBold"/>
                        <a:cs typeface="NunitoSans-SemiBold"/>
                      </a:endParaRPr>
                    </a:p>
                  </a:txBody>
                  <a:tcPr marL="0" marR="0" marT="4191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345"/>
                        </a:spcBef>
                      </a:pPr>
                      <a:endParaRPr sz="900"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99161">
                <a:tc>
                  <a:txBody>
                    <a:bodyPr/>
                    <a:lstStyle/>
                    <a:p>
                      <a:pPr marL="31750">
                        <a:lnSpc>
                          <a:spcPct val="100000"/>
                        </a:lnSpc>
                        <a:spcBef>
                          <a:spcPts val="10"/>
                        </a:spcBef>
                      </a:pPr>
                      <a:endParaRPr sz="1000" dirty="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lang="en-US" sz="900" b="1" spc="-10" dirty="0">
                          <a:solidFill>
                            <a:srgbClr val="4A657A"/>
                          </a:solidFill>
                          <a:latin typeface="NunitoSans-SemiBold"/>
                          <a:cs typeface="NunitoSans-SemiBold"/>
                        </a:rPr>
                        <a:t>Low Risk</a:t>
                      </a:r>
                      <a:r>
                        <a:rPr lang="en-US"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Transparency</a:t>
                      </a:r>
                      <a:endParaRPr lang="en-US" sz="900" dirty="0">
                        <a:latin typeface="NunitoSans-SemiBold"/>
                        <a:cs typeface="NunitoSans-SemiBold"/>
                      </a:endParaRPr>
                    </a:p>
                    <a:p>
                      <a:pPr marL="446405">
                        <a:lnSpc>
                          <a:spcPct val="100000"/>
                        </a:lnSpc>
                        <a:spcBef>
                          <a:spcPts val="20"/>
                        </a:spcBef>
                        <a:tabLst>
                          <a:tab pos="1483360" algn="l"/>
                        </a:tabLst>
                      </a:pPr>
                      <a:r>
                        <a:rPr lang="en-US" sz="900" b="1" spc="-10" dirty="0">
                          <a:solidFill>
                            <a:srgbClr val="4A657A"/>
                          </a:solidFill>
                          <a:latin typeface="NunitoSans-SemiBold"/>
                          <a:cs typeface="NunitoSans-SemiBold"/>
                        </a:rPr>
                        <a:t>Profile</a:t>
                      </a:r>
                      <a:r>
                        <a:rPr lang="en-US" sz="900" b="1" dirty="0">
                          <a:solidFill>
                            <a:srgbClr val="4A657A"/>
                          </a:solidFill>
                          <a:latin typeface="NunitoSans-SemiBold"/>
                          <a:cs typeface="NunitoSans-SemiBold"/>
                        </a:rPr>
                        <a:t>	</a:t>
                      </a:r>
                      <a:endParaRPr lang="en-US"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853055"/>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1" name="object 15">
            <a:extLst>
              <a:ext uri="{FF2B5EF4-FFF2-40B4-BE49-F238E27FC236}">
                <a16:creationId xmlns:a16="http://schemas.microsoft.com/office/drawing/2014/main" id="{88356E58-6278-DE66-7087-964184679925}"/>
              </a:ext>
            </a:extLst>
          </p:cNvPr>
          <p:cNvSpPr/>
          <p:nvPr/>
        </p:nvSpPr>
        <p:spPr>
          <a:xfrm>
            <a:off x="2855212" y="3335332"/>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54" name="object 15">
            <a:extLst>
              <a:ext uri="{FF2B5EF4-FFF2-40B4-BE49-F238E27FC236}">
                <a16:creationId xmlns:a16="http://schemas.microsoft.com/office/drawing/2014/main" id="{15D0C47F-6561-0083-EE20-CDA119A4E685}"/>
              </a:ext>
            </a:extLst>
          </p:cNvPr>
          <p:cNvSpPr/>
          <p:nvPr/>
        </p:nvSpPr>
        <p:spPr>
          <a:xfrm>
            <a:off x="5164836" y="35814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2692" y="2971800"/>
            <a:ext cx="1027508" cy="283451"/>
          </a:xfrm>
          <a:prstGeom prst="rect">
            <a:avLst/>
          </a:prstGeom>
        </p:spPr>
      </p:pic>
      <p:graphicFrame>
        <p:nvGraphicFramePr>
          <p:cNvPr id="61" name="Chart 60">
            <a:extLst>
              <a:ext uri="{FF2B5EF4-FFF2-40B4-BE49-F238E27FC236}">
                <a16:creationId xmlns:a16="http://schemas.microsoft.com/office/drawing/2014/main" id="{2ADC03D8-F264-5DD6-195D-D5760B4E8867}"/>
              </a:ext>
            </a:extLst>
          </p:cNvPr>
          <p:cNvGraphicFramePr/>
          <p:nvPr>
            <p:extLst>
              <p:ext uri="{D42A27DB-BD31-4B8C-83A1-F6EECF244321}">
                <p14:modId xmlns:p14="http://schemas.microsoft.com/office/powerpoint/2010/main" val="2553118207"/>
              </p:ext>
            </p:extLst>
          </p:nvPr>
        </p:nvGraphicFramePr>
        <p:xfrm>
          <a:off x="4953000" y="6400800"/>
          <a:ext cx="2467595" cy="1645063"/>
        </p:xfrm>
        <a:graphic>
          <a:graphicData uri="http://schemas.openxmlformats.org/drawingml/2006/chart">
            <c:chart xmlns:c="http://schemas.openxmlformats.org/drawingml/2006/chart" xmlns:r="http://schemas.openxmlformats.org/officeDocument/2006/relationships" r:id="rId9"/>
          </a:graphicData>
        </a:graphic>
      </p:graphicFrame>
      <p:sp>
        <p:nvSpPr>
          <p:cNvPr id="56" name="object 18">
            <a:extLst>
              <a:ext uri="{FF2B5EF4-FFF2-40B4-BE49-F238E27FC236}">
                <a16:creationId xmlns:a16="http://schemas.microsoft.com/office/drawing/2014/main" id="{6EFC9977-9D36-72AA-01E5-9DBE71938574}"/>
              </a:ext>
            </a:extLst>
          </p:cNvPr>
          <p:cNvSpPr txBox="1"/>
          <p:nvPr/>
        </p:nvSpPr>
        <p:spPr>
          <a:xfrm>
            <a:off x="5119109" y="4886711"/>
            <a:ext cx="2289294" cy="840615"/>
          </a:xfrm>
          <a:prstGeom prst="rect">
            <a:avLst/>
          </a:prstGeom>
        </p:spPr>
        <p:txBody>
          <a:bodyPr vert="horz" wrap="square" lIns="0" tIns="12700" rIns="0" bIns="0" rtlCol="0">
            <a:spAutoFit/>
          </a:bodyPr>
          <a:lstStyle/>
          <a:p>
            <a:pPr marL="76200">
              <a:lnSpc>
                <a:spcPct val="100000"/>
              </a:lnSpc>
              <a:spcBef>
                <a:spcPts val="775"/>
              </a:spcBef>
              <a:tabLst>
                <a:tab pos="1882775"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Low</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7</a:t>
            </a:r>
            <a:r>
              <a:rPr sz="1350" b="1" spc="-15" baseline="-6172" dirty="0">
                <a:solidFill>
                  <a:srgbClr val="4A657A"/>
                </a:solidFill>
                <a:latin typeface="NunitoSans-SemiBold"/>
                <a:cs typeface="NunitoSans-SemiBold"/>
              </a:rPr>
              <a:t>%</a:t>
            </a:r>
            <a:endParaRPr lang="en-US" sz="1350" b="1" spc="-15" baseline="-6172" dirty="0">
              <a:solidFill>
                <a:srgbClr val="4A657A"/>
              </a:solidFill>
              <a:latin typeface="NunitoSans-SemiBold"/>
              <a:cs typeface="NunitoSans-SemiBold"/>
            </a:endParaRPr>
          </a:p>
          <a:p>
            <a:pPr marL="76200" marR="68580">
              <a:lnSpc>
                <a:spcPts val="1900"/>
              </a:lnSpc>
              <a:tabLst>
                <a:tab pos="1794510" algn="l"/>
                <a:tab pos="2066289" algn="l"/>
              </a:tabLst>
            </a:pPr>
            <a:r>
              <a:rPr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3</a:t>
            </a:r>
            <a:endParaRPr sz="900" dirty="0">
              <a:latin typeface="NunitoSans-SemiBold"/>
              <a:cs typeface="NunitoSans-SemiBold"/>
            </a:endParaRPr>
          </a:p>
        </p:txBody>
      </p:sp>
      <p:sp>
        <p:nvSpPr>
          <p:cNvPr id="59" name="object 36">
            <a:extLst>
              <a:ext uri="{FF2B5EF4-FFF2-40B4-BE49-F238E27FC236}">
                <a16:creationId xmlns:a16="http://schemas.microsoft.com/office/drawing/2014/main" id="{64A779AA-A132-4A39-89FE-5073A0F1D69C}"/>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10"/>
              </a:rPr>
              <a:t>info@vestwell.com</a:t>
            </a:r>
            <a:r>
              <a:rPr lang="en-US" sz="800" b="1" spc="-10" dirty="0">
                <a:solidFill>
                  <a:srgbClr val="4A657A"/>
                </a:solidFill>
                <a:latin typeface="NunitoSans-SemiBold"/>
                <a:cs typeface="NunitoSans-SemiBold"/>
              </a:rPr>
              <a:t>  |  Page 1 of 3                                                                        vestwell.com</a:t>
            </a:r>
            <a:endParaRPr sz="800" dirty="0">
              <a:latin typeface="NunitoSans-SemiBold"/>
              <a:cs typeface="NunitoSans-SemiBold"/>
            </a:endParaRPr>
          </a:p>
        </p:txBody>
      </p:sp>
      <p:sp>
        <p:nvSpPr>
          <p:cNvPr id="63" name="TextBox 62">
            <a:extLst>
              <a:ext uri="{FF2B5EF4-FFF2-40B4-BE49-F238E27FC236}">
                <a16:creationId xmlns:a16="http://schemas.microsoft.com/office/drawing/2014/main" id="{AC3301D5-895D-4270-BC90-2AF71DEE7059}"/>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6" name="TextBox 15">
            <a:extLst>
              <a:ext uri="{FF2B5EF4-FFF2-40B4-BE49-F238E27FC236}">
                <a16:creationId xmlns:a16="http://schemas.microsoft.com/office/drawing/2014/main" id="{BB7275E5-2167-4712-860A-38FE080EA6E7}"/>
              </a:ext>
            </a:extLst>
          </p:cNvPr>
          <p:cNvSpPr txBox="1"/>
          <p:nvPr/>
        </p:nvSpPr>
        <p:spPr>
          <a:xfrm>
            <a:off x="539424" y="3570000"/>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17" name="object 41">
            <a:extLst>
              <a:ext uri="{FF2B5EF4-FFF2-40B4-BE49-F238E27FC236}">
                <a16:creationId xmlns:a16="http://schemas.microsoft.com/office/drawing/2014/main" id="{8A84A953-563D-85EC-8A0E-90BF7C54DF65}"/>
              </a:ext>
            </a:extLst>
          </p:cNvPr>
          <p:cNvSpPr txBox="1"/>
          <p:nvPr/>
        </p:nvSpPr>
        <p:spPr>
          <a:xfrm>
            <a:off x="457200" y="84582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98D7C784-2401-C9CA-832F-B9FAC3EB5D31}"/>
              </a:ext>
            </a:extLst>
          </p:cNvPr>
          <p:cNvSpPr txBox="1"/>
          <p:nvPr/>
        </p:nvSpPr>
        <p:spPr>
          <a:xfrm>
            <a:off x="504552" y="90518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Capital Preservation</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13" name="object 3">
            <a:extLst>
              <a:ext uri="{FF2B5EF4-FFF2-40B4-BE49-F238E27FC236}">
                <a16:creationId xmlns:a16="http://schemas.microsoft.com/office/drawing/2014/main" id="{FBAE050E-08E3-48E0-ADE7-4F730C6CA2A9}"/>
              </a:ext>
            </a:extLst>
          </p:cNvPr>
          <p:cNvSpPr txBox="1"/>
          <p:nvPr/>
        </p:nvSpPr>
        <p:spPr>
          <a:xfrm>
            <a:off x="457200" y="1066800"/>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tables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15" name="object 31">
            <a:extLst>
              <a:ext uri="{FF2B5EF4-FFF2-40B4-BE49-F238E27FC236}">
                <a16:creationId xmlns:a16="http://schemas.microsoft.com/office/drawing/2014/main" id="{BBA0D8BB-45D3-449A-A4AE-D6C40330FB1D}"/>
              </a:ext>
            </a:extLst>
          </p:cNvPr>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8" name="object 36">
            <a:extLst>
              <a:ext uri="{FF2B5EF4-FFF2-40B4-BE49-F238E27FC236}">
                <a16:creationId xmlns:a16="http://schemas.microsoft.com/office/drawing/2014/main" id="{024F076C-6482-43B3-9585-52E35C33A17A}"/>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3                                                                      vestwell.com</a:t>
            </a:r>
            <a:endParaRPr sz="800" dirty="0">
              <a:latin typeface="NunitoSans-SemiBold"/>
              <a:cs typeface="NunitoSans-SemiBold"/>
            </a:endParaRPr>
          </a:p>
        </p:txBody>
      </p:sp>
      <p:sp>
        <p:nvSpPr>
          <p:cNvPr id="19" name="TextBox 18">
            <a:extLst>
              <a:ext uri="{FF2B5EF4-FFF2-40B4-BE49-F238E27FC236}">
                <a16:creationId xmlns:a16="http://schemas.microsoft.com/office/drawing/2014/main" id="{E7FAE6E9-0B5D-4BDD-AA4C-5D598CEFCF29}"/>
              </a:ext>
            </a:extLst>
          </p:cNvPr>
          <p:cNvSpPr txBox="1"/>
          <p:nvPr/>
        </p:nvSpPr>
        <p:spPr>
          <a:xfrm>
            <a:off x="444964" y="9553249"/>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2" name="object 35">
            <a:extLst>
              <a:ext uri="{FF2B5EF4-FFF2-40B4-BE49-F238E27FC236}">
                <a16:creationId xmlns:a16="http://schemas.microsoft.com/office/drawing/2014/main" id="{625E70F0-F8AC-3567-C425-D253671FF220}"/>
              </a:ext>
            </a:extLst>
          </p:cNvPr>
          <p:cNvSpPr txBox="1"/>
          <p:nvPr/>
        </p:nvSpPr>
        <p:spPr>
          <a:xfrm>
            <a:off x="457200" y="63246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5B690E35-B924-68F3-1E12-E66DB77CDFFB}"/>
              </a:ext>
            </a:extLst>
          </p:cNvPr>
          <p:cNvPicPr>
            <a:picLocks noChangeAspect="1"/>
          </p:cNvPicPr>
          <p:nvPr/>
        </p:nvPicPr>
        <p:blipFill>
          <a:blip r:embed="rId3"/>
          <a:stretch>
            <a:fillRect/>
          </a:stretch>
        </p:blipFill>
        <p:spPr>
          <a:xfrm>
            <a:off x="454531" y="1512431"/>
            <a:ext cx="6975632" cy="2119537"/>
          </a:xfrm>
          <a:prstGeom prst="rect">
            <a:avLst/>
          </a:prstGeom>
        </p:spPr>
      </p:pic>
      <p:pic>
        <p:nvPicPr>
          <p:cNvPr id="6" name="Picture 5">
            <a:extLst>
              <a:ext uri="{FF2B5EF4-FFF2-40B4-BE49-F238E27FC236}">
                <a16:creationId xmlns:a16="http://schemas.microsoft.com/office/drawing/2014/main" id="{441600A2-D0BF-19EA-B8F1-EFE7B6F8222B}"/>
              </a:ext>
            </a:extLst>
          </p:cNvPr>
          <p:cNvPicPr>
            <a:picLocks noChangeAspect="1"/>
          </p:cNvPicPr>
          <p:nvPr/>
        </p:nvPicPr>
        <p:blipFill>
          <a:blip r:embed="rId4"/>
          <a:stretch>
            <a:fillRect/>
          </a:stretch>
        </p:blipFill>
        <p:spPr>
          <a:xfrm>
            <a:off x="454531" y="4006231"/>
            <a:ext cx="3507869" cy="146424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457200" y="1037441"/>
            <a:ext cx="6934200" cy="9279848"/>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dirty="0">
                <a:latin typeface="Nunito Sans" pitchFamily="2" charset="0"/>
              </a:rPr>
              <a:t>©2025 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a:t>
            </a:r>
          </a:p>
          <a:p>
            <a:pPr rtl="0"/>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endParaRPr lang="en-US" sz="800" dirty="0">
              <a:latin typeface="Nunito Sans" pitchFamily="2" charset="0"/>
            </a:endParaRP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BNYA-VEST-114-24</a:t>
            </a:r>
          </a:p>
          <a:p>
            <a:pPr rtl="0"/>
            <a:endParaRPr lang="en-US" sz="800"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marL="0" marR="0">
              <a:lnSpc>
                <a:spcPct val="107000"/>
              </a:lnSpc>
              <a:spcBef>
                <a:spcPts val="0"/>
              </a:spcBef>
              <a:spcAft>
                <a:spcPts val="500"/>
              </a:spcAft>
            </a:pPr>
            <a:r>
              <a:rPr lang="en-US" sz="800" b="1" dirty="0">
                <a:latin typeface="Nunito Sans" pitchFamily="2" charset="0"/>
              </a:rPr>
              <a:t>Gross Expense Ratio–</a:t>
            </a:r>
            <a:r>
              <a:rPr lang="en-US" sz="800" dirty="0">
                <a:latin typeface="Nunito Sans" pitchFamily="2"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spcAft>
                <a:spcPts val="500"/>
              </a:spcAft>
            </a:pPr>
            <a:endParaRPr lang="en-US" sz="800" dirty="0">
              <a:latin typeface="Nunito Sans" pitchFamily="2" charset="0"/>
            </a:endParaRPr>
          </a:p>
          <a:p>
            <a:pPr rtl="0">
              <a:spcAft>
                <a:spcPts val="500"/>
              </a:spcAft>
            </a:pPr>
            <a:endParaRPr lang="en-US" sz="800" dirty="0">
              <a:latin typeface="Nunito Sans" pitchFamily="2" charset="0"/>
            </a:endParaRP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Capital Preservation</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endParaRPr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3                                                                        vestwell.com</a:t>
            </a:r>
            <a:endParaRPr sz="800" dirty="0">
              <a:latin typeface="NunitoSans-SemiBold"/>
              <a:cs typeface="NunitoSans-Semi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5414</TotalTime>
  <Words>2295</Words>
  <Application>Microsoft Office PowerPoint</Application>
  <PresentationFormat>Custom</PresentationFormat>
  <Paragraphs>82</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Calibri</vt:lpstr>
      <vt:lpstr>Nunito Sans</vt:lpstr>
      <vt:lpstr>Nunito-Black</vt:lpstr>
      <vt:lpstr>NunitoSans-Light</vt:lpstr>
      <vt:lpstr>NunitoSans-SemiBold</vt:lpstr>
      <vt:lpstr>Times New Roman</vt:lpstr>
      <vt:lpstr>Office Theme</vt:lpstr>
      <vt:lpstr>Capital Preservation Strategy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Mcnamara, Lisa</dc:creator>
  <cp:lastModifiedBy>Armstrong, Andrew</cp:lastModifiedBy>
  <cp:revision>152</cp:revision>
  <dcterms:created xsi:type="dcterms:W3CDTF">2022-05-04T21:48:43Z</dcterms:created>
  <dcterms:modified xsi:type="dcterms:W3CDTF">2025-01-16T19:31:58Z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2022-07-05T17:52:41Z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8f81b61a-8335-45e0-b172-29c794e061f0</vt:lpwstr>
  </property>
  <property fmtid="{D5CDD505-2E9C-101B-9397-08002B2CF9AE}" pid="11" name="MSIP_Label_5781dfe3-6600-4878-ab62-89c56005e52a_ContentBits">
    <vt:lpwstr>0</vt:lpwstr>
  </property>
</Properties>
</file>