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912" userDrawn="1">
          <p15:clr>
            <a:srgbClr val="A4A3A4"/>
          </p15:clr>
        </p15:guide>
        <p15:guide id="3" orient="horz" pos="6096" userDrawn="1">
          <p15:clr>
            <a:srgbClr val="A4A3A4"/>
          </p15:clr>
        </p15:guide>
        <p15:guide id="4" orient="horz" pos="2448" userDrawn="1">
          <p15:clr>
            <a:srgbClr val="A4A3A4"/>
          </p15:clr>
        </p15:guide>
        <p15:guide id="5" pos="336" userDrawn="1">
          <p15:clr>
            <a:srgbClr val="A4A3A4"/>
          </p15:clr>
        </p15:guide>
        <p15:guide id="6" pos="3600" userDrawn="1">
          <p15:clr>
            <a:srgbClr val="A4A3A4"/>
          </p15:clr>
        </p15:guide>
        <p15:guide id="7" pos="2688" userDrawn="1">
          <p15:clr>
            <a:srgbClr val="A4A3A4"/>
          </p15:clr>
        </p15:guide>
        <p15:guide id="8" orient="horz" pos="3864" userDrawn="1">
          <p15:clr>
            <a:srgbClr val="A4A3A4"/>
          </p15:clr>
        </p15:guide>
        <p15:guide id="9" orient="horz" pos="2328" userDrawn="1">
          <p15:clr>
            <a:srgbClr val="A4A3A4"/>
          </p15:clr>
        </p15:guide>
        <p15:guide id="10" orient="horz" pos="1776" userDrawn="1">
          <p15:clr>
            <a:srgbClr val="A4A3A4"/>
          </p15:clr>
        </p15:guide>
        <p15:guide id="12" pos="3672" userDrawn="1">
          <p15:clr>
            <a:srgbClr val="A4A3A4"/>
          </p15:clr>
        </p15:guide>
        <p15:guide id="13" orient="horz" pos="4368" userDrawn="1">
          <p15:clr>
            <a:srgbClr val="A4A3A4"/>
          </p15:clr>
        </p15:guide>
        <p15:guide id="14" orient="horz" pos="4416" userDrawn="1">
          <p15:clr>
            <a:srgbClr val="A4A3A4"/>
          </p15:clr>
        </p15:guide>
        <p15:guide id="15" pos="4464" userDrawn="1">
          <p15:clr>
            <a:srgbClr val="A4A3A4"/>
          </p15:clr>
        </p15:guide>
        <p15:guide id="16" orient="horz" pos="4128" userDrawn="1">
          <p15:clr>
            <a:srgbClr val="A4A3A4"/>
          </p15:clr>
        </p15:guide>
        <p15:guide id="17" orient="horz" pos="4296" userDrawn="1">
          <p15:clr>
            <a:srgbClr val="A4A3A4"/>
          </p15:clr>
        </p15:guide>
        <p15:guide id="18" orient="horz" pos="3192" userDrawn="1">
          <p15:clr>
            <a:srgbClr val="A4A3A4"/>
          </p15:clr>
        </p15:guide>
        <p15:guide id="19" orient="horz" pos="4080" userDrawn="1">
          <p15:clr>
            <a:srgbClr val="A4A3A4"/>
          </p15:clr>
        </p15:guide>
        <p15:guide id="20" pos="2904" userDrawn="1">
          <p15:clr>
            <a:srgbClr val="A4A3A4"/>
          </p15:clr>
        </p15:guide>
        <p15:guide id="21" orient="horz" pos="648" userDrawn="1">
          <p15:clr>
            <a:srgbClr val="A4A3A4"/>
          </p15:clr>
        </p15:guide>
        <p15:guide id="22" orient="horz" pos="326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DeLeo, Amber" initials="DA"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64A2"/>
    <a:srgbClr val="EEDF9B"/>
    <a:srgbClr val="DBBF4D"/>
    <a:srgbClr val="97D1F1"/>
    <a:srgbClr val="D5EFFC"/>
    <a:srgbClr val="4A657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4694"/>
  </p:normalViewPr>
  <p:slideViewPr>
    <p:cSldViewPr snapToGrid="0">
      <p:cViewPr varScale="1">
        <p:scale>
          <a:sx n="103" d="100"/>
          <a:sy n="103" d="100"/>
        </p:scale>
        <p:origin x="6618" y="138"/>
      </p:cViewPr>
      <p:guideLst>
        <p:guide orient="horz" pos="912"/>
        <p:guide orient="horz" pos="6096"/>
        <p:guide orient="horz" pos="2448"/>
        <p:guide pos="336"/>
        <p:guide pos="3600"/>
        <p:guide pos="2688"/>
        <p:guide orient="horz" pos="3864"/>
        <p:guide orient="horz" pos="2328"/>
        <p:guide orient="horz" pos="1776"/>
        <p:guide pos="3672"/>
        <p:guide orient="horz" pos="4368"/>
        <p:guide orient="horz" pos="4416"/>
        <p:guide pos="4464"/>
        <p:guide orient="horz" pos="4128"/>
        <p:guide orient="horz" pos="4296"/>
        <p:guide orient="horz" pos="3192"/>
        <p:guide orient="horz" pos="4080"/>
        <p:guide pos="2904"/>
        <p:guide orient="horz" pos="648"/>
        <p:guide orient="horz" pos="326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97D1F1"/>
              </a:solidFill>
              <a:ln w="19050">
                <a:noFill/>
              </a:ln>
              <a:effectLst/>
            </c:spPr>
            <c:extLst>
              <c:ext xmlns:c16="http://schemas.microsoft.com/office/drawing/2014/chart" uri="{C3380CC4-5D6E-409C-BE32-E72D297353CC}">
                <c16:uniqueId val="{00000003-2CE2-3C4A-BD2D-FB30BD808061}"/>
              </c:ext>
            </c:extLst>
          </c:dPt>
          <c:dPt>
            <c:idx val="1"/>
            <c:bubble3D val="0"/>
            <c:spPr>
              <a:solidFill>
                <a:srgbClr val="DBBF4D"/>
              </a:solidFill>
              <a:ln w="19050">
                <a:noFill/>
              </a:ln>
              <a:effectLst/>
            </c:spPr>
            <c:extLst>
              <c:ext xmlns:c16="http://schemas.microsoft.com/office/drawing/2014/chart" uri="{C3380CC4-5D6E-409C-BE32-E72D297353CC}">
                <c16:uniqueId val="{00000004-2CE2-3C4A-BD2D-FB30BD808061}"/>
              </c:ext>
            </c:extLst>
          </c:dPt>
          <c:dPt>
            <c:idx val="2"/>
            <c:bubble3D val="0"/>
            <c:spPr>
              <a:solidFill>
                <a:srgbClr val="EEDF9B"/>
              </a:solidFill>
              <a:ln w="19050">
                <a:noFill/>
              </a:ln>
              <a:effectLst/>
            </c:spPr>
            <c:extLst>
              <c:ext xmlns:c16="http://schemas.microsoft.com/office/drawing/2014/chart" uri="{C3380CC4-5D6E-409C-BE32-E72D297353CC}">
                <c16:uniqueId val="{00000002-2CE2-3C4A-BD2D-FB30BD808061}"/>
              </c:ext>
            </c:extLst>
          </c:dPt>
          <c:dPt>
            <c:idx val="3"/>
            <c:bubble3D val="0"/>
            <c:spPr>
              <a:solidFill>
                <a:srgbClr val="8064A2"/>
              </a:solidFill>
              <a:ln w="19050">
                <a:noFill/>
              </a:ln>
              <a:effectLst/>
            </c:spPr>
            <c:extLst>
              <c:ext xmlns:c16="http://schemas.microsoft.com/office/drawing/2014/chart" uri="{C3380CC4-5D6E-409C-BE32-E72D297353CC}">
                <c16:uniqueId val="{00000007-3164-7E46-858A-A064889463DE}"/>
              </c:ext>
            </c:extLst>
          </c:dPt>
          <c:cat>
            <c:strRef>
              <c:f>Sheet1!$A$2:$A$5</c:f>
              <c:strCache>
                <c:ptCount val="3"/>
                <c:pt idx="0">
                  <c:v>1st Qtr</c:v>
                </c:pt>
                <c:pt idx="1">
                  <c:v>2nd Qtr</c:v>
                </c:pt>
                <c:pt idx="2">
                  <c:v>3rd Qtr</c:v>
                </c:pt>
              </c:strCache>
            </c:strRef>
          </c:cat>
          <c:val>
            <c:numRef>
              <c:f>Sheet1!$B$2:$B$5</c:f>
              <c:numCache>
                <c:formatCode>General</c:formatCode>
                <c:ptCount val="4"/>
                <c:pt idx="0">
                  <c:v>78</c:v>
                </c:pt>
                <c:pt idx="1">
                  <c:v>13</c:v>
                </c:pt>
                <c:pt idx="2">
                  <c:v>7</c:v>
                </c:pt>
                <c:pt idx="3">
                  <c:v>2</c:v>
                </c:pt>
              </c:numCache>
            </c:numRef>
          </c:val>
          <c:extLst>
            <c:ext xmlns:c16="http://schemas.microsoft.com/office/drawing/2014/chart" uri="{C3380CC4-5D6E-409C-BE32-E72D297353CC}">
              <c16:uniqueId val="{00000000-2CE2-3C4A-BD2D-FB30BD808061}"/>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E1AA7740-AF3F-2143-9636-3EA1FD3A973A}"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3F2F33B7-5B33-B247-8FE6-122C586BD8C6}" type="slidenum">
              <a:rPr lang="en-US" smtClean="0"/>
              <a:t>‹#›</a:t>
            </a:fld>
            <a:endParaRPr lang="en-US"/>
          </a:p>
        </p:txBody>
      </p:sp>
    </p:spTree>
    <p:extLst>
      <p:ext uri="{BB962C8B-B14F-4D97-AF65-F5344CB8AC3E}">
        <p14:creationId xmlns:p14="http://schemas.microsoft.com/office/powerpoint/2010/main" val="689945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2F33B7-5B33-B247-8FE6-122C586BD8C6}" type="slidenum">
              <a:rPr lang="en-US" smtClean="0"/>
              <a:t>1</a:t>
            </a:fld>
            <a:endParaRPr lang="en-US"/>
          </a:p>
        </p:txBody>
      </p:sp>
    </p:spTree>
    <p:extLst>
      <p:ext uri="{BB962C8B-B14F-4D97-AF65-F5344CB8AC3E}">
        <p14:creationId xmlns:p14="http://schemas.microsoft.com/office/powerpoint/2010/main" val="1425792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hyperlink" Target="mailto:info@vestwell.com" TargetMode="External"/><Relationship Id="rId4" Type="http://schemas.openxmlformats.org/officeDocument/2006/relationships/image" Target="../media/image2.png"/><Relationship Id="rId9"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219054" y="4699174"/>
            <a:ext cx="2289294" cy="1077539"/>
          </a:xfrm>
          <a:prstGeom prst="rect">
            <a:avLst/>
          </a:prstGeom>
        </p:spPr>
        <p:txBody>
          <a:bodyPr vert="horz" wrap="square" lIns="0" tIns="12700" rIns="0" bIns="0" rtlCol="0">
            <a:spAutoFit/>
          </a:bodyPr>
          <a:lstStyle/>
          <a:p>
            <a:pPr marL="72390">
              <a:lnSpc>
                <a:spcPct val="100000"/>
              </a:lnSpc>
            </a:pPr>
            <a:r>
              <a:rPr lang="en-US" sz="900" b="1" spc="90" dirty="0">
                <a:solidFill>
                  <a:srgbClr val="2C8FC5"/>
                </a:solidFill>
                <a:latin typeface="Nunito-Black"/>
                <a:cs typeface="Nunito-Black"/>
              </a:rPr>
              <a:t>P</a:t>
            </a:r>
            <a:r>
              <a:rPr sz="900" b="1" spc="90" dirty="0">
                <a:solidFill>
                  <a:srgbClr val="2C8FC5"/>
                </a:solidFill>
                <a:latin typeface="Nunito-Black"/>
                <a:cs typeface="Nunito-Black"/>
              </a:rPr>
              <a:t>ORTFOLIO CHARACTERISTICS</a:t>
            </a:r>
            <a:endParaRPr sz="900" spc="90" dirty="0">
              <a:latin typeface="Nunito-Black"/>
              <a:cs typeface="Nunito-Black"/>
            </a:endParaRPr>
          </a:p>
          <a:p>
            <a:pPr marL="76200">
              <a:lnSpc>
                <a:spcPct val="100000"/>
              </a:lnSpc>
              <a:spcBef>
                <a:spcPts val="775"/>
              </a:spcBef>
              <a:tabLst>
                <a:tab pos="1884363"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Low</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Low</a:t>
            </a:r>
            <a:endParaRPr sz="900" dirty="0">
              <a:latin typeface="NunitoSans-SemiBold"/>
              <a:cs typeface="NunitoSans-SemiBold"/>
            </a:endParaRPr>
          </a:p>
          <a:p>
            <a:pPr marL="76200" marR="68580">
              <a:lnSpc>
                <a:spcPts val="1900"/>
              </a:lnSpc>
              <a:tabLst>
                <a:tab pos="1824038" algn="l"/>
                <a:tab pos="2065338"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4</a:t>
            </a:r>
            <a:r>
              <a:rPr sz="1350" b="1" spc="-15" baseline="-6172"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9</a:t>
            </a:r>
            <a:endParaRPr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608879"/>
            <a:ext cx="4111803" cy="443711"/>
          </a:xfrm>
          <a:prstGeom prst="rect">
            <a:avLst/>
          </a:prstGeom>
        </p:spPr>
        <p:txBody>
          <a:bodyPr vert="horz" wrap="square" lIns="0" tIns="12700" rIns="0" bIns="0" rtlCol="0">
            <a:spAutoFit/>
          </a:bodyPr>
          <a:lstStyle/>
          <a:p>
            <a:pPr marL="12700" marR="5080">
              <a:lnSpc>
                <a:spcPct val="100000"/>
              </a:lnSpc>
              <a:spcBef>
                <a:spcPts val="100"/>
              </a:spcBef>
            </a:pPr>
            <a:r>
              <a:rPr lang="en-US" spc="-20" dirty="0"/>
              <a:t>Conservative Strategy</a:t>
            </a:r>
            <a:endParaRPr spc="-20" dirty="0"/>
          </a:p>
        </p:txBody>
      </p:sp>
      <p:sp>
        <p:nvSpPr>
          <p:cNvPr id="7" name="object 7"/>
          <p:cNvSpPr/>
          <p:nvPr/>
        </p:nvSpPr>
        <p:spPr>
          <a:xfrm>
            <a:off x="499363" y="23802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45608" y="156245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601671"/>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12729"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flipV="1">
            <a:off x="5134984" y="3050660"/>
            <a:ext cx="2000922" cy="47541"/>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flipV="1">
            <a:off x="5138569" y="3759891"/>
            <a:ext cx="1986579" cy="45719"/>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33145" y="531700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33145" y="447285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4"/>
            <a:ext cx="6772002" cy="45719"/>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51628"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6" y="6342150"/>
            <a:ext cx="3894456" cy="1338956"/>
          </a:xfrm>
          <a:prstGeom prst="rect">
            <a:avLst/>
          </a:prstGeom>
        </p:spPr>
        <p:txBody>
          <a:bodyPr vert="horz" wrap="square" lIns="0" tIns="12700" rIns="0" bIns="0" rtlCol="0">
            <a:spAutoFit/>
          </a:bodyPr>
          <a:lstStyle/>
          <a:p>
            <a:pPr marL="12700" marR="5080">
              <a:lnSpc>
                <a:spcPct val="116700"/>
              </a:lnSpc>
              <a:spcBef>
                <a:spcPts val="1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may be </a:t>
            </a:r>
            <a:r>
              <a:rPr sz="1000" b="1" dirty="0">
                <a:solidFill>
                  <a:srgbClr val="4A657A"/>
                </a:solidFill>
                <a:latin typeface="NunitoSans-SemiBold"/>
                <a:cs typeface="NunitoSans-SemiBold"/>
              </a:rPr>
              <a:t>appropriate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investor </a:t>
            </a:r>
            <a:r>
              <a:rPr lang="en-US" sz="1000" b="1" dirty="0">
                <a:solidFill>
                  <a:srgbClr val="4A657A"/>
                </a:solidFill>
                <a:latin typeface="NunitoSans-SemiBold"/>
                <a:cs typeface="NunitoSans-SemiBold"/>
              </a:rPr>
              <a:t>with a short-term investment horizon, seeking preservation of capital with the potential for longer-term growth, and a somewhat low tolerance for risk.</a:t>
            </a:r>
            <a:endParaRPr sz="1000" dirty="0">
              <a:latin typeface="NunitoSans-SemiBold"/>
              <a:cs typeface="NunitoSans-SemiBold"/>
            </a:endParaRPr>
          </a:p>
          <a:p>
            <a:pPr marL="12700" marR="184150">
              <a:lnSpc>
                <a:spcPct val="116700"/>
              </a:lnSpc>
              <a:spcBef>
                <a:spcPts val="6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to grow invested capital over the long term with a low level of volatility. The portfolio is comprised of </a:t>
            </a:r>
            <a:r>
              <a:rPr lang="en-US" sz="1000" b="1" spc="-10" dirty="0">
                <a:solidFill>
                  <a:srgbClr val="4A657A"/>
                </a:solidFill>
                <a:latin typeface="NunitoSans-SemiBold"/>
                <a:cs typeface="NunitoSans-SemiBold"/>
              </a:rPr>
              <a:t>mutual funds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lang="en-US" sz="1000" b="1" dirty="0">
                <a:solidFill>
                  <a:srgbClr val="4A657A"/>
                </a:solidFill>
                <a:latin typeface="NunitoSans-SemiBold"/>
                <a:cs typeface="NunitoSans-SemiBold"/>
              </a:rPr>
              <a:t> designed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7029967"/>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403552"/>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1973" y="4954393"/>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17094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398212"/>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5" name="object 35"/>
          <p:cNvSpPr txBox="1"/>
          <p:nvPr/>
        </p:nvSpPr>
        <p:spPr>
          <a:xfrm>
            <a:off x="5359399" y="7791398"/>
            <a:ext cx="1508413" cy="803618"/>
          </a:xfrm>
          <a:prstGeom prst="rect">
            <a:avLst/>
          </a:prstGeom>
        </p:spPr>
        <p:txBody>
          <a:bodyPr vert="horz" wrap="square" lIns="0" tIns="12700" rIns="0" bIns="0" rtlCol="0">
            <a:spAutoFit/>
          </a:bodyPr>
          <a:lstStyle/>
          <a:p>
            <a:pPr marL="12700" marR="5080">
              <a:lnSpc>
                <a:spcPct val="138900"/>
              </a:lnSpc>
              <a:spcBef>
                <a:spcPts val="100"/>
              </a:spcBef>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Fixed Income</a:t>
            </a:r>
          </a:p>
          <a:p>
            <a:pPr marL="12700" marR="5080">
              <a:lnSpc>
                <a:spcPct val="138900"/>
              </a:lnSpc>
              <a:spcBef>
                <a:spcPts val="100"/>
              </a:spcBef>
            </a:pPr>
            <a:r>
              <a:rPr lang="en-US" sz="900" b="1" spc="-10" dirty="0">
                <a:solidFill>
                  <a:srgbClr val="4A657A"/>
                </a:solidFill>
                <a:latin typeface="NunitoSans-SemiBold"/>
                <a:cs typeface="NunitoSans-SemiBold"/>
              </a:rPr>
              <a:t>U.S. Equity</a:t>
            </a:r>
          </a:p>
          <a:p>
            <a:pPr marL="12700" marR="5080">
              <a:lnSpc>
                <a:spcPct val="138900"/>
              </a:lnSpc>
              <a:spcBef>
                <a:spcPts val="100"/>
              </a:spcBef>
            </a:pPr>
            <a:r>
              <a:rPr lang="en-US" sz="900" b="1" spc="-10" dirty="0">
                <a:solidFill>
                  <a:srgbClr val="4A657A"/>
                </a:solidFill>
                <a:latin typeface="NunitoSans-SemiBold"/>
                <a:cs typeface="NunitoSans-SemiBold"/>
              </a:rPr>
              <a:t>Non-U.S. Equity </a:t>
            </a:r>
          </a:p>
          <a:p>
            <a:pPr marL="12700" marR="5080">
              <a:lnSpc>
                <a:spcPct val="138900"/>
              </a:lnSpc>
              <a:spcBef>
                <a:spcPts val="100"/>
              </a:spcBef>
            </a:pPr>
            <a:r>
              <a:rPr lang="en-US" sz="900" b="1" spc="-10" dirty="0">
                <a:solidFill>
                  <a:srgbClr val="4A657A"/>
                </a:solidFill>
                <a:latin typeface="NunitoSans-SemiBold"/>
                <a:cs typeface="NunitoSans-SemiBold"/>
              </a:rPr>
              <a:t>Non-U.S. Fixed Income </a:t>
            </a:r>
            <a:endParaRPr sz="900" dirty="0">
              <a:latin typeface="NunitoSans-SemiBold"/>
              <a:cs typeface="NunitoSans-SemiBold"/>
            </a:endParaRPr>
          </a:p>
        </p:txBody>
      </p:sp>
      <p:sp>
        <p:nvSpPr>
          <p:cNvPr id="37" name="object 37"/>
          <p:cNvSpPr txBox="1"/>
          <p:nvPr/>
        </p:nvSpPr>
        <p:spPr>
          <a:xfrm>
            <a:off x="6909376" y="7782253"/>
            <a:ext cx="365760" cy="774571"/>
          </a:xfrm>
          <a:prstGeom prst="rect">
            <a:avLst/>
          </a:prstGeom>
        </p:spPr>
        <p:txBody>
          <a:bodyPr vert="horz" wrap="square" lIns="0" tIns="66040" rIns="0" bIns="0" rtlCol="0">
            <a:spAutoFit/>
          </a:bodyPr>
          <a:lstStyle/>
          <a:p>
            <a:pPr marL="12700">
              <a:lnSpc>
                <a:spcPct val="100000"/>
              </a:lnSpc>
              <a:spcBef>
                <a:spcPts val="520"/>
              </a:spcBef>
            </a:pPr>
            <a:r>
              <a:rPr lang="en-US" sz="900" b="1" spc="-10" dirty="0">
                <a:solidFill>
                  <a:srgbClr val="4A657A"/>
                </a:solidFill>
                <a:latin typeface="NunitoSans-SemiBold"/>
                <a:cs typeface="NunitoSans-SemiBold"/>
              </a:rPr>
              <a:t>78</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13</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  7.</a:t>
            </a:r>
            <a:r>
              <a:rPr sz="900" b="1" spc="-10" dirty="0">
                <a:solidFill>
                  <a:srgbClr val="4A657A"/>
                </a:solidFill>
                <a:latin typeface="NunitoSans-SemiBold"/>
                <a:cs typeface="NunitoSans-SemiBold"/>
              </a:rPr>
              <a:t>0%</a:t>
            </a:r>
            <a:endParaRPr lang="en-US" sz="900" b="1" spc="-10" dirty="0">
              <a:solidFill>
                <a:srgbClr val="4A657A"/>
              </a:solidFill>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  2.0%</a:t>
            </a:r>
            <a:endParaRPr sz="900" dirty="0">
              <a:latin typeface="NunitoSans-SemiBold"/>
              <a:cs typeface="NunitoSans-SemiBold"/>
            </a:endParaRPr>
          </a:p>
        </p:txBody>
      </p:sp>
      <p:pic>
        <p:nvPicPr>
          <p:cNvPr id="42" name="object 42"/>
          <p:cNvPicPr/>
          <p:nvPr/>
        </p:nvPicPr>
        <p:blipFill>
          <a:blip r:embed="rId3" cstate="print"/>
          <a:stretch>
            <a:fillRect/>
          </a:stretch>
        </p:blipFill>
        <p:spPr>
          <a:xfrm>
            <a:off x="3872735" y="4961896"/>
            <a:ext cx="241274" cy="241261"/>
          </a:xfrm>
          <a:prstGeom prst="rect">
            <a:avLst/>
          </a:prstGeom>
        </p:spPr>
      </p:pic>
      <p:pic>
        <p:nvPicPr>
          <p:cNvPr id="43" name="object 43"/>
          <p:cNvPicPr/>
          <p:nvPr/>
        </p:nvPicPr>
        <p:blipFill>
          <a:blip r:embed="rId4"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3941191383"/>
              </p:ext>
            </p:extLst>
          </p:nvPr>
        </p:nvGraphicFramePr>
        <p:xfrm>
          <a:off x="632460" y="2857500"/>
          <a:ext cx="4308473" cy="2864485"/>
        </p:xfrm>
        <a:graphic>
          <a:graphicData uri="http://schemas.openxmlformats.org/drawingml/2006/table">
            <a:tbl>
              <a:tblPr firstRow="1" bandRow="1">
                <a:tableStyleId>{2D5ABB26-0587-4C30-8999-92F81FD0307C}</a:tableStyleId>
              </a:tblPr>
              <a:tblGrid>
                <a:gridCol w="2050414">
                  <a:extLst>
                    <a:ext uri="{9D8B030D-6E8A-4147-A177-3AD203B41FA5}">
                      <a16:colId xmlns:a16="http://schemas.microsoft.com/office/drawing/2014/main" val="20000"/>
                    </a:ext>
                  </a:extLst>
                </a:gridCol>
                <a:gridCol w="1876063">
                  <a:extLst>
                    <a:ext uri="{9D8B030D-6E8A-4147-A177-3AD203B41FA5}">
                      <a16:colId xmlns:a16="http://schemas.microsoft.com/office/drawing/2014/main" val="20001"/>
                    </a:ext>
                  </a:extLst>
                </a:gridCol>
                <a:gridCol w="381996">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6.49</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3.35%</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algn="r">
                        <a:lnSpc>
                          <a:spcPct val="100000"/>
                        </a:lnSpc>
                        <a:spcBef>
                          <a:spcPts val="345"/>
                        </a:spcBef>
                      </a:pPr>
                      <a:endParaRPr sz="900" dirty="0">
                        <a:solidFill>
                          <a:schemeClr val="bg1"/>
                        </a:solidFill>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lang="en-US" sz="1000" dirty="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marR="382270">
                        <a:lnSpc>
                          <a:spcPct val="116700"/>
                        </a:lnSpc>
                        <a:spcBef>
                          <a:spcPts val="600"/>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5" cstate="print"/>
          <a:stretch>
            <a:fillRect/>
          </a:stretch>
        </p:blipFill>
        <p:spPr>
          <a:xfrm>
            <a:off x="2827779" y="5398554"/>
            <a:ext cx="241274" cy="241261"/>
          </a:xfrm>
          <a:prstGeom prst="rect">
            <a:avLst/>
          </a:prstGeom>
        </p:spPr>
      </p:pic>
      <p:pic>
        <p:nvPicPr>
          <p:cNvPr id="49" name="object 49"/>
          <p:cNvPicPr/>
          <p:nvPr/>
        </p:nvPicPr>
        <p:blipFill>
          <a:blip r:embed="rId6"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flipV="1">
            <a:off x="5144445" y="3364921"/>
            <a:ext cx="2005864" cy="45719"/>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72692" y="3036882"/>
            <a:ext cx="1027508" cy="283451"/>
          </a:xfrm>
          <a:prstGeom prst="rect">
            <a:avLst/>
          </a:prstGeom>
        </p:spPr>
      </p:pic>
      <p:graphicFrame>
        <p:nvGraphicFramePr>
          <p:cNvPr id="61" name="Chart 60">
            <a:extLst>
              <a:ext uri="{FF2B5EF4-FFF2-40B4-BE49-F238E27FC236}">
                <a16:creationId xmlns:a16="http://schemas.microsoft.com/office/drawing/2014/main" id="{2ADC03D8-F264-5DD6-195D-D5760B4E8867}"/>
              </a:ext>
            </a:extLst>
          </p:cNvPr>
          <p:cNvGraphicFramePr/>
          <p:nvPr>
            <p:extLst>
              <p:ext uri="{D42A27DB-BD31-4B8C-83A1-F6EECF244321}">
                <p14:modId xmlns:p14="http://schemas.microsoft.com/office/powerpoint/2010/main" val="3273280171"/>
              </p:ext>
            </p:extLst>
          </p:nvPr>
        </p:nvGraphicFramePr>
        <p:xfrm>
          <a:off x="4953000" y="6400800"/>
          <a:ext cx="2296541" cy="1465821"/>
        </p:xfrm>
        <a:graphic>
          <a:graphicData uri="http://schemas.openxmlformats.org/drawingml/2006/chart">
            <c:chart xmlns:c="http://schemas.openxmlformats.org/drawingml/2006/chart" xmlns:r="http://schemas.openxmlformats.org/officeDocument/2006/relationships" r:id="rId9"/>
          </a:graphicData>
        </a:graphic>
      </p:graphicFrame>
      <p:sp>
        <p:nvSpPr>
          <p:cNvPr id="55" name="TextBox 54">
            <a:extLst>
              <a:ext uri="{FF2B5EF4-FFF2-40B4-BE49-F238E27FC236}">
                <a16:creationId xmlns:a16="http://schemas.microsoft.com/office/drawing/2014/main" id="{6D2AC3C8-7A9B-4B43-ADA1-79D248BDB94C}"/>
              </a:ext>
            </a:extLst>
          </p:cNvPr>
          <p:cNvSpPr txBox="1"/>
          <p:nvPr/>
        </p:nvSpPr>
        <p:spPr>
          <a:xfrm>
            <a:off x="537545" y="3558777"/>
            <a:ext cx="1986281" cy="275460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sz="1000" dirty="0">
              <a:latin typeface="NunitoSans-SemiBold"/>
              <a:cs typeface="NunitoSans-SemiBold"/>
            </a:endParaRPr>
          </a:p>
          <a:p>
            <a:endParaRPr lang="en-US" sz="1000" dirty="0">
              <a:latin typeface="NunitoSans-SemiBold"/>
              <a:cs typeface="NunitoSans-SemiBold"/>
            </a:endParaRPr>
          </a:p>
          <a:p>
            <a:endParaRPr lang="en-US" sz="1000" dirty="0">
              <a:latin typeface="NunitoSans-SemiBold"/>
              <a:cs typeface="NunitoSans-SemiBold"/>
            </a:endParaRPr>
          </a:p>
          <a:p>
            <a:endParaRPr lang="en-US" dirty="0"/>
          </a:p>
        </p:txBody>
      </p:sp>
      <p:sp>
        <p:nvSpPr>
          <p:cNvPr id="56" name="TextBox 55">
            <a:extLst>
              <a:ext uri="{FF2B5EF4-FFF2-40B4-BE49-F238E27FC236}">
                <a16:creationId xmlns:a16="http://schemas.microsoft.com/office/drawing/2014/main" id="{4F5AFCB7-DD3A-407F-B97E-6D14F3BB1C3C}"/>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57" name="object 36">
            <a:extLst>
              <a:ext uri="{FF2B5EF4-FFF2-40B4-BE49-F238E27FC236}">
                <a16:creationId xmlns:a16="http://schemas.microsoft.com/office/drawing/2014/main" id="{A20BA28B-8DD0-4D3A-9E94-FFE482EB8E74}"/>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10"/>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17" name="object 41">
            <a:extLst>
              <a:ext uri="{FF2B5EF4-FFF2-40B4-BE49-F238E27FC236}">
                <a16:creationId xmlns:a16="http://schemas.microsoft.com/office/drawing/2014/main" id="{A9227A4F-97B3-93B1-D30A-39519056B066}"/>
              </a:ext>
            </a:extLst>
          </p:cNvPr>
          <p:cNvSpPr txBox="1"/>
          <p:nvPr/>
        </p:nvSpPr>
        <p:spPr>
          <a:xfrm>
            <a:off x="457200" y="862203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24" name="object 41">
            <a:extLst>
              <a:ext uri="{FF2B5EF4-FFF2-40B4-BE49-F238E27FC236}">
                <a16:creationId xmlns:a16="http://schemas.microsoft.com/office/drawing/2014/main" id="{D64A605F-11D5-6B2D-5A86-9DAB628C84A6}"/>
              </a:ext>
            </a:extLst>
          </p:cNvPr>
          <p:cNvSpPr txBox="1"/>
          <p:nvPr/>
        </p:nvSpPr>
        <p:spPr>
          <a:xfrm>
            <a:off x="504552" y="921567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28" name="object 18">
            <a:extLst>
              <a:ext uri="{FF2B5EF4-FFF2-40B4-BE49-F238E27FC236}">
                <a16:creationId xmlns:a16="http://schemas.microsoft.com/office/drawing/2014/main" id="{6E9D0F5B-5DEC-1FFA-6D2E-606E10751DBB}"/>
              </a:ext>
            </a:extLst>
          </p:cNvPr>
          <p:cNvSpPr txBox="1"/>
          <p:nvPr/>
        </p:nvSpPr>
        <p:spPr>
          <a:xfrm>
            <a:off x="5049662" y="2880148"/>
            <a:ext cx="2289289" cy="1490152"/>
          </a:xfrm>
          <a:prstGeom prst="rect">
            <a:avLst/>
          </a:prstGeom>
        </p:spPr>
        <p:txBody>
          <a:bodyPr vert="horz" wrap="square" lIns="0" tIns="12700" rIns="0" bIns="0" rtlCol="0">
            <a:spAutoFit/>
          </a:bodyPr>
          <a:lstStyle/>
          <a:p>
            <a:pPr marL="76200">
              <a:tabLst>
                <a:tab pos="1806575" algn="l"/>
              </a:tabLst>
            </a:pPr>
            <a:r>
              <a:rPr lang="en-US" sz="900" b="1" dirty="0">
                <a:solidFill>
                  <a:srgbClr val="4A657A"/>
                </a:solidFill>
                <a:latin typeface="NunitoSans-SemiBold"/>
                <a:cs typeface="NunitoSans-SemiBold"/>
              </a:rPr>
              <a:t>Fidelity® U.S. Bond Index Fund	36.0%</a:t>
            </a:r>
          </a:p>
          <a:p>
            <a:pPr marL="76200">
              <a:tabLst>
                <a:tab pos="1806575" algn="l"/>
              </a:tabLst>
            </a:pPr>
            <a:r>
              <a:rPr lang="en-US" sz="600" b="1" dirty="0">
                <a:solidFill>
                  <a:schemeClr val="bg1"/>
                </a:solidFill>
                <a:latin typeface="NunitoSans-SemiBold"/>
                <a:cs typeface="NunitoSans-SemiBold"/>
              </a:rPr>
              <a:t>m</a:t>
            </a:r>
          </a:p>
          <a:p>
            <a:pPr marL="76200">
              <a:tabLst>
                <a:tab pos="1806575" algn="l"/>
              </a:tabLst>
            </a:pPr>
            <a:r>
              <a:rPr lang="en-US" sz="900" b="1" dirty="0">
                <a:solidFill>
                  <a:srgbClr val="4A657A"/>
                </a:solidFill>
                <a:latin typeface="NunitoSans-SemiBold"/>
                <a:cs typeface="NunitoSans-SemiBold"/>
              </a:rPr>
              <a:t>Schwab U.S. Aggregate Bond Index 	33.0%</a:t>
            </a:r>
          </a:p>
          <a:p>
            <a:pPr marL="76200">
              <a:tabLst>
                <a:tab pos="1806575" algn="l"/>
              </a:tabLst>
            </a:pPr>
            <a:r>
              <a:rPr lang="en-US" sz="900" b="1" dirty="0">
                <a:solidFill>
                  <a:srgbClr val="4A657A"/>
                </a:solidFill>
                <a:latin typeface="NunitoSans-SemiBold"/>
                <a:cs typeface="NunitoSans-SemiBold"/>
              </a:rPr>
              <a:t>Fund</a:t>
            </a:r>
          </a:p>
          <a:p>
            <a:pPr marL="76200">
              <a:tabLst>
                <a:tab pos="1806575" algn="l"/>
              </a:tabLst>
            </a:pPr>
            <a:r>
              <a:rPr lang="en-US" sz="600" b="1" dirty="0">
                <a:solidFill>
                  <a:schemeClr val="bg1"/>
                </a:solidFill>
                <a:latin typeface="NunitoSans-SemiBold"/>
                <a:cs typeface="NunitoSans-SemiBold"/>
              </a:rPr>
              <a:t>m</a:t>
            </a:r>
          </a:p>
          <a:p>
            <a:pPr marL="76200">
              <a:tabLst>
                <a:tab pos="1806575" algn="l"/>
              </a:tabLst>
            </a:pPr>
            <a:r>
              <a:rPr lang="en-US" sz="900" b="1" dirty="0">
                <a:solidFill>
                  <a:srgbClr val="4A657A"/>
                </a:solidFill>
                <a:latin typeface="NunitoSans-SemiBold"/>
                <a:cs typeface="NunitoSans-SemiBold"/>
              </a:rPr>
              <a:t>Schwab Total Stock Market Index 	  8.0%</a:t>
            </a:r>
          </a:p>
          <a:p>
            <a:pPr marL="76200">
              <a:tabLst>
                <a:tab pos="1806575" algn="l"/>
              </a:tabLst>
            </a:pPr>
            <a:r>
              <a:rPr lang="en-US" sz="900" b="1" dirty="0">
                <a:solidFill>
                  <a:srgbClr val="4A657A"/>
                </a:solidFill>
                <a:latin typeface="NunitoSans-SemiBold"/>
                <a:cs typeface="NunitoSans-SemiBold"/>
              </a:rPr>
              <a:t>Fund</a:t>
            </a:r>
          </a:p>
          <a:p>
            <a:pPr marL="76200">
              <a:tabLst>
                <a:tab pos="1806575" algn="l"/>
              </a:tabLst>
            </a:pPr>
            <a:r>
              <a:rPr lang="en-US" sz="600" b="1" dirty="0">
                <a:solidFill>
                  <a:schemeClr val="bg1"/>
                </a:solidFill>
                <a:latin typeface="NunitoSans-SemiBold"/>
                <a:cs typeface="NunitoSans-SemiBold"/>
              </a:rPr>
              <a:t>m</a:t>
            </a:r>
          </a:p>
          <a:p>
            <a:pPr marL="76200">
              <a:tabLst>
                <a:tab pos="1806575" algn="l"/>
              </a:tabLst>
            </a:pPr>
            <a:r>
              <a:rPr lang="en-US" sz="900" b="1" dirty="0">
                <a:solidFill>
                  <a:srgbClr val="4A657A"/>
                </a:solidFill>
                <a:latin typeface="NunitoSans-SemiBold"/>
                <a:cs typeface="NunitoSans-SemiBold"/>
              </a:rPr>
              <a:t>Fidelity® International Index Fund	  6.0%</a:t>
            </a:r>
          </a:p>
          <a:p>
            <a:pPr marL="76200">
              <a:tabLst>
                <a:tab pos="1806575" algn="l"/>
              </a:tabLst>
            </a:pPr>
            <a:r>
              <a:rPr lang="en-US" sz="600" b="1" dirty="0">
                <a:solidFill>
                  <a:schemeClr val="bg1"/>
                </a:solidFill>
                <a:latin typeface="NunitoSans-SemiBold"/>
                <a:cs typeface="NunitoSans-SemiBold"/>
              </a:rPr>
              <a:t>m</a:t>
            </a:r>
          </a:p>
          <a:p>
            <a:pPr marL="76200">
              <a:tabLst>
                <a:tab pos="1806575" algn="l"/>
              </a:tabLst>
            </a:pPr>
            <a:r>
              <a:rPr lang="en-US" sz="900" b="1" dirty="0">
                <a:solidFill>
                  <a:srgbClr val="4A657A"/>
                </a:solidFill>
                <a:latin typeface="NunitoSans-SemiBold"/>
                <a:cs typeface="NunitoSans-SemiBold"/>
              </a:rPr>
              <a:t>Fidelity® Total Market Index Fund	  5.0%</a:t>
            </a:r>
          </a:p>
          <a:p>
            <a:pPr marL="76200"/>
            <a:endParaRPr lang="en-US" sz="900" dirty="0">
              <a:latin typeface="NunitoSans-SemiBold"/>
              <a:cs typeface="NunitoSans-SemiBold"/>
            </a:endParaRPr>
          </a:p>
        </p:txBody>
      </p:sp>
      <p:sp>
        <p:nvSpPr>
          <p:cNvPr id="14" name="object 32">
            <a:extLst>
              <a:ext uri="{FF2B5EF4-FFF2-40B4-BE49-F238E27FC236}">
                <a16:creationId xmlns:a16="http://schemas.microsoft.com/office/drawing/2014/main" id="{124AB186-4C3B-CE5A-85BB-876E7CCB81A3}"/>
              </a:ext>
            </a:extLst>
          </p:cNvPr>
          <p:cNvSpPr/>
          <p:nvPr/>
        </p:nvSpPr>
        <p:spPr>
          <a:xfrm>
            <a:off x="5135880" y="3409949"/>
            <a:ext cx="2016760"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0" name="object 32">
            <a:extLst>
              <a:ext uri="{FF2B5EF4-FFF2-40B4-BE49-F238E27FC236}">
                <a16:creationId xmlns:a16="http://schemas.microsoft.com/office/drawing/2014/main" id="{D0A24028-4EC2-EB9B-C600-BFA710A3F20C}"/>
              </a:ext>
            </a:extLst>
          </p:cNvPr>
          <p:cNvSpPr/>
          <p:nvPr/>
        </p:nvSpPr>
        <p:spPr>
          <a:xfrm>
            <a:off x="5137673" y="4017756"/>
            <a:ext cx="2016760"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41" name="Rounded Rectangle 66">
            <a:extLst>
              <a:ext uri="{FF2B5EF4-FFF2-40B4-BE49-F238E27FC236}">
                <a16:creationId xmlns:a16="http://schemas.microsoft.com/office/drawing/2014/main" id="{C099BEFD-1754-3787-01A4-3DABDAB0F0BA}"/>
              </a:ext>
            </a:extLst>
          </p:cNvPr>
          <p:cNvSpPr/>
          <p:nvPr/>
        </p:nvSpPr>
        <p:spPr>
          <a:xfrm>
            <a:off x="5224378" y="8275246"/>
            <a:ext cx="101496" cy="101496"/>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61">
            <a:extLst>
              <a:ext uri="{FF2B5EF4-FFF2-40B4-BE49-F238E27FC236}">
                <a16:creationId xmlns:a16="http://schemas.microsoft.com/office/drawing/2014/main" id="{846BFABB-F8E8-FA63-DE64-B0B021B61AF1}"/>
              </a:ext>
            </a:extLst>
          </p:cNvPr>
          <p:cNvSpPr/>
          <p:nvPr/>
        </p:nvSpPr>
        <p:spPr>
          <a:xfrm>
            <a:off x="5227321" y="8055187"/>
            <a:ext cx="105696" cy="10668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15">
            <a:extLst>
              <a:ext uri="{FF2B5EF4-FFF2-40B4-BE49-F238E27FC236}">
                <a16:creationId xmlns:a16="http://schemas.microsoft.com/office/drawing/2014/main" id="{28159899-0CE5-F51B-7FD8-3934CBA713EA}"/>
              </a:ext>
            </a:extLst>
          </p:cNvPr>
          <p:cNvSpPr/>
          <p:nvPr/>
        </p:nvSpPr>
        <p:spPr>
          <a:xfrm>
            <a:off x="5228133" y="8471004"/>
            <a:ext cx="101496" cy="10149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 name="object 39">
            <a:extLst>
              <a:ext uri="{FF2B5EF4-FFF2-40B4-BE49-F238E27FC236}">
                <a16:creationId xmlns:a16="http://schemas.microsoft.com/office/drawing/2014/main" id="{058C2A22-6963-474F-F232-F4CF46AC38F8}"/>
              </a:ext>
            </a:extLst>
          </p:cNvPr>
          <p:cNvPicPr/>
          <p:nvPr/>
        </p:nvPicPr>
        <p:blipFill>
          <a:blip r:embed="rId11" cstate="print"/>
          <a:stretch>
            <a:fillRect/>
          </a:stretch>
        </p:blipFill>
        <p:spPr>
          <a:xfrm>
            <a:off x="5228495" y="7862491"/>
            <a:ext cx="101498" cy="101498"/>
          </a:xfrm>
          <a:prstGeom prst="rect">
            <a:avLst/>
          </a:prstGeom>
          <a:solidFill>
            <a:srgbClr val="97D1F1"/>
          </a:solid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3076689" cy="197490"/>
          </a:xfrm>
          <a:prstGeom prst="rect">
            <a:avLst/>
          </a:prstGeom>
        </p:spPr>
        <p:txBody>
          <a:bodyPr vert="horz" wrap="square" lIns="0" tIns="12700" rIns="0" bIns="0" rtlCol="0">
            <a:spAutoFit/>
          </a:bodyPr>
          <a:lstStyle/>
          <a:p>
            <a:pPr marL="12700">
              <a:lnSpc>
                <a:spcPct val="100000"/>
              </a:lnSpc>
              <a:spcBef>
                <a:spcPts val="100"/>
              </a:spcBef>
            </a:pPr>
            <a:r>
              <a:rPr lang="en-US" sz="1200" b="1" spc="-20" dirty="0">
                <a:solidFill>
                  <a:srgbClr val="708493"/>
                </a:solidFill>
                <a:latin typeface="NunitoSans-SemiBold"/>
                <a:cs typeface="NunitoSans-SemiBold"/>
              </a:rPr>
              <a:t>Conservative Strategy</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36">
            <a:extLst>
              <a:ext uri="{FF2B5EF4-FFF2-40B4-BE49-F238E27FC236}">
                <a16:creationId xmlns:a16="http://schemas.microsoft.com/office/drawing/2014/main" id="{E87C502D-C725-46BC-971A-022D8CEFEEDA}"/>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13" name="TextBox 12">
            <a:extLst>
              <a:ext uri="{FF2B5EF4-FFF2-40B4-BE49-F238E27FC236}">
                <a16:creationId xmlns:a16="http://schemas.microsoft.com/office/drawing/2014/main" id="{FB5DDCD5-6F40-4AA6-BEF0-DD75ED12CFEE}"/>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5" name="object 3">
            <a:extLst>
              <a:ext uri="{FF2B5EF4-FFF2-40B4-BE49-F238E27FC236}">
                <a16:creationId xmlns:a16="http://schemas.microsoft.com/office/drawing/2014/main" id="{380A682D-299F-4877-81C3-CEC22905D254}"/>
              </a:ext>
            </a:extLst>
          </p:cNvPr>
          <p:cNvSpPr txBox="1"/>
          <p:nvPr/>
        </p:nvSpPr>
        <p:spPr>
          <a:xfrm>
            <a:off x="533400" y="1104900"/>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tables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4" name="object 35">
            <a:extLst>
              <a:ext uri="{FF2B5EF4-FFF2-40B4-BE49-F238E27FC236}">
                <a16:creationId xmlns:a16="http://schemas.microsoft.com/office/drawing/2014/main" id="{7ABD29C9-6C2A-8306-ED60-6EDDB3375280}"/>
              </a:ext>
            </a:extLst>
          </p:cNvPr>
          <p:cNvSpPr txBox="1"/>
          <p:nvPr/>
        </p:nvSpPr>
        <p:spPr>
          <a:xfrm>
            <a:off x="533400" y="6936783"/>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5" name="Picture 4">
            <a:extLst>
              <a:ext uri="{FF2B5EF4-FFF2-40B4-BE49-F238E27FC236}">
                <a16:creationId xmlns:a16="http://schemas.microsoft.com/office/drawing/2014/main" id="{E93E3868-301B-DD6C-F336-DD09951D0CD9}"/>
              </a:ext>
            </a:extLst>
          </p:cNvPr>
          <p:cNvPicPr>
            <a:picLocks noChangeAspect="1"/>
          </p:cNvPicPr>
          <p:nvPr/>
        </p:nvPicPr>
        <p:blipFill>
          <a:blip r:embed="rId3"/>
          <a:stretch>
            <a:fillRect/>
          </a:stretch>
        </p:blipFill>
        <p:spPr>
          <a:xfrm>
            <a:off x="502919" y="1534834"/>
            <a:ext cx="6879258" cy="2926356"/>
          </a:xfrm>
          <a:prstGeom prst="rect">
            <a:avLst/>
          </a:prstGeom>
        </p:spPr>
      </p:pic>
      <p:pic>
        <p:nvPicPr>
          <p:cNvPr id="6" name="Picture 5">
            <a:extLst>
              <a:ext uri="{FF2B5EF4-FFF2-40B4-BE49-F238E27FC236}">
                <a16:creationId xmlns:a16="http://schemas.microsoft.com/office/drawing/2014/main" id="{FE0E9FD8-B3D6-CA11-9525-D8FCAE0F2204}"/>
              </a:ext>
            </a:extLst>
          </p:cNvPr>
          <p:cNvPicPr>
            <a:picLocks noChangeAspect="1"/>
          </p:cNvPicPr>
          <p:nvPr/>
        </p:nvPicPr>
        <p:blipFill>
          <a:blip r:embed="rId4"/>
          <a:stretch>
            <a:fillRect/>
          </a:stretch>
        </p:blipFill>
        <p:spPr>
          <a:xfrm>
            <a:off x="502919" y="4642699"/>
            <a:ext cx="3561475" cy="197859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8763938"/>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rtl="0">
              <a:spcAft>
                <a:spcPts val="50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rtl="0">
              <a:spcAft>
                <a:spcPts val="50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rtl="0">
              <a:spcAft>
                <a:spcPts val="500"/>
              </a:spcAft>
            </a:pPr>
            <a:r>
              <a:rPr lang="en-US" sz="800" dirty="0">
                <a:latin typeface="Nunito Sans" pitchFamily="2" charset="0"/>
              </a:rPr>
              <a:t>Investments in non-U.S. fixed income securities involve certain risks, including foreign currency risk, the risk of political or economic instability, different legal and accounting practices, increased volatility and reduced liquidity. These are in addition to the risks associated with all fixed income securities, including interest rate risk, market risk and the possibility of issuer default. </a:t>
            </a:r>
          </a:p>
          <a:p>
            <a:pPr rtl="0">
              <a:spcAft>
                <a:spcPts val="50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rtl="0">
              <a:spcAft>
                <a:spcPts val="500"/>
              </a:spcAft>
            </a:pPr>
            <a:r>
              <a:rPr lang="en-US" sz="800" dirty="0">
                <a:latin typeface="Nunito Sans" pitchFamily="2" charset="0"/>
              </a:rPr>
              <a:t>Investments in inflation-protected securities are subject to several general risks, including interest rate risk, credit risk, market risk and inflation-protected securities risk. Interest payments on inflation-protected securities will vary as the principal and/or interest is adjusted for inflation and may be more volatile than interest paid on ordinary fixed income securities.</a:t>
            </a:r>
          </a:p>
          <a:p>
            <a:pPr rtl="0">
              <a:spcAft>
                <a:spcPts val="50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rtl="0">
              <a:spcAft>
                <a:spcPts val="50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rtl="0">
              <a:spcAft>
                <a:spcPts val="50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rtl="0">
              <a:spcAft>
                <a:spcPts val="500"/>
              </a:spcAft>
            </a:pPr>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0" dirty="0">
                <a:solidFill>
                  <a:srgbClr val="708493"/>
                </a:solidFill>
                <a:latin typeface="NunitoSans-SemiBold"/>
                <a:cs typeface="NunitoSans-SemiBold"/>
              </a:rPr>
              <a:t>Conservative Strategy</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5654753"/>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spcAft>
                <a:spcPts val="500"/>
              </a:spcAft>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a:t>
            </a:r>
          </a:p>
          <a:p>
            <a:pPr rtl="0">
              <a:spcAft>
                <a:spcPts val="500"/>
              </a:spcAft>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BNYA-VEST-116-24</a:t>
            </a:r>
            <a:endParaRPr lang="en-US" sz="800" dirty="0">
              <a:latin typeface="Nunito Sans" pitchFamily="2" charset="0"/>
            </a:endParaRPr>
          </a:p>
          <a:p>
            <a:pPr rtl="0"/>
            <a:endParaRPr lang="en-US" sz="800" b="1" dirty="0">
              <a:latin typeface="Nunito Sans" pitchFamily="2" charset="0"/>
            </a:endParaRP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marL="0" marR="0" lvl="0" indent="0" defTabSz="914400" rtl="0" eaLnBrk="1" fontAlgn="auto" latinLnBrk="0" hangingPunct="1">
              <a:lnSpc>
                <a:spcPct val="100000"/>
              </a:lnSpc>
              <a:spcBef>
                <a:spcPts val="0"/>
              </a:spcBef>
              <a:spcAft>
                <a:spcPts val="500"/>
              </a:spcAft>
              <a:buClrTx/>
              <a:buSzTx/>
              <a:buFontTx/>
              <a:buNone/>
              <a:tabLst/>
              <a:defRPr/>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r>
              <a:rPr kumimoji="0" lang="en-US" sz="800" b="1" i="0" u="none" strike="noStrike" kern="0" cap="none" spc="0" normalizeH="0" baseline="0" noProof="0" dirty="0">
                <a:ln>
                  <a:noFill/>
                </a:ln>
                <a:solidFill>
                  <a:sysClr val="windowText" lastClr="000000"/>
                </a:solidFill>
                <a:effectLst/>
                <a:uLnTx/>
                <a:uFillTx/>
                <a:latin typeface="Nunito Sans" pitchFamily="2" charset="0"/>
              </a:rPr>
              <a:t> </a:t>
            </a:r>
          </a:p>
          <a:p>
            <a:pPr marL="0" marR="0" lvl="0" indent="0" defTabSz="914400" rtl="0" eaLnBrk="1" fontAlgn="auto" latinLnBrk="0" hangingPunct="1">
              <a:lnSpc>
                <a:spcPct val="100000"/>
              </a:lnSpc>
              <a:spcBef>
                <a:spcPts val="0"/>
              </a:spcBef>
              <a:spcAft>
                <a:spcPts val="500"/>
              </a:spcAft>
              <a:buClrTx/>
              <a:buSzTx/>
              <a:buFontTx/>
              <a:buNone/>
              <a:tabLst/>
              <a:defRPr/>
            </a:pPr>
            <a:r>
              <a:rPr kumimoji="0" lang="en-US" sz="800" b="1" i="0" u="none" strike="noStrike" kern="0" cap="none" spc="0" normalizeH="0" baseline="0" noProof="0" dirty="0">
                <a:ln>
                  <a:noFill/>
                </a:ln>
                <a:solidFill>
                  <a:sysClr val="windowText" lastClr="000000"/>
                </a:solidFill>
                <a:effectLst/>
                <a:uLnTx/>
                <a:uFillTx/>
                <a:latin typeface="Nunito Sans" pitchFamily="2" charset="0"/>
              </a:rPr>
              <a:t>Portfolio Turnover</a:t>
            </a:r>
            <a:r>
              <a:rPr kumimoji="0" lang="en-US" sz="800" b="0" i="0" u="none" strike="noStrike" kern="0" cap="none" spc="0" normalizeH="0" baseline="0" noProof="0" dirty="0">
                <a:ln>
                  <a:noFill/>
                </a:ln>
                <a:solidFill>
                  <a:sysClr val="windowText" lastClr="000000"/>
                </a:solidFill>
                <a:effectLst/>
                <a:uLnTx/>
                <a:uFillTx/>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endParaRPr kumimoji="0" lang="en-US" sz="1100" b="0" i="0" u="none" strike="noStrike" kern="0" cap="none" spc="0" normalizeH="0" baseline="0" noProof="0" dirty="0">
              <a:ln>
                <a:noFill/>
              </a:ln>
              <a:solidFill>
                <a:sysClr val="windowText" lastClr="000000"/>
              </a:solidFill>
              <a:effectLst/>
              <a:uLnTx/>
              <a:uFillTx/>
              <a:latin typeface="Nunito Sans" pitchFamily="2" charset="0"/>
            </a:endParaRPr>
          </a:p>
          <a:p>
            <a:pPr marL="0" marR="0" lvl="0" indent="0" defTabSz="914400" eaLnBrk="1" fontAlgn="auto" latinLnBrk="0" hangingPunct="1">
              <a:lnSpc>
                <a:spcPct val="107000"/>
              </a:lnSpc>
              <a:spcBef>
                <a:spcPts val="0"/>
              </a:spcBef>
              <a:spcAft>
                <a:spcPts val="500"/>
              </a:spcAft>
              <a:buClrTx/>
              <a:buSzTx/>
              <a:buFontTx/>
              <a:buNone/>
              <a:tabLst/>
              <a:defRPr/>
            </a:pPr>
            <a:r>
              <a:rPr kumimoji="0" lang="en-GB" sz="800" b="1" i="0" u="none" strike="noStrike" kern="0" cap="none" spc="0" normalizeH="0" baseline="0" noProof="0" dirty="0">
                <a:ln>
                  <a:noFill/>
                </a:ln>
                <a:solidFill>
                  <a:sysClr val="windowText" lastClr="000000"/>
                </a:solidFill>
                <a:effectLst/>
                <a:uLnTx/>
                <a:uFillTx/>
                <a:latin typeface="Nunito Sans" pitchFamily="2" charset="0"/>
                <a:ea typeface="Calibri" panose="020F0502020204030204" pitchFamily="34" charset="0"/>
                <a:cs typeface="Times New Roman" panose="02020603050405020304" pitchFamily="18" charset="0"/>
              </a:rPr>
              <a:t>Gross Expense Ratio</a:t>
            </a:r>
            <a:r>
              <a:rPr kumimoji="0" lang="en-GB" sz="800" b="0" i="0" u="none" strike="noStrike" kern="0" cap="none" spc="0" normalizeH="0" baseline="0" noProof="0" dirty="0">
                <a:ln>
                  <a:noFill/>
                </a:ln>
                <a:solidFill>
                  <a:sysClr val="windowText" lastClr="000000"/>
                </a:solidFill>
                <a:effectLst/>
                <a:uLnTx/>
                <a:uFillTx/>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kumimoji="0" lang="en-GB" sz="800" b="1" i="0" u="none" strike="noStrike" kern="0" cap="none" spc="0" normalizeH="0" baseline="0" noProof="0" dirty="0">
              <a:ln>
                <a:noFill/>
              </a:ln>
              <a:solidFill>
                <a:sysClr val="windowText" lastClr="000000"/>
              </a:solidFill>
              <a:effectLst/>
              <a:uLnTx/>
              <a:uFillTx/>
              <a:latin typeface="Nunito Sans" pitchFamily="2" charset="0"/>
              <a:ea typeface="Calibri" panose="020F0502020204030204" pitchFamily="34" charset="0"/>
              <a:cs typeface="Times New Roman" panose="02020603050405020304" pitchFamily="18"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0" dirty="0">
                <a:solidFill>
                  <a:srgbClr val="708493"/>
                </a:solidFill>
                <a:latin typeface="NunitoSans-SemiBold"/>
                <a:cs typeface="NunitoSans-SemiBold"/>
              </a:rPr>
              <a:t>Conservative Strategy</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a:t>
            </a:r>
            <a:r>
              <a:rPr lang="en-US" sz="800" b="1" spc="-10">
                <a:solidFill>
                  <a:srgbClr val="4A657A"/>
                </a:solidFill>
                <a:latin typeface="NunitoSans-SemiBold"/>
                <a:cs typeface="NunitoSans-SemiBold"/>
              </a:rPr>
              <a:t>Page 4 of 4                                                                        </a:t>
            </a:r>
            <a:r>
              <a:rPr lang="en-US" sz="800" b="1" spc="-10" dirty="0">
                <a:solidFill>
                  <a:srgbClr val="4A657A"/>
                </a:solidFill>
                <a:latin typeface="NunitoSans-SemiBold"/>
                <a:cs typeface="NunitoSans-SemiBold"/>
              </a:rPr>
              <a:t>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3084</TotalTime>
  <Words>3039</Words>
  <Application>Microsoft Office PowerPoint</Application>
  <PresentationFormat>Custom</PresentationFormat>
  <Paragraphs>99</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Conservative Strategy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Schwork, Kris</dc:creator>
  <cp:lastModifiedBy>Armstrong, Andrew</cp:lastModifiedBy>
  <cp:revision>98</cp:revision>
  <dcterms:created xsi:type="dcterms:W3CDTF">2022-05-04T21:48:43Z</dcterms:created>
  <dcterms:modified xsi:type="dcterms:W3CDTF">2025-01-16T19:53:07Z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2022-07-25T22:06:45Z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eea7bfc1-5804-4c2d-a3a2-e7d797151d41</vt:lpwstr>
  </property>
  <property fmtid="{D5CDD505-2E9C-101B-9397-08002B2CF9AE}" pid="11" name="MSIP_Label_5781dfe3-6600-4878-ab62-89c56005e52a_ContentBits">
    <vt:lpwstr>0</vt:lpwstr>
  </property>
</Properties>
</file>