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2" pos="288" userDrawn="1">
          <p15:clr>
            <a:srgbClr val="A4A3A4"/>
          </p15:clr>
        </p15:guide>
        <p15:guide id="3" orient="horz" pos="2400" userDrawn="1">
          <p15:clr>
            <a:srgbClr val="A4A3A4"/>
          </p15:clr>
        </p15:guide>
        <p15:guide id="4" orient="horz" pos="3840" userDrawn="1">
          <p15:clr>
            <a:srgbClr val="A4A3A4"/>
          </p15:clr>
        </p15:guide>
        <p15:guide id="5" pos="4464" userDrawn="1">
          <p15:clr>
            <a:srgbClr val="A4A3A4"/>
          </p15:clr>
        </p15:guide>
        <p15:guide id="6" orient="horz" pos="3360" userDrawn="1">
          <p15:clr>
            <a:srgbClr val="A4A3A4"/>
          </p15:clr>
        </p15:guide>
        <p15:guide id="7" orient="horz" pos="2160" userDrawn="1">
          <p15:clr>
            <a:srgbClr val="A4A3A4"/>
          </p15:clr>
        </p15:guide>
        <p15:guide id="8" orient="horz" pos="912" userDrawn="1">
          <p15:clr>
            <a:srgbClr val="A4A3A4"/>
          </p15:clr>
        </p15:guide>
        <p15:guide id="9" pos="3168" userDrawn="1">
          <p15:clr>
            <a:srgbClr val="A4A3A4"/>
          </p15:clr>
        </p15:guide>
        <p15:guide id="10" orient="horz" pos="1776" userDrawn="1">
          <p15:clr>
            <a:srgbClr val="A4A3A4"/>
          </p15:clr>
        </p15:guide>
        <p15:guide id="11" orient="horz" pos="2592" userDrawn="1">
          <p15:clr>
            <a:srgbClr val="A4A3A4"/>
          </p15:clr>
        </p15:guide>
        <p15:guide id="12" pos="3696" userDrawn="1">
          <p15:clr>
            <a:srgbClr val="A4A3A4"/>
          </p15:clr>
        </p15:guide>
        <p15:guide id="13" orient="horz" pos="3504" userDrawn="1">
          <p15:clr>
            <a:srgbClr val="A4A3A4"/>
          </p15:clr>
        </p15:guide>
        <p15:guide id="14" orient="horz" pos="3600" userDrawn="1">
          <p15:clr>
            <a:srgbClr val="A4A3A4"/>
          </p15:clr>
        </p15:guide>
        <p15:guide id="15" pos="2688" userDrawn="1">
          <p15:clr>
            <a:srgbClr val="A4A3A4"/>
          </p15:clr>
        </p15:guide>
        <p15:guide id="16" orient="horz" pos="2784" userDrawn="1">
          <p15:clr>
            <a:srgbClr val="A4A3A4"/>
          </p15:clr>
        </p15:guide>
        <p15:guide id="17" orient="horz" pos="3888" userDrawn="1">
          <p15:clr>
            <a:srgbClr val="A4A3A4"/>
          </p15:clr>
        </p15:guide>
        <p15:guide id="18" pos="4272" userDrawn="1">
          <p15:clr>
            <a:srgbClr val="A4A3A4"/>
          </p15:clr>
        </p15:guide>
        <p15:guide id="19" orient="horz" pos="2544" userDrawn="1">
          <p15:clr>
            <a:srgbClr val="A4A3A4"/>
          </p15:clr>
        </p15:guide>
        <p15:guide id="20" pos="27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DeLeo, Amber" initials="DA"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D1F1"/>
    <a:srgbClr val="D5EFFC"/>
    <a:srgbClr val="8064A2"/>
    <a:srgbClr val="FFFFFF"/>
    <a:srgbClr val="4A65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p:restoredTop sz="94694"/>
  </p:normalViewPr>
  <p:slideViewPr>
    <p:cSldViewPr>
      <p:cViewPr varScale="1">
        <p:scale>
          <a:sx n="103" d="100"/>
          <a:sy n="103" d="100"/>
        </p:scale>
        <p:origin x="6618" y="72"/>
      </p:cViewPr>
      <p:guideLst>
        <p:guide pos="288"/>
        <p:guide orient="horz" pos="2400"/>
        <p:guide orient="horz" pos="3840"/>
        <p:guide pos="4464"/>
        <p:guide orient="horz" pos="3360"/>
        <p:guide orient="horz" pos="2160"/>
        <p:guide orient="horz" pos="912"/>
        <p:guide pos="3168"/>
        <p:guide orient="horz" pos="1776"/>
        <p:guide orient="horz" pos="2592"/>
        <p:guide pos="3696"/>
        <p:guide orient="horz" pos="3504"/>
        <p:guide orient="horz" pos="3600"/>
        <p:guide pos="2688"/>
        <p:guide orient="horz" pos="2784"/>
        <p:guide orient="horz" pos="3888"/>
        <p:guide pos="4272"/>
        <p:guide orient="horz" pos="2544"/>
        <p:guide pos="27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rgbClr val="8064A2"/>
            </a:solidFill>
            <a:ln>
              <a:noFill/>
            </a:ln>
          </c:spPr>
          <c:dPt>
            <c:idx val="0"/>
            <c:bubble3D val="0"/>
            <c:spPr>
              <a:solidFill>
                <a:srgbClr val="97D1F1"/>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8064A2"/>
              </a:solidFill>
              <a:ln w="19050">
                <a:noFill/>
              </a:ln>
              <a:effectLst/>
            </c:spPr>
            <c:extLst>
              <c:ext xmlns:c16="http://schemas.microsoft.com/office/drawing/2014/chart" uri="{C3380CC4-5D6E-409C-BE32-E72D297353CC}">
                <c16:uniqueId val="{00000004-2CE2-3C4A-BD2D-FB30BD808061}"/>
              </c:ext>
            </c:extLst>
          </c:dPt>
          <c:dPt>
            <c:idx val="2"/>
            <c:bubble3D val="0"/>
            <c:spPr>
              <a:solidFill>
                <a:srgbClr val="8064A2"/>
              </a:solidFill>
              <a:ln w="19050">
                <a:noFill/>
              </a:ln>
              <a:effectLst/>
            </c:spPr>
            <c:extLst>
              <c:ext xmlns:c16="http://schemas.microsoft.com/office/drawing/2014/chart" uri="{C3380CC4-5D6E-409C-BE32-E72D297353CC}">
                <c16:uniqueId val="{00000002-2CE2-3C4A-BD2D-FB30BD808061}"/>
              </c:ext>
            </c:extLst>
          </c:dPt>
          <c:dPt>
            <c:idx val="3"/>
            <c:bubble3D val="0"/>
            <c:spPr>
              <a:solidFill>
                <a:srgbClr val="8064A2"/>
              </a:solidFill>
              <a:ln w="19050">
                <a:noFill/>
              </a:ln>
              <a:effectLst/>
            </c:spPr>
            <c:extLst>
              <c:ext xmlns:c16="http://schemas.microsoft.com/office/drawing/2014/chart" uri="{C3380CC4-5D6E-409C-BE32-E72D297353CC}">
                <c16:uniqueId val="{00000007-5A7C-CA45-A882-1E69D97BC053}"/>
              </c:ext>
            </c:extLst>
          </c:dPt>
          <c:cat>
            <c:strRef>
              <c:f>Sheet1!$A$2:$A$5</c:f>
              <c:strCache>
                <c:ptCount val="2"/>
                <c:pt idx="0">
                  <c:v>1st Qtr</c:v>
                </c:pt>
                <c:pt idx="1">
                  <c:v>2nd Qtr</c:v>
                </c:pt>
              </c:strCache>
            </c:strRef>
          </c:cat>
          <c:val>
            <c:numRef>
              <c:f>Sheet1!$B$2:$B$5</c:f>
              <c:numCache>
                <c:formatCode>General</c:formatCode>
                <c:ptCount val="4"/>
                <c:pt idx="0">
                  <c:v>97</c:v>
                </c:pt>
                <c:pt idx="1">
                  <c:v>3</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58E73595-EC4D-445E-BB9C-1A8983AC6BA7}"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8D110850-50AA-420B-882F-31AB02F96D53}" type="slidenum">
              <a:rPr lang="en-US" smtClean="0"/>
              <a:t>‹#›</a:t>
            </a:fld>
            <a:endParaRPr lang="en-US"/>
          </a:p>
        </p:txBody>
      </p:sp>
    </p:spTree>
    <p:extLst>
      <p:ext uri="{BB962C8B-B14F-4D97-AF65-F5344CB8AC3E}">
        <p14:creationId xmlns:p14="http://schemas.microsoft.com/office/powerpoint/2010/main" val="1853069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110850-50AA-420B-882F-31AB02F96D53}" type="slidenum">
              <a:rPr lang="en-US" smtClean="0"/>
              <a:t>1</a:t>
            </a:fld>
            <a:endParaRPr lang="en-US"/>
          </a:p>
        </p:txBody>
      </p:sp>
    </p:spTree>
    <p:extLst>
      <p:ext uri="{BB962C8B-B14F-4D97-AF65-F5344CB8AC3E}">
        <p14:creationId xmlns:p14="http://schemas.microsoft.com/office/powerpoint/2010/main" val="3305048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hyperlink" Target="mailto:info@vestwell.com" TargetMode="External"/><Relationship Id="rId4" Type="http://schemas.openxmlformats.org/officeDocument/2006/relationships/image" Target="../media/image2.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019675" y="2895600"/>
            <a:ext cx="2289289" cy="1787669"/>
          </a:xfrm>
          <a:prstGeom prst="rect">
            <a:avLst/>
          </a:prstGeom>
        </p:spPr>
        <p:txBody>
          <a:bodyPr vert="horz" wrap="square" lIns="0" tIns="12700" rIns="0" bIns="0" rtlCol="0">
            <a:spAutoFit/>
          </a:bodyPr>
          <a:lstStyle/>
          <a:p>
            <a:pPr marL="76200">
              <a:tabLst>
                <a:tab pos="1887538" algn="l"/>
              </a:tabLst>
            </a:pPr>
            <a:r>
              <a:rPr lang="en-US" sz="900" b="1" dirty="0">
                <a:solidFill>
                  <a:srgbClr val="4A657A"/>
                </a:solidFill>
                <a:latin typeface="NunitoSans-SemiBold"/>
                <a:cs typeface="NunitoSans-SemiBold"/>
              </a:rPr>
              <a:t>Fidelity® U.S. Bond Index Fund	44.0%</a:t>
            </a:r>
            <a:endParaRPr lang="en-US" sz="900" dirty="0">
              <a:latin typeface="NunitoSans-SemiBold"/>
              <a:cs typeface="NunitoSans-SemiBold"/>
            </a:endParaRPr>
          </a:p>
          <a:p>
            <a:pPr marL="76200" defTabSz="942975"/>
            <a:endParaRPr lang="en-US" sz="600" b="1" dirty="0">
              <a:solidFill>
                <a:srgbClr val="4A657A"/>
              </a:solidFill>
              <a:latin typeface="NunitoSans-SemiBold"/>
              <a:cs typeface="NunitoSans-SemiBold"/>
            </a:endParaRPr>
          </a:p>
          <a:p>
            <a:pPr marL="76200" defTabSz="942975"/>
            <a:r>
              <a:rPr lang="en-US" sz="900" b="1" dirty="0">
                <a:solidFill>
                  <a:srgbClr val="4A657A"/>
                </a:solidFill>
                <a:latin typeface="NunitoSans-SemiBold"/>
                <a:cs typeface="NunitoSans-SemiBold"/>
              </a:rPr>
              <a:t>Schwab U.S. Aggregate Bond Index   	41.0%</a:t>
            </a:r>
          </a:p>
          <a:p>
            <a:pPr marL="76200">
              <a:tabLst>
                <a:tab pos="1806575" algn="l"/>
              </a:tabLst>
            </a:pPr>
            <a:r>
              <a:rPr lang="en-US" sz="900" b="1" dirty="0">
                <a:solidFill>
                  <a:srgbClr val="4A657A"/>
                </a:solidFill>
                <a:latin typeface="NunitoSans-SemiBold"/>
                <a:cs typeface="NunitoSans-SemiBold"/>
              </a:rPr>
              <a:t>Fund</a:t>
            </a:r>
          </a:p>
          <a:p>
            <a:pPr marL="76200">
              <a:tabLst>
                <a:tab pos="1887538" algn="l"/>
              </a:tabLst>
            </a:pPr>
            <a:endParaRPr lang="en-US" sz="600" b="1" dirty="0">
              <a:solidFill>
                <a:srgbClr val="4A657A"/>
              </a:solidFill>
              <a:latin typeface="NunitoSans-SemiBold"/>
              <a:cs typeface="NunitoSans-SemiBold"/>
            </a:endParaRPr>
          </a:p>
          <a:p>
            <a:pPr marL="76200">
              <a:tabLst>
                <a:tab pos="1887538" algn="l"/>
              </a:tabLst>
            </a:pPr>
            <a:r>
              <a:rPr lang="en-US" sz="900" b="1" dirty="0">
                <a:solidFill>
                  <a:srgbClr val="4A657A"/>
                </a:solidFill>
                <a:latin typeface="NunitoSans-SemiBold"/>
                <a:cs typeface="NunitoSans-SemiBold"/>
              </a:rPr>
              <a:t>Schwab Treasury Inflation Protected	  7.0% Securities Index Fund</a:t>
            </a:r>
          </a:p>
          <a:p>
            <a:pPr marL="76200" defTabSz="942975">
              <a:lnSpc>
                <a:spcPts val="1035"/>
              </a:lnSpc>
            </a:pPr>
            <a:endParaRPr lang="en-US" sz="600" b="1" spc="-25" dirty="0">
              <a:solidFill>
                <a:srgbClr val="4A657A"/>
              </a:solidFill>
              <a:latin typeface="NunitoSans-SemiBold"/>
              <a:cs typeface="NunitoSans-SemiBold"/>
            </a:endParaRPr>
          </a:p>
          <a:p>
            <a:pPr marL="76200" defTabSz="942975">
              <a:lnSpc>
                <a:spcPts val="1035"/>
              </a:lnSpc>
            </a:pPr>
            <a:r>
              <a:rPr lang="en-US" sz="900" b="1" spc="-25" dirty="0">
                <a:solidFill>
                  <a:srgbClr val="4A657A"/>
                </a:solidFill>
                <a:latin typeface="NunitoSans-SemiBold"/>
                <a:cs typeface="NunitoSans-SemiBold"/>
              </a:rPr>
              <a:t>Fidelity® Long-Term Treasury Bond 	  5.0%</a:t>
            </a:r>
          </a:p>
          <a:p>
            <a:pPr marL="76200">
              <a:lnSpc>
                <a:spcPts val="1035"/>
              </a:lnSpc>
            </a:pPr>
            <a:r>
              <a:rPr lang="en-US" sz="900" b="1" spc="-25" dirty="0">
                <a:solidFill>
                  <a:srgbClr val="4A657A"/>
                </a:solidFill>
                <a:latin typeface="NunitoSans-SemiBold"/>
                <a:cs typeface="NunitoSans-SemiBold"/>
              </a:rPr>
              <a:t>Index Fund</a:t>
            </a:r>
          </a:p>
          <a:p>
            <a:pPr marL="76200">
              <a:lnSpc>
                <a:spcPts val="1035"/>
              </a:lnSpc>
              <a:tabLst>
                <a:tab pos="1887538" algn="l"/>
              </a:tabLst>
            </a:pPr>
            <a:r>
              <a:rPr lang="en-US" sz="600" b="1" spc="-25" dirty="0">
                <a:solidFill>
                  <a:schemeClr val="bg1"/>
                </a:solidFill>
                <a:latin typeface="NunitoSans-SemiBold"/>
                <a:cs typeface="NunitoSans-SemiBold"/>
              </a:rPr>
              <a:t>m</a:t>
            </a:r>
          </a:p>
          <a:p>
            <a:pPr marL="76200">
              <a:lnSpc>
                <a:spcPts val="1035"/>
              </a:lnSpc>
              <a:tabLst>
                <a:tab pos="1887538" algn="l"/>
              </a:tabLst>
            </a:pPr>
            <a:r>
              <a:rPr lang="en-US" sz="900" b="1" spc="-25" dirty="0">
                <a:solidFill>
                  <a:srgbClr val="4A657A"/>
                </a:solidFill>
                <a:latin typeface="NunitoSans-SemiBold"/>
                <a:cs typeface="NunitoSans-SemiBold"/>
              </a:rPr>
              <a:t>Vanguard Emerging Markets Bond 	  3.0%</a:t>
            </a:r>
          </a:p>
          <a:p>
            <a:pPr marL="76200">
              <a:lnSpc>
                <a:spcPts val="1035"/>
              </a:lnSpc>
              <a:tabLst>
                <a:tab pos="1806575" algn="l"/>
              </a:tabLst>
            </a:pPr>
            <a:r>
              <a:rPr lang="en-US" sz="900" b="1" spc="-25" dirty="0">
                <a:solidFill>
                  <a:srgbClr val="4A657A"/>
                </a:solidFill>
                <a:latin typeface="NunitoSans-SemiBold"/>
                <a:cs typeface="NunitoSans-SemiBold"/>
              </a:rPr>
              <a:t>Fund Admiral Shares			</a:t>
            </a: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606839"/>
            <a:ext cx="4165419" cy="443711"/>
          </a:xfrm>
          <a:prstGeom prst="rect">
            <a:avLst/>
          </a:prstGeom>
        </p:spPr>
        <p:txBody>
          <a:bodyPr vert="horz" wrap="square" lIns="0" tIns="12700" rIns="0" bIns="0" rtlCol="0">
            <a:spAutoFit/>
          </a:bodyPr>
          <a:lstStyle/>
          <a:p>
            <a:pPr marL="12700" marR="5080">
              <a:lnSpc>
                <a:spcPct val="100000"/>
              </a:lnSpc>
              <a:spcBef>
                <a:spcPts val="100"/>
              </a:spcBef>
            </a:pPr>
            <a:r>
              <a:rPr lang="en-US" dirty="0"/>
              <a:t>Income 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3820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05400" y="2646191"/>
            <a:ext cx="1616203"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9" name="object 19"/>
          <p:cNvSpPr/>
          <p:nvPr/>
        </p:nvSpPr>
        <p:spPr>
          <a:xfrm>
            <a:off x="533400"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41020" y="44900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342150"/>
            <a:ext cx="3950970" cy="1300484"/>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This strategy may be appropriate for an investor seeking to fulfill or supplement need for current income with a low tolerance for risk. </a:t>
            </a:r>
          </a:p>
          <a:p>
            <a:pPr marL="12700" marR="5080">
              <a:lnSpc>
                <a:spcPct val="116700"/>
              </a:lnSpc>
              <a:spcBef>
                <a:spcPts val="100"/>
              </a:spcBef>
            </a:pPr>
            <a:endParaRPr lang="en-US" sz="1000" b="1" dirty="0">
              <a:solidFill>
                <a:srgbClr val="4A657A"/>
              </a:solidFill>
              <a:latin typeface="NunitoSans-SemiBold"/>
              <a:cs typeface="NunitoSans-SemiBold"/>
            </a:endParaRPr>
          </a:p>
          <a:p>
            <a:pPr marL="12700" marR="5080">
              <a:lnSpc>
                <a:spcPct val="116700"/>
              </a:lnSpc>
              <a:spcBef>
                <a:spcPts val="100"/>
              </a:spcBef>
            </a:pPr>
            <a:r>
              <a:rPr lang="en-US" sz="1000" b="1" dirty="0">
                <a:solidFill>
                  <a:srgbClr val="4A657A"/>
                </a:solidFill>
                <a:latin typeface="NunitoSans-SemiBold"/>
                <a:cs typeface="NunitoSans-SemiBold"/>
              </a:rPr>
              <a:t>The strategy seeks to preserve capital with the potential for some current income. The portfolio is comprised of mutual funds with a target weighting of each security designed to achieve the goals of the portfolio.</a:t>
            </a:r>
          </a:p>
          <a:p>
            <a:pPr marL="12700" marR="5080">
              <a:lnSpc>
                <a:spcPct val="116700"/>
              </a:lnSpc>
              <a:spcBef>
                <a:spcPts val="100"/>
              </a:spcBef>
            </a:pPr>
            <a:endParaRPr lang="en-US" sz="1000" b="1" dirty="0">
              <a:solidFill>
                <a:srgbClr val="4A657A"/>
              </a:solidFill>
              <a:latin typeface="NunitoSans-SemiBold"/>
              <a:cs typeface="NunitoSans-SemiBold"/>
            </a:endParaRPr>
          </a:p>
        </p:txBody>
      </p:sp>
      <p:sp>
        <p:nvSpPr>
          <p:cNvPr id="27" name="object 27"/>
          <p:cNvSpPr/>
          <p:nvPr/>
        </p:nvSpPr>
        <p:spPr>
          <a:xfrm>
            <a:off x="539495" y="695076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4008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387974" y="7924800"/>
            <a:ext cx="1393811" cy="397160"/>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 Fixed Income</a:t>
            </a:r>
          </a:p>
          <a:p>
            <a:pPr marL="12700" marR="5080">
              <a:lnSpc>
                <a:spcPct val="138900"/>
              </a:lnSpc>
              <a:spcBef>
                <a:spcPts val="100"/>
              </a:spcBef>
            </a:pPr>
            <a:r>
              <a:rPr lang="en-US" sz="900" b="1" dirty="0">
                <a:solidFill>
                  <a:srgbClr val="4A657A"/>
                </a:solidFill>
                <a:latin typeface="NunitoSans-SemiBold"/>
                <a:cs typeface="NunitoSans-SemiBold"/>
              </a:rPr>
              <a:t>Non-U.S. Fixed Income</a:t>
            </a:r>
            <a:endParaRPr sz="900" dirty="0">
              <a:latin typeface="NunitoSans-SemiBold"/>
              <a:cs typeface="NunitoSans-SemiBold"/>
            </a:endParaRPr>
          </a:p>
        </p:txBody>
      </p:sp>
      <p:sp>
        <p:nvSpPr>
          <p:cNvPr id="37" name="object 37"/>
          <p:cNvSpPr txBox="1"/>
          <p:nvPr/>
        </p:nvSpPr>
        <p:spPr>
          <a:xfrm>
            <a:off x="6909376" y="7924800"/>
            <a:ext cx="365760" cy="394980"/>
          </a:xfrm>
          <a:prstGeom prst="rect">
            <a:avLst/>
          </a:prstGeom>
        </p:spPr>
        <p:txBody>
          <a:bodyPr vert="horz" wrap="square" lIns="0" tIns="66040" rIns="0" bIns="0" rtlCol="0">
            <a:spAutoFit/>
          </a:bodyPr>
          <a:lstStyle/>
          <a:p>
            <a:pPr marL="12700" algn="r">
              <a:lnSpc>
                <a:spcPct val="100000"/>
              </a:lnSpc>
              <a:spcBef>
                <a:spcPts val="520"/>
              </a:spcBef>
            </a:pPr>
            <a:r>
              <a:rPr lang="en-US" sz="900" b="1" spc="-10" dirty="0">
                <a:solidFill>
                  <a:srgbClr val="4A657A"/>
                </a:solidFill>
                <a:latin typeface="NunitoSans-SemiBold"/>
                <a:cs typeface="NunitoSans-SemiBold"/>
              </a:rPr>
              <a:t>97</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gn="r">
              <a:lnSpc>
                <a:spcPct val="100000"/>
              </a:lnSpc>
              <a:spcBef>
                <a:spcPts val="420"/>
              </a:spcBef>
            </a:pPr>
            <a:r>
              <a:rPr lang="en-US" sz="900" b="1" spc="-10" dirty="0">
                <a:solidFill>
                  <a:srgbClr val="4A657A"/>
                </a:solidFill>
                <a:latin typeface="NunitoSans-SemiBold"/>
                <a:cs typeface="NunitoSans-SemiBold"/>
              </a:rPr>
              <a:t>3</a:t>
            </a:r>
            <a:r>
              <a:rPr sz="900" b="1" spc="-10" dirty="0">
                <a:solidFill>
                  <a:srgbClr val="4A657A"/>
                </a:solidFill>
                <a:latin typeface="NunitoSans-SemiBold"/>
                <a:cs typeface="NunitoSans-SemiBold"/>
              </a:rPr>
              <a:t>.0%</a:t>
            </a:r>
            <a:endParaRPr sz="900" dirty="0">
              <a:latin typeface="NunitoSans-SemiBold"/>
              <a:cs typeface="NunitoSans-SemiBold"/>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2801711421"/>
              </p:ext>
            </p:extLst>
          </p:nvPr>
        </p:nvGraphicFramePr>
        <p:xfrm>
          <a:off x="609600" y="2895599"/>
          <a:ext cx="4308473" cy="2819403"/>
        </p:xfrm>
        <a:graphic>
          <a:graphicData uri="http://schemas.openxmlformats.org/drawingml/2006/table">
            <a:tbl>
              <a:tblPr firstRow="1" bandRow="1">
                <a:tableStyleId>{2D5ABB26-0587-4C30-8999-92F81FD0307C}</a:tableStyleId>
              </a:tblPr>
              <a:tblGrid>
                <a:gridCol w="2050414">
                  <a:extLst>
                    <a:ext uri="{9D8B030D-6E8A-4147-A177-3AD203B41FA5}">
                      <a16:colId xmlns:a16="http://schemas.microsoft.com/office/drawing/2014/main" val="20000"/>
                    </a:ext>
                  </a:extLst>
                </a:gridCol>
                <a:gridCol w="1911986">
                  <a:extLst>
                    <a:ext uri="{9D8B030D-6E8A-4147-A177-3AD203B41FA5}">
                      <a16:colId xmlns:a16="http://schemas.microsoft.com/office/drawing/2014/main" val="20001"/>
                    </a:ext>
                  </a:extLst>
                </a:gridCol>
                <a:gridCol w="346073">
                  <a:extLst>
                    <a:ext uri="{9D8B030D-6E8A-4147-A177-3AD203B41FA5}">
                      <a16:colId xmlns:a16="http://schemas.microsoft.com/office/drawing/2014/main" val="20002"/>
                    </a:ext>
                  </a:extLst>
                </a:gridCol>
              </a:tblGrid>
              <a:tr h="18334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195"/>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lang="en-US" sz="900" b="1" spc="-35" dirty="0">
                          <a:solidFill>
                            <a:srgbClr val="4A657A"/>
                          </a:solidFill>
                          <a:latin typeface="NunitoSans-SemiBold"/>
                          <a:cs typeface="NunitoSans-SemiBold"/>
                        </a:rPr>
                        <a:t>Eff Duration (Years)</a:t>
                      </a:r>
                      <a:endParaRPr sz="900" dirty="0">
                        <a:latin typeface="NunitoSans-SemiBold"/>
                        <a:cs typeface="NunitoSans-SemiBold"/>
                      </a:endParaRPr>
                    </a:p>
                  </a:txBody>
                  <a:tcPr marL="0" marR="0" marT="24765" marB="0" anchor="ctr">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marL="0" marR="0" lvl="0" indent="0" algn="l" defTabSz="914400" eaLnBrk="1" fontAlgn="auto" latinLnBrk="0" hangingPunct="1">
                        <a:lnSpc>
                          <a:spcPct val="100000"/>
                        </a:lnSpc>
                        <a:spcBef>
                          <a:spcPts val="310"/>
                        </a:spcBef>
                        <a:spcAft>
                          <a:spcPts val="0"/>
                        </a:spcAft>
                        <a:buClrTx/>
                        <a:buSzTx/>
                        <a:buFontTx/>
                        <a:buNone/>
                        <a:tabLst/>
                        <a:defRPr/>
                      </a:pPr>
                      <a:r>
                        <a:rPr lang="en-US" sz="900" b="1" spc="-20" dirty="0">
                          <a:solidFill>
                            <a:srgbClr val="4A657A"/>
                          </a:solidFill>
                          <a:latin typeface="Nunito Sans"/>
                          <a:cs typeface="Nunito Sans"/>
                        </a:rPr>
                        <a:t>6.50</a:t>
                      </a:r>
                    </a:p>
                  </a:txBody>
                  <a:tcPr marL="0" marR="0" marT="39370" marB="0" anchor="ctr">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1471">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lang="en-US" sz="900" b="1" dirty="0">
                          <a:solidFill>
                            <a:srgbClr val="4A657A"/>
                          </a:solidFill>
                          <a:latin typeface="NunitoSans-SemiBold"/>
                          <a:cs typeface="NunitoSans-SemiBold"/>
                        </a:rPr>
                        <a:t>Weighted</a:t>
                      </a:r>
                      <a:r>
                        <a:rPr lang="en-US" sz="900" b="1" spc="-15" dirty="0">
                          <a:solidFill>
                            <a:srgbClr val="4A657A"/>
                          </a:solidFill>
                          <a:latin typeface="NunitoSans-SemiBold"/>
                          <a:cs typeface="NunitoSans-SemiBold"/>
                        </a:rPr>
                        <a:t> Coupon</a:t>
                      </a:r>
                      <a:endParaRPr sz="900" dirty="0">
                        <a:latin typeface="NunitoSans-SemiBold"/>
                        <a:cs typeface="NunitoSans-SemiBold"/>
                      </a:endParaRPr>
                    </a:p>
                  </a:txBody>
                  <a:tcPr marL="0" marR="0" marT="41910" marB="0" anchor="ctr">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marL="0" marR="0" lvl="0" indent="0" algn="l" defTabSz="914400" eaLnBrk="1" fontAlgn="auto" latinLnBrk="0" hangingPunct="1">
                        <a:lnSpc>
                          <a:spcPct val="100000"/>
                        </a:lnSpc>
                        <a:spcBef>
                          <a:spcPts val="345"/>
                        </a:spcBef>
                        <a:spcAft>
                          <a:spcPts val="0"/>
                        </a:spcAft>
                        <a:buClrTx/>
                        <a:buSzTx/>
                        <a:buFontTx/>
                        <a:buNone/>
                        <a:tabLst/>
                        <a:defRPr/>
                      </a:pPr>
                      <a:r>
                        <a:rPr lang="en-US" sz="900" b="1" spc="-20" dirty="0">
                          <a:solidFill>
                            <a:srgbClr val="4A657A"/>
                          </a:solidFill>
                          <a:latin typeface="Nunito Sans"/>
                          <a:cs typeface="Nunito Sans"/>
                        </a:rPr>
                        <a:t>3.34%</a:t>
                      </a:r>
                    </a:p>
                  </a:txBody>
                  <a:tcPr marL="0" marR="0" marT="43815" marB="0" anchor="ctr">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8489">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195"/>
                        </a:spcBef>
                      </a:pPr>
                      <a:endParaRPr sz="900" dirty="0">
                        <a:latin typeface="NunitoSans-SemiBold"/>
                        <a:cs typeface="NunitoSans-SemiBold"/>
                      </a:endParaRPr>
                    </a:p>
                  </a:txBody>
                  <a:tcPr marL="0" marR="0" marT="24765"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marL="0" marR="0" lvl="0" indent="0" algn="r" defTabSz="914400" eaLnBrk="1" fontAlgn="auto" latinLnBrk="0" hangingPunct="1">
                        <a:lnSpc>
                          <a:spcPct val="100000"/>
                        </a:lnSpc>
                        <a:spcBef>
                          <a:spcPts val="310"/>
                        </a:spcBef>
                        <a:spcAft>
                          <a:spcPts val="0"/>
                        </a:spcAft>
                        <a:buClrTx/>
                        <a:buSzTx/>
                        <a:buFontTx/>
                        <a:buNone/>
                        <a:tabLst/>
                        <a:defRPr/>
                      </a:pPr>
                      <a:endParaRPr lang="en-US" sz="900" dirty="0">
                        <a:solidFill>
                          <a:schemeClr val="bg1"/>
                        </a:solidFill>
                        <a:latin typeface="Nunito Sans"/>
                        <a:cs typeface="Nunito Sans"/>
                      </a:endParaRPr>
                    </a:p>
                  </a:txBody>
                  <a:tcPr marL="0" marR="0" marT="3937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8227">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marL="0" marR="0" lvl="0" indent="0" algn="r" defTabSz="914400" eaLnBrk="1" fontAlgn="auto" latinLnBrk="0" hangingPunct="1">
                        <a:lnSpc>
                          <a:spcPct val="100000"/>
                        </a:lnSpc>
                        <a:spcBef>
                          <a:spcPts val="345"/>
                        </a:spcBef>
                        <a:spcAft>
                          <a:spcPts val="0"/>
                        </a:spcAft>
                        <a:buClrTx/>
                        <a:buSzTx/>
                        <a:buFontTx/>
                        <a:buNone/>
                        <a:tabLst/>
                        <a:defRPr/>
                      </a:pPr>
                      <a:endParaRPr lang="en-US"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0908">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7191">
                <a:tc>
                  <a:txBody>
                    <a:bodyPr/>
                    <a:lstStyle/>
                    <a:p>
                      <a:pPr marL="31750">
                        <a:lnSpc>
                          <a:spcPct val="100000"/>
                        </a:lnSpc>
                        <a:spcBef>
                          <a:spcPts val="25"/>
                        </a:spcBef>
                      </a:pPr>
                      <a:r>
                        <a:rPr sz="1000" b="1" spc="-10" dirty="0">
                          <a:solidFill>
                            <a:srgbClr val="4A657A"/>
                          </a:solidFill>
                          <a:latin typeface="NunitoSans-SemiBold"/>
                          <a:cs typeface="NunitoSans-SemiBold"/>
                        </a:rPr>
                        <a:t>.</a:t>
                      </a: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7191">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112586">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57200" y="2929255"/>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05400" y="34290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6557" y="3036882"/>
            <a:ext cx="1027508" cy="283451"/>
          </a:xfrm>
          <a:prstGeom prst="rect">
            <a:avLst/>
          </a:prstGeom>
        </p:spPr>
      </p:pic>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1004553052"/>
              </p:ext>
            </p:extLst>
          </p:nvPr>
        </p:nvGraphicFramePr>
        <p:xfrm>
          <a:off x="4953000" y="6400800"/>
          <a:ext cx="2467595" cy="1645063"/>
        </p:xfrm>
        <a:graphic>
          <a:graphicData uri="http://schemas.openxmlformats.org/drawingml/2006/chart">
            <c:chart xmlns:c="http://schemas.openxmlformats.org/drawingml/2006/chart" xmlns:r="http://schemas.openxmlformats.org/officeDocument/2006/relationships" r:id="rId9"/>
          </a:graphicData>
        </a:graphic>
      </p:graphicFrame>
      <p:sp>
        <p:nvSpPr>
          <p:cNvPr id="56" name="object 18">
            <a:extLst>
              <a:ext uri="{FF2B5EF4-FFF2-40B4-BE49-F238E27FC236}">
                <a16:creationId xmlns:a16="http://schemas.microsoft.com/office/drawing/2014/main" id="{6EFC9977-9D36-72AA-01E5-9DBE71938574}"/>
              </a:ext>
            </a:extLst>
          </p:cNvPr>
          <p:cNvSpPr txBox="1"/>
          <p:nvPr/>
        </p:nvSpPr>
        <p:spPr>
          <a:xfrm>
            <a:off x="5119109" y="4829089"/>
            <a:ext cx="2289294" cy="840615"/>
          </a:xfrm>
          <a:prstGeom prst="rect">
            <a:avLst/>
          </a:prstGeom>
        </p:spPr>
        <p:txBody>
          <a:bodyPr vert="horz" wrap="square" lIns="0" tIns="12700" rIns="0" bIns="0" rtlCol="0">
            <a:spAutoFit/>
          </a:bodyPr>
          <a:lstStyle/>
          <a:p>
            <a:pPr marL="76200">
              <a:lnSpc>
                <a:spcPct val="100000"/>
              </a:lnSpc>
              <a:spcBef>
                <a:spcPts val="775"/>
              </a:spcBef>
              <a:tabLst>
                <a:tab pos="1882775"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Low</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sz="900" b="1"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0.04</a:t>
            </a:r>
            <a:r>
              <a:rPr sz="1350" b="1" spc="-15" baseline="-6172" dirty="0">
                <a:solidFill>
                  <a:srgbClr val="4A657A"/>
                </a:solidFill>
                <a:latin typeface="NunitoSans-SemiBold"/>
                <a:cs typeface="NunitoSans-SemiBold"/>
              </a:rPr>
              <a:t>%</a:t>
            </a:r>
            <a:r>
              <a:rPr lang="en-US" sz="1350" b="1" spc="-15" baseline="-6172" dirty="0">
                <a:solidFill>
                  <a:srgbClr val="4A657A"/>
                </a:solidFill>
                <a:latin typeface="NunitoSans-SemiBold"/>
                <a:cs typeface="NunitoSans-SemiBold"/>
              </a:rPr>
              <a:t>  </a:t>
            </a:r>
            <a:r>
              <a:rPr lang="en-US" sz="900" b="1" spc="-15" dirty="0">
                <a:solidFill>
                  <a:srgbClr val="4A657A"/>
                </a:solidFill>
                <a:latin typeface="NunitoSans-SemiBold"/>
                <a:cs typeface="NunitoSans-SemiBold"/>
              </a:rPr>
              <a:t>  #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5</a:t>
            </a:r>
            <a:endParaRPr sz="900" dirty="0">
              <a:latin typeface="NunitoSans-SemiBold"/>
              <a:cs typeface="NunitoSans-SemiBold"/>
            </a:endParaRPr>
          </a:p>
        </p:txBody>
      </p:sp>
      <p:sp>
        <p:nvSpPr>
          <p:cNvPr id="57" name="TextBox 56">
            <a:extLst>
              <a:ext uri="{FF2B5EF4-FFF2-40B4-BE49-F238E27FC236}">
                <a16:creationId xmlns:a16="http://schemas.microsoft.com/office/drawing/2014/main" id="{C951BF08-4F76-4D5A-8AE5-3C280EF313F2}"/>
              </a:ext>
            </a:extLst>
          </p:cNvPr>
          <p:cNvSpPr txBox="1"/>
          <p:nvPr/>
        </p:nvSpPr>
        <p:spPr>
          <a:xfrm>
            <a:off x="539424" y="3570000"/>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59" name="object 36">
            <a:extLst>
              <a:ext uri="{FF2B5EF4-FFF2-40B4-BE49-F238E27FC236}">
                <a16:creationId xmlns:a16="http://schemas.microsoft.com/office/drawing/2014/main" id="{28876383-4902-4A5E-A36E-79BC14B4728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0"/>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5" name="TextBox 54">
            <a:extLst>
              <a:ext uri="{FF2B5EF4-FFF2-40B4-BE49-F238E27FC236}">
                <a16:creationId xmlns:a16="http://schemas.microsoft.com/office/drawing/2014/main" id="{CE2D160F-26CC-49D5-9535-30A8C543E09D}"/>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6" name="TextBox 15">
            <a:extLst>
              <a:ext uri="{FF2B5EF4-FFF2-40B4-BE49-F238E27FC236}">
                <a16:creationId xmlns:a16="http://schemas.microsoft.com/office/drawing/2014/main" id="{86B53350-550C-4136-882B-12F38FFBCA73}"/>
              </a:ext>
            </a:extLst>
          </p:cNvPr>
          <p:cNvSpPr txBox="1"/>
          <p:nvPr/>
        </p:nvSpPr>
        <p:spPr>
          <a:xfrm>
            <a:off x="5010154" y="4572000"/>
            <a:ext cx="2743196" cy="230832"/>
          </a:xfrm>
          <a:prstGeom prst="rect">
            <a:avLst/>
          </a:prstGeom>
          <a:noFill/>
        </p:spPr>
        <p:txBody>
          <a:bodyPr wrap="square" rtlCol="0">
            <a:spAutoFit/>
          </a:bodyPr>
          <a:lstStyle/>
          <a:p>
            <a:pPr marL="72390">
              <a:lnSpc>
                <a:spcPct val="100000"/>
              </a:lnSpc>
            </a:pPr>
            <a:r>
              <a:rPr lang="en-US" sz="900" b="1" spc="90" dirty="0">
                <a:solidFill>
                  <a:srgbClr val="2C8FC5"/>
                </a:solidFill>
                <a:latin typeface="Nunito-Black"/>
                <a:cs typeface="Nunito-Black"/>
              </a:rPr>
              <a:t>PORTFOLIO CHARACTERISTICS</a:t>
            </a:r>
            <a:endParaRPr lang="en-US" sz="900" spc="90" dirty="0">
              <a:latin typeface="Nunito-Black"/>
              <a:cs typeface="Nunito-Black"/>
            </a:endParaRPr>
          </a:p>
        </p:txBody>
      </p:sp>
      <p:sp>
        <p:nvSpPr>
          <p:cNvPr id="17" name="object 41">
            <a:extLst>
              <a:ext uri="{FF2B5EF4-FFF2-40B4-BE49-F238E27FC236}">
                <a16:creationId xmlns:a16="http://schemas.microsoft.com/office/drawing/2014/main" id="{6ECB2568-584E-6BB0-C961-F0BCD11AFBF9}"/>
              </a:ext>
            </a:extLst>
          </p:cNvPr>
          <p:cNvSpPr txBox="1"/>
          <p:nvPr/>
        </p:nvSpPr>
        <p:spPr>
          <a:xfrm>
            <a:off x="457200" y="84582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6E247EC2-E88E-17E9-DB2E-8CA81B1B7BD1}"/>
              </a:ext>
            </a:extLst>
          </p:cNvPr>
          <p:cNvSpPr txBox="1"/>
          <p:nvPr/>
        </p:nvSpPr>
        <p:spPr>
          <a:xfrm>
            <a:off x="504552" y="90518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14" name="object 32">
            <a:extLst>
              <a:ext uri="{FF2B5EF4-FFF2-40B4-BE49-F238E27FC236}">
                <a16:creationId xmlns:a16="http://schemas.microsoft.com/office/drawing/2014/main" id="{51334661-2BEF-239D-C5B1-A962E0EE7F76}"/>
              </a:ext>
            </a:extLst>
          </p:cNvPr>
          <p:cNvSpPr/>
          <p:nvPr/>
        </p:nvSpPr>
        <p:spPr>
          <a:xfrm>
            <a:off x="5074920" y="30480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15" name="object 32">
            <a:extLst>
              <a:ext uri="{FF2B5EF4-FFF2-40B4-BE49-F238E27FC236}">
                <a16:creationId xmlns:a16="http://schemas.microsoft.com/office/drawing/2014/main" id="{D67BDA84-8163-40F8-9206-53F22CBB6D9F}"/>
              </a:ext>
            </a:extLst>
          </p:cNvPr>
          <p:cNvSpPr/>
          <p:nvPr/>
        </p:nvSpPr>
        <p:spPr>
          <a:xfrm>
            <a:off x="5105400" y="38100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28" name="object 32">
            <a:extLst>
              <a:ext uri="{FF2B5EF4-FFF2-40B4-BE49-F238E27FC236}">
                <a16:creationId xmlns:a16="http://schemas.microsoft.com/office/drawing/2014/main" id="{E76D02C5-4CFC-4B23-18D8-9D8F9548EAB4}"/>
              </a:ext>
            </a:extLst>
          </p:cNvPr>
          <p:cNvSpPr/>
          <p:nvPr/>
        </p:nvSpPr>
        <p:spPr>
          <a:xfrm>
            <a:off x="5105400" y="41910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8" name="Rounded Rectangle 15">
            <a:extLst>
              <a:ext uri="{FF2B5EF4-FFF2-40B4-BE49-F238E27FC236}">
                <a16:creationId xmlns:a16="http://schemas.microsoft.com/office/drawing/2014/main" id="{989A86BF-2A11-485F-56ED-F1150A198035}"/>
              </a:ext>
            </a:extLst>
          </p:cNvPr>
          <p:cNvSpPr/>
          <p:nvPr/>
        </p:nvSpPr>
        <p:spPr>
          <a:xfrm>
            <a:off x="5235753" y="8204304"/>
            <a:ext cx="101496" cy="10149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object 39">
            <a:extLst>
              <a:ext uri="{FF2B5EF4-FFF2-40B4-BE49-F238E27FC236}">
                <a16:creationId xmlns:a16="http://schemas.microsoft.com/office/drawing/2014/main" id="{306E9F54-7940-CDBC-1EE2-7ABBD8581C48}"/>
              </a:ext>
            </a:extLst>
          </p:cNvPr>
          <p:cNvPicPr/>
          <p:nvPr/>
        </p:nvPicPr>
        <p:blipFill>
          <a:blip r:embed="rId11" cstate="print"/>
          <a:stretch>
            <a:fillRect/>
          </a:stretch>
        </p:blipFill>
        <p:spPr>
          <a:xfrm>
            <a:off x="5238020" y="7992031"/>
            <a:ext cx="101498" cy="101498"/>
          </a:xfrm>
          <a:prstGeom prst="rect">
            <a:avLst/>
          </a:prstGeom>
          <a:solidFill>
            <a:srgbClr val="97D1F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54729"/>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Income 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6">
            <a:extLst>
              <a:ext uri="{FF2B5EF4-FFF2-40B4-BE49-F238E27FC236}">
                <a16:creationId xmlns:a16="http://schemas.microsoft.com/office/drawing/2014/main" id="{DFB6B493-0A85-4677-B83C-29B0E3225671}"/>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TextBox 52">
            <a:extLst>
              <a:ext uri="{FF2B5EF4-FFF2-40B4-BE49-F238E27FC236}">
                <a16:creationId xmlns:a16="http://schemas.microsoft.com/office/drawing/2014/main" id="{CFAD03C1-A49E-4D54-A835-C3EB10E273F8}"/>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1" name="object 3">
            <a:extLst>
              <a:ext uri="{FF2B5EF4-FFF2-40B4-BE49-F238E27FC236}">
                <a16:creationId xmlns:a16="http://schemas.microsoft.com/office/drawing/2014/main" id="{5BEF6A44-BDDA-4898-8B7C-64D2F0E1B00A}"/>
              </a:ext>
            </a:extLst>
          </p:cNvPr>
          <p:cNvSpPr txBox="1"/>
          <p:nvPr/>
        </p:nvSpPr>
        <p:spPr>
          <a:xfrm>
            <a:off x="457200" y="109805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tables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2F5ADBBA-B62B-F2B3-7E87-AD499F3FB9CB}"/>
              </a:ext>
            </a:extLst>
          </p:cNvPr>
          <p:cNvSpPr txBox="1"/>
          <p:nvPr/>
        </p:nvSpPr>
        <p:spPr>
          <a:xfrm>
            <a:off x="475034" y="57150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411622FC-E0FC-373E-5A3A-38994B1D6F81}"/>
              </a:ext>
            </a:extLst>
          </p:cNvPr>
          <p:cNvPicPr>
            <a:picLocks noChangeAspect="1"/>
          </p:cNvPicPr>
          <p:nvPr/>
        </p:nvPicPr>
        <p:blipFill>
          <a:blip r:embed="rId3"/>
          <a:stretch>
            <a:fillRect/>
          </a:stretch>
        </p:blipFill>
        <p:spPr>
          <a:xfrm>
            <a:off x="445655" y="3932841"/>
            <a:ext cx="3572561" cy="1324959"/>
          </a:xfrm>
          <a:prstGeom prst="rect">
            <a:avLst/>
          </a:prstGeom>
        </p:spPr>
      </p:pic>
      <p:pic>
        <p:nvPicPr>
          <p:cNvPr id="6" name="Picture 5">
            <a:extLst>
              <a:ext uri="{FF2B5EF4-FFF2-40B4-BE49-F238E27FC236}">
                <a16:creationId xmlns:a16="http://schemas.microsoft.com/office/drawing/2014/main" id="{D875EDBA-A617-5EE0-7A5F-5B3082389320}"/>
              </a:ext>
            </a:extLst>
          </p:cNvPr>
          <p:cNvPicPr>
            <a:picLocks noChangeAspect="1"/>
          </p:cNvPicPr>
          <p:nvPr/>
        </p:nvPicPr>
        <p:blipFill>
          <a:blip r:embed="rId4"/>
          <a:stretch>
            <a:fillRect/>
          </a:stretch>
        </p:blipFill>
        <p:spPr>
          <a:xfrm>
            <a:off x="457200" y="1519610"/>
            <a:ext cx="6858000" cy="1778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57200" y="1037441"/>
            <a:ext cx="6934200" cy="9157507"/>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a:t>
            </a:r>
          </a:p>
          <a:p>
            <a:pPr>
              <a:spcAft>
                <a:spcPts val="66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BNYA-VEST-116-24</a:t>
            </a:r>
          </a:p>
          <a:p>
            <a:pPr rtl="0"/>
            <a:endParaRPr lang="en-US" sz="800"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a:lnSpc>
                <a:spcPct val="107000"/>
              </a:lnSpc>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 </a:t>
            </a:r>
          </a:p>
          <a:p>
            <a:pPr>
              <a:lnSpc>
                <a:spcPct val="107000"/>
              </a:lnSpc>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rtl="0">
              <a:spcAft>
                <a:spcPts val="500"/>
              </a:spcAft>
            </a:pPr>
            <a:endParaRPr lang="en-GB" sz="800" dirty="0">
              <a:effectLst/>
              <a:latin typeface="Nunito Sans" pitchFamily="2" charset="0"/>
              <a:ea typeface="Calibri" panose="020F0502020204030204" pitchFamily="34" charset="0"/>
              <a:cs typeface="Times New Roman" panose="02020603050405020304" pitchFamily="18" charset="0"/>
            </a:endParaRP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Income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457200" y="1037441"/>
            <a:ext cx="6934200" cy="2343206"/>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b="1" dirty="0">
                <a:latin typeface="Nunito Sans" pitchFamily="2" charset="0"/>
              </a:rPr>
              <a:t>Glossary of Terms (Continued)</a:t>
            </a:r>
          </a:p>
          <a:p>
            <a:pPr rtl="0"/>
            <a:endParaRPr lang="en-GB" sz="800" b="1" dirty="0">
              <a:effectLst/>
              <a:latin typeface="Nunito Sans" pitchFamily="2" charset="0"/>
              <a:ea typeface="Calibri" panose="020F0502020204030204" pitchFamily="34" charset="0"/>
              <a:cs typeface="Times New Roman" panose="02020603050405020304" pitchFamily="18" charset="0"/>
            </a:endParaRPr>
          </a:p>
          <a:p>
            <a:pPr rtl="0"/>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10" dirty="0">
                <a:solidFill>
                  <a:srgbClr val="708493"/>
                </a:solidFill>
                <a:latin typeface="NunitoSans-SemiBold"/>
                <a:cs typeface="NunitoSans-SemiBold"/>
              </a:rPr>
              <a:t>Income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a:t>
            </a:r>
            <a:r>
              <a:rPr lang="en-US" sz="800" b="1" spc="-10">
                <a:solidFill>
                  <a:srgbClr val="4A657A"/>
                </a:solidFill>
                <a:latin typeface="NunitoSans-SemiBold"/>
                <a:cs typeface="NunitoSans-SemiBold"/>
              </a:rPr>
              <a:t>Page 4 of 4                                                                        </a:t>
            </a:r>
            <a:r>
              <a:rPr lang="en-US" sz="800" b="1" spc="-10" dirty="0">
                <a:solidFill>
                  <a:srgbClr val="4A657A"/>
                </a:solidFill>
                <a:latin typeface="NunitoSans-SemiBold"/>
                <a:cs typeface="NunitoSans-SemiBold"/>
              </a:rPr>
              <a:t>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2973</TotalTime>
  <Words>2497</Words>
  <Application>Microsoft Office PowerPoint</Application>
  <PresentationFormat>Custom</PresentationFormat>
  <Paragraphs>95</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Income Strategy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107</cp:revision>
  <dcterms:created xsi:type="dcterms:W3CDTF">2022-05-04T21:48:43Z</dcterms:created>
  <dcterms:modified xsi:type="dcterms:W3CDTF">2025-01-16T19:52:57Z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2022-07-25T22:33:38Z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cab921b1-697f-41cc-b9ff-9437f0c7596d</vt:lpwstr>
  </property>
  <property fmtid="{D5CDD505-2E9C-101B-9397-08002B2CF9AE}" pid="11" name="MSIP_Label_5781dfe3-6600-4878-ab62-89c56005e52a_ContentBits">
    <vt:lpwstr>0</vt:lpwstr>
  </property>
</Properties>
</file>