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56" r:id="rId2"/>
    <p:sldId id="257" r:id="rId3"/>
    <p:sldId id="452" r:id="rId4"/>
    <p:sldId id="453" r:id="rId5"/>
  </p:sldIdLst>
  <p:sldSz cx="7772400" cy="10058400"/>
  <p:notesSz cx="7772400" cy="10058400"/>
  <p:defaultTextStyle>
    <a:defPPr>
      <a:defRPr kern="0"/>
    </a:defPPr>
  </p:defaultTextStyle>
  <p:extLst>
    <p:ext uri="{EFAFB233-063F-42B5-8137-9DF3F51BA10A}">
      <p15:sldGuideLst xmlns:p15="http://schemas.microsoft.com/office/powerpoint/2012/main">
        <p15:guide id="2" pos="288" userDrawn="1">
          <p15:clr>
            <a:srgbClr val="A4A3A4"/>
          </p15:clr>
        </p15:guide>
        <p15:guide id="3" orient="horz" pos="2400" userDrawn="1">
          <p15:clr>
            <a:srgbClr val="A4A3A4"/>
          </p15:clr>
        </p15:guide>
        <p15:guide id="4" orient="horz" pos="3840" userDrawn="1">
          <p15:clr>
            <a:srgbClr val="A4A3A4"/>
          </p15:clr>
        </p15:guide>
        <p15:guide id="5" pos="4464" userDrawn="1">
          <p15:clr>
            <a:srgbClr val="A4A3A4"/>
          </p15:clr>
        </p15:guide>
        <p15:guide id="6" orient="horz" pos="3360" userDrawn="1">
          <p15:clr>
            <a:srgbClr val="A4A3A4"/>
          </p15:clr>
        </p15:guide>
        <p15:guide id="7" orient="horz" pos="2160" userDrawn="1">
          <p15:clr>
            <a:srgbClr val="A4A3A4"/>
          </p15:clr>
        </p15:guide>
        <p15:guide id="8" orient="horz" pos="912" userDrawn="1">
          <p15:clr>
            <a:srgbClr val="A4A3A4"/>
          </p15:clr>
        </p15:guide>
        <p15:guide id="9" pos="3168" userDrawn="1">
          <p15:clr>
            <a:srgbClr val="A4A3A4"/>
          </p15:clr>
        </p15:guide>
        <p15:guide id="10" orient="horz" pos="1776" userDrawn="1">
          <p15:clr>
            <a:srgbClr val="A4A3A4"/>
          </p15:clr>
        </p15:guide>
        <p15:guide id="11" orient="horz" pos="2592" userDrawn="1">
          <p15:clr>
            <a:srgbClr val="A4A3A4"/>
          </p15:clr>
        </p15:guide>
        <p15:guide id="12" pos="3696" userDrawn="1">
          <p15:clr>
            <a:srgbClr val="A4A3A4"/>
          </p15:clr>
        </p15:guide>
        <p15:guide id="13" orient="horz" pos="3504" userDrawn="1">
          <p15:clr>
            <a:srgbClr val="A4A3A4"/>
          </p15:clr>
        </p15:guide>
        <p15:guide id="14" orient="horz" pos="3600" userDrawn="1">
          <p15:clr>
            <a:srgbClr val="A4A3A4"/>
          </p15:clr>
        </p15:guide>
        <p15:guide id="15" pos="2688" userDrawn="1">
          <p15:clr>
            <a:srgbClr val="A4A3A4"/>
          </p15:clr>
        </p15:guide>
        <p15:guide id="16" orient="horz" pos="2784" userDrawn="1">
          <p15:clr>
            <a:srgbClr val="A4A3A4"/>
          </p15:clr>
        </p15:guide>
        <p15:guide id="17" orient="horz" pos="3888" userDrawn="1">
          <p15:clr>
            <a:srgbClr val="A4A3A4"/>
          </p15:clr>
        </p15:guide>
        <p15:guide id="18" pos="4272" userDrawn="1">
          <p15:clr>
            <a:srgbClr val="A4A3A4"/>
          </p15:clr>
        </p15:guide>
        <p15:guide id="19" orient="horz" pos="2544" userDrawn="1">
          <p15:clr>
            <a:srgbClr val="A4A3A4"/>
          </p15:clr>
        </p15:guide>
        <p15:guide id="20" pos="2784"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3B64E5-818B-FE50-1C44-092E3ADBF5AE}" name="DeLeo, Amber" initials="DA" userId="S::Amber.DeLeo@bnymellon.com::57d10b29-984e-46c1-8788-ec5381ec088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7D1F1"/>
    <a:srgbClr val="D5EFFC"/>
    <a:srgbClr val="8064A2"/>
    <a:srgbClr val="FFFFFF"/>
    <a:srgbClr val="4A657A"/>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76"/>
    <p:restoredTop sz="94694"/>
  </p:normalViewPr>
  <p:slideViewPr>
    <p:cSldViewPr>
      <p:cViewPr varScale="1">
        <p:scale>
          <a:sx n="103" d="100"/>
          <a:sy n="103" d="100"/>
        </p:scale>
        <p:origin x="6618" y="72"/>
      </p:cViewPr>
      <p:guideLst>
        <p:guide pos="288"/>
        <p:guide orient="horz" pos="2400"/>
        <p:guide orient="horz" pos="3840"/>
        <p:guide pos="4464"/>
        <p:guide orient="horz" pos="3360"/>
        <p:guide orient="horz" pos="2160"/>
        <p:guide orient="horz" pos="912"/>
        <p:guide pos="3168"/>
        <p:guide orient="horz" pos="1776"/>
        <p:guide orient="horz" pos="2592"/>
        <p:guide pos="3696"/>
        <p:guide orient="horz" pos="3504"/>
        <p:guide orient="horz" pos="3600"/>
        <p:guide pos="2688"/>
        <p:guide orient="horz" pos="2784"/>
        <p:guide orient="horz" pos="3888"/>
        <p:guide pos="4272"/>
        <p:guide orient="horz" pos="2544"/>
        <p:guide pos="278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964171679254668"/>
          <c:y val="6.8924981941112014E-3"/>
          <c:w val="0.56557659083713985"/>
          <c:h val="0.84836503972955357"/>
        </c:manualLayout>
      </c:layout>
      <c:doughnutChart>
        <c:varyColors val="1"/>
        <c:ser>
          <c:idx val="0"/>
          <c:order val="0"/>
          <c:tx>
            <c:strRef>
              <c:f>Sheet1!$B$1</c:f>
              <c:strCache>
                <c:ptCount val="1"/>
                <c:pt idx="0">
                  <c:v>Sales</c:v>
                </c:pt>
              </c:strCache>
            </c:strRef>
          </c:tx>
          <c:spPr>
            <a:solidFill>
              <a:srgbClr val="8064A2"/>
            </a:solidFill>
            <a:ln>
              <a:noFill/>
            </a:ln>
          </c:spPr>
          <c:dPt>
            <c:idx val="0"/>
            <c:bubble3D val="0"/>
            <c:spPr>
              <a:solidFill>
                <a:srgbClr val="97D1F1"/>
              </a:solidFill>
              <a:ln w="19050">
                <a:noFill/>
              </a:ln>
              <a:effectLst/>
            </c:spPr>
            <c:extLst>
              <c:ext xmlns:c16="http://schemas.microsoft.com/office/drawing/2014/chart" uri="{C3380CC4-5D6E-409C-BE32-E72D297353CC}">
                <c16:uniqueId val="{00000003-2CE2-3C4A-BD2D-FB30BD808061}"/>
              </c:ext>
            </c:extLst>
          </c:dPt>
          <c:dPt>
            <c:idx val="1"/>
            <c:bubble3D val="0"/>
            <c:spPr>
              <a:solidFill>
                <a:srgbClr val="8064A2"/>
              </a:solidFill>
              <a:ln w="19050">
                <a:noFill/>
              </a:ln>
              <a:effectLst/>
            </c:spPr>
            <c:extLst>
              <c:ext xmlns:c16="http://schemas.microsoft.com/office/drawing/2014/chart" uri="{C3380CC4-5D6E-409C-BE32-E72D297353CC}">
                <c16:uniqueId val="{00000004-2CE2-3C4A-BD2D-FB30BD808061}"/>
              </c:ext>
            </c:extLst>
          </c:dPt>
          <c:dPt>
            <c:idx val="2"/>
            <c:bubble3D val="0"/>
            <c:spPr>
              <a:solidFill>
                <a:srgbClr val="8064A2"/>
              </a:solidFill>
              <a:ln w="19050">
                <a:noFill/>
              </a:ln>
              <a:effectLst/>
            </c:spPr>
            <c:extLst>
              <c:ext xmlns:c16="http://schemas.microsoft.com/office/drawing/2014/chart" uri="{C3380CC4-5D6E-409C-BE32-E72D297353CC}">
                <c16:uniqueId val="{00000002-2CE2-3C4A-BD2D-FB30BD808061}"/>
              </c:ext>
            </c:extLst>
          </c:dPt>
          <c:dPt>
            <c:idx val="3"/>
            <c:bubble3D val="0"/>
            <c:spPr>
              <a:solidFill>
                <a:srgbClr val="8064A2"/>
              </a:solidFill>
              <a:ln w="19050">
                <a:noFill/>
              </a:ln>
              <a:effectLst/>
            </c:spPr>
            <c:extLst>
              <c:ext xmlns:c16="http://schemas.microsoft.com/office/drawing/2014/chart" uri="{C3380CC4-5D6E-409C-BE32-E72D297353CC}">
                <c16:uniqueId val="{00000007-5A7C-CA45-A882-1E69D97BC053}"/>
              </c:ext>
            </c:extLst>
          </c:dPt>
          <c:cat>
            <c:strRef>
              <c:f>Sheet1!$A$2:$A$5</c:f>
              <c:strCache>
                <c:ptCount val="2"/>
                <c:pt idx="0">
                  <c:v>1st Qtr</c:v>
                </c:pt>
                <c:pt idx="1">
                  <c:v>2nd Qtr</c:v>
                </c:pt>
              </c:strCache>
            </c:strRef>
          </c:cat>
          <c:val>
            <c:numRef>
              <c:f>Sheet1!$B$2:$B$5</c:f>
              <c:numCache>
                <c:formatCode>General</c:formatCode>
                <c:ptCount val="4"/>
                <c:pt idx="0">
                  <c:v>97</c:v>
                </c:pt>
                <c:pt idx="1">
                  <c:v>3</c:v>
                </c:pt>
              </c:numCache>
            </c:numRef>
          </c:val>
          <c:extLst>
            <c:ext xmlns:c16="http://schemas.microsoft.com/office/drawing/2014/chart" uri="{C3380CC4-5D6E-409C-BE32-E72D297353CC}">
              <c16:uniqueId val="{00000000-2CE2-3C4A-BD2D-FB30BD808061}"/>
            </c:ext>
          </c:extLst>
        </c:ser>
        <c:dLbls>
          <c:showLegendKey val="0"/>
          <c:showVal val="0"/>
          <c:showCatName val="0"/>
          <c:showSerName val="0"/>
          <c:showPercent val="0"/>
          <c:showBubbleSize val="0"/>
          <c:showLeaderLines val="1"/>
        </c:dLbls>
        <c:firstSliceAng val="0"/>
        <c:holeSize val="51"/>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368675" cy="5048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402138" y="0"/>
            <a:ext cx="3368675" cy="504825"/>
          </a:xfrm>
          <a:prstGeom prst="rect">
            <a:avLst/>
          </a:prstGeom>
        </p:spPr>
        <p:txBody>
          <a:bodyPr vert="horz" lIns="91440" tIns="45720" rIns="91440" bIns="45720" rtlCol="0"/>
          <a:lstStyle>
            <a:lvl1pPr algn="r">
              <a:defRPr sz="1200"/>
            </a:lvl1pPr>
          </a:lstStyle>
          <a:p>
            <a:fld id="{58E73595-EC4D-445E-BB9C-1A8983AC6BA7}" type="datetimeFigureOut">
              <a:rPr lang="en-US" smtClean="0"/>
              <a:t>1/16/2025</a:t>
            </a:fld>
            <a:endParaRPr lang="en-US"/>
          </a:p>
        </p:txBody>
      </p:sp>
      <p:sp>
        <p:nvSpPr>
          <p:cNvPr id="4" name="Slide Image Placeholder 3"/>
          <p:cNvSpPr>
            <a:spLocks noGrp="1" noRot="1" noChangeAspect="1"/>
          </p:cNvSpPr>
          <p:nvPr>
            <p:ph type="sldImg" idx="2"/>
          </p:nvPr>
        </p:nvSpPr>
        <p:spPr>
          <a:xfrm>
            <a:off x="2574925" y="1257300"/>
            <a:ext cx="2622550" cy="33940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77875" y="4840288"/>
            <a:ext cx="6216650" cy="39608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553575"/>
            <a:ext cx="3368675" cy="5048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402138" y="9553575"/>
            <a:ext cx="3368675" cy="504825"/>
          </a:xfrm>
          <a:prstGeom prst="rect">
            <a:avLst/>
          </a:prstGeom>
        </p:spPr>
        <p:txBody>
          <a:bodyPr vert="horz" lIns="91440" tIns="45720" rIns="91440" bIns="45720" rtlCol="0" anchor="b"/>
          <a:lstStyle>
            <a:lvl1pPr algn="r">
              <a:defRPr sz="1200"/>
            </a:lvl1pPr>
          </a:lstStyle>
          <a:p>
            <a:fld id="{8D110850-50AA-420B-882F-31AB02F96D53}" type="slidenum">
              <a:rPr lang="en-US" smtClean="0"/>
              <a:t>‹#›</a:t>
            </a:fld>
            <a:endParaRPr lang="en-US"/>
          </a:p>
        </p:txBody>
      </p:sp>
    </p:spTree>
    <p:extLst>
      <p:ext uri="{BB962C8B-B14F-4D97-AF65-F5344CB8AC3E}">
        <p14:creationId xmlns:p14="http://schemas.microsoft.com/office/powerpoint/2010/main" val="18530697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D110850-50AA-420B-882F-31AB02F96D53}" type="slidenum">
              <a:rPr lang="en-US" smtClean="0"/>
              <a:t>1</a:t>
            </a:fld>
            <a:endParaRPr lang="en-US"/>
          </a:p>
        </p:txBody>
      </p:sp>
    </p:spTree>
    <p:extLst>
      <p:ext uri="{BB962C8B-B14F-4D97-AF65-F5344CB8AC3E}">
        <p14:creationId xmlns:p14="http://schemas.microsoft.com/office/powerpoint/2010/main" val="33050486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D00055F-8A46-44D2-AB6C-69EDF298D8C4}" type="slidenum">
              <a:rPr lang="en-US" smtClean="0"/>
              <a:pPr/>
              <a:t>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D00055F-8A46-44D2-AB6C-69EDF298D8C4}" type="slidenum">
              <a:rPr lang="en-US" smtClean="0"/>
              <a:pPr/>
              <a:t>4</a:t>
            </a:fld>
            <a:endParaRPr lang="en-US" dirty="0"/>
          </a:p>
        </p:txBody>
      </p:sp>
    </p:spTree>
    <p:extLst>
      <p:ext uri="{BB962C8B-B14F-4D97-AF65-F5344CB8AC3E}">
        <p14:creationId xmlns:p14="http://schemas.microsoft.com/office/powerpoint/2010/main" val="1517581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2C40"/>
                </a:solidFill>
                <a:latin typeface="Nunito Sans"/>
                <a:cs typeface="Nunito Sans"/>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2C40"/>
                </a:solidFill>
                <a:latin typeface="Nunito Sans"/>
                <a:cs typeface="Nunito Sans"/>
              </a:defRPr>
            </a:lvl1pPr>
          </a:lstStyle>
          <a:p>
            <a:endParaRPr/>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2C40"/>
                </a:solidFill>
                <a:latin typeface="Nunito Sans"/>
                <a:cs typeface="Nunito San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86663" y="1216502"/>
            <a:ext cx="6799072" cy="878839"/>
          </a:xfrm>
          <a:prstGeom prst="rect">
            <a:avLst/>
          </a:prstGeom>
        </p:spPr>
        <p:txBody>
          <a:bodyPr wrap="square" lIns="0" tIns="0" rIns="0" bIns="0">
            <a:spAutoFit/>
          </a:bodyPr>
          <a:lstStyle>
            <a:lvl1pPr>
              <a:defRPr sz="2800" b="1" i="0">
                <a:solidFill>
                  <a:srgbClr val="002C40"/>
                </a:solidFill>
                <a:latin typeface="Nunito Sans"/>
                <a:cs typeface="Nunito Sans"/>
              </a:defRPr>
            </a:lvl1pPr>
          </a:lstStyle>
          <a:p>
            <a:endParaRPr/>
          </a:p>
        </p:txBody>
      </p:sp>
      <p:sp>
        <p:nvSpPr>
          <p:cNvPr id="3" name="Holder 3"/>
          <p:cNvSpPr>
            <a:spLocks noGrp="1"/>
          </p:cNvSpPr>
          <p:nvPr>
            <p:ph type="body" idx="1"/>
          </p:nvPr>
        </p:nvSpPr>
        <p:spPr>
          <a:xfrm>
            <a:off x="631444" y="2834894"/>
            <a:ext cx="4309745" cy="286448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7.png"/><Relationship Id="rId5" Type="http://schemas.openxmlformats.org/officeDocument/2006/relationships/image" Target="../media/image3.png"/><Relationship Id="rId10" Type="http://schemas.openxmlformats.org/officeDocument/2006/relationships/hyperlink" Target="mailto:info@vestwell.com" TargetMode="External"/><Relationship Id="rId4" Type="http://schemas.openxmlformats.org/officeDocument/2006/relationships/image" Target="../media/image2.png"/><Relationship Id="rId9"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hyperlink" Target="mailto:info@vestwell.com" TargetMode="External"/><Relationship Id="rId1" Type="http://schemas.openxmlformats.org/officeDocument/2006/relationships/slideLayout" Target="../slideLayouts/slideLayout5.xml"/><Relationship Id="rId4" Type="http://schemas.openxmlformats.org/officeDocument/2006/relationships/image" Target="../media/image9.emf"/></Relationships>
</file>

<file path=ppt/slides/_rels/slide3.xml.rels><?xml version="1.0" encoding="UTF-8" standalone="yes"?>
<Relationships xmlns="http://schemas.openxmlformats.org/package/2006/relationships"><Relationship Id="rId3" Type="http://schemas.openxmlformats.org/officeDocument/2006/relationships/hyperlink" Target="mailto:info@vestwell.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info@vestwell.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 name="object 18"/>
          <p:cNvSpPr txBox="1"/>
          <p:nvPr/>
        </p:nvSpPr>
        <p:spPr>
          <a:xfrm>
            <a:off x="5019675" y="2895600"/>
            <a:ext cx="2289289" cy="1787669"/>
          </a:xfrm>
          <a:prstGeom prst="rect">
            <a:avLst/>
          </a:prstGeom>
        </p:spPr>
        <p:txBody>
          <a:bodyPr vert="horz" wrap="square" lIns="0" tIns="12700" rIns="0" bIns="0" rtlCol="0">
            <a:spAutoFit/>
          </a:bodyPr>
          <a:lstStyle/>
          <a:p>
            <a:pPr marL="76200">
              <a:tabLst>
                <a:tab pos="1887538" algn="l"/>
              </a:tabLst>
            </a:pPr>
            <a:r>
              <a:rPr lang="en-US" sz="900" b="1" dirty="0">
                <a:solidFill>
                  <a:srgbClr val="4A657A"/>
                </a:solidFill>
                <a:latin typeface="NunitoSans-SemiBold"/>
                <a:cs typeface="NunitoSans-SemiBold"/>
              </a:rPr>
              <a:t>Fidelity® U.S. Bond Index Fund	44.0%</a:t>
            </a:r>
            <a:endParaRPr lang="en-US" sz="900" dirty="0">
              <a:latin typeface="NunitoSans-SemiBold"/>
              <a:cs typeface="NunitoSans-SemiBold"/>
            </a:endParaRPr>
          </a:p>
          <a:p>
            <a:pPr marL="76200" defTabSz="942975"/>
            <a:endParaRPr lang="en-US" sz="600" b="1" dirty="0">
              <a:solidFill>
                <a:srgbClr val="4A657A"/>
              </a:solidFill>
              <a:latin typeface="NunitoSans-SemiBold"/>
              <a:cs typeface="NunitoSans-SemiBold"/>
            </a:endParaRPr>
          </a:p>
          <a:p>
            <a:pPr marL="76200" defTabSz="942975"/>
            <a:r>
              <a:rPr lang="en-US" sz="900" b="1" dirty="0">
                <a:solidFill>
                  <a:srgbClr val="4A657A"/>
                </a:solidFill>
                <a:latin typeface="NunitoSans-SemiBold"/>
                <a:cs typeface="NunitoSans-SemiBold"/>
              </a:rPr>
              <a:t>Schwab U.S. Aggregate Bond Index   	41.0%</a:t>
            </a:r>
          </a:p>
          <a:p>
            <a:pPr marL="76200">
              <a:tabLst>
                <a:tab pos="1806575" algn="l"/>
              </a:tabLst>
            </a:pPr>
            <a:r>
              <a:rPr lang="en-US" sz="900" b="1" dirty="0">
                <a:solidFill>
                  <a:srgbClr val="4A657A"/>
                </a:solidFill>
                <a:latin typeface="NunitoSans-SemiBold"/>
                <a:cs typeface="NunitoSans-SemiBold"/>
              </a:rPr>
              <a:t>Fund</a:t>
            </a:r>
          </a:p>
          <a:p>
            <a:pPr marL="76200">
              <a:tabLst>
                <a:tab pos="1887538" algn="l"/>
              </a:tabLst>
            </a:pPr>
            <a:endParaRPr lang="en-US" sz="600" b="1" dirty="0">
              <a:solidFill>
                <a:srgbClr val="4A657A"/>
              </a:solidFill>
              <a:latin typeface="NunitoSans-SemiBold"/>
              <a:cs typeface="NunitoSans-SemiBold"/>
            </a:endParaRPr>
          </a:p>
          <a:p>
            <a:pPr marL="76200">
              <a:tabLst>
                <a:tab pos="1887538" algn="l"/>
              </a:tabLst>
            </a:pPr>
            <a:r>
              <a:rPr lang="en-US" sz="900" b="1" dirty="0">
                <a:solidFill>
                  <a:srgbClr val="4A657A"/>
                </a:solidFill>
                <a:latin typeface="NunitoSans-SemiBold"/>
                <a:cs typeface="NunitoSans-SemiBold"/>
              </a:rPr>
              <a:t>Schwab Treasury Inflation Protected	  7.0% Securities Index Fund</a:t>
            </a:r>
          </a:p>
          <a:p>
            <a:pPr marL="76200" defTabSz="942975">
              <a:lnSpc>
                <a:spcPts val="1035"/>
              </a:lnSpc>
            </a:pPr>
            <a:endParaRPr lang="en-US" sz="600" b="1" spc="-25" dirty="0">
              <a:solidFill>
                <a:srgbClr val="4A657A"/>
              </a:solidFill>
              <a:latin typeface="NunitoSans-SemiBold"/>
              <a:cs typeface="NunitoSans-SemiBold"/>
            </a:endParaRPr>
          </a:p>
          <a:p>
            <a:pPr marL="76200" defTabSz="942975">
              <a:lnSpc>
                <a:spcPts val="1035"/>
              </a:lnSpc>
            </a:pPr>
            <a:r>
              <a:rPr lang="en-US" sz="900" b="1" spc="-25" dirty="0">
                <a:solidFill>
                  <a:srgbClr val="4A657A"/>
                </a:solidFill>
                <a:latin typeface="NunitoSans-SemiBold"/>
                <a:cs typeface="NunitoSans-SemiBold"/>
              </a:rPr>
              <a:t>Fidelity® Long-Term Treasury Bond 	  5.0%</a:t>
            </a:r>
          </a:p>
          <a:p>
            <a:pPr marL="76200">
              <a:lnSpc>
                <a:spcPts val="1035"/>
              </a:lnSpc>
            </a:pPr>
            <a:r>
              <a:rPr lang="en-US" sz="900" b="1" spc="-25" dirty="0">
                <a:solidFill>
                  <a:srgbClr val="4A657A"/>
                </a:solidFill>
                <a:latin typeface="NunitoSans-SemiBold"/>
                <a:cs typeface="NunitoSans-SemiBold"/>
              </a:rPr>
              <a:t>Index Fund</a:t>
            </a:r>
          </a:p>
          <a:p>
            <a:pPr marL="76200">
              <a:lnSpc>
                <a:spcPts val="1035"/>
              </a:lnSpc>
              <a:tabLst>
                <a:tab pos="1887538" algn="l"/>
              </a:tabLst>
            </a:pPr>
            <a:r>
              <a:rPr lang="en-US" sz="600" b="1" spc="-25" dirty="0">
                <a:solidFill>
                  <a:schemeClr val="bg1"/>
                </a:solidFill>
                <a:latin typeface="NunitoSans-SemiBold"/>
                <a:cs typeface="NunitoSans-SemiBold"/>
              </a:rPr>
              <a:t>m</a:t>
            </a:r>
          </a:p>
          <a:p>
            <a:pPr marL="76200">
              <a:lnSpc>
                <a:spcPts val="1035"/>
              </a:lnSpc>
              <a:tabLst>
                <a:tab pos="1887538" algn="l"/>
              </a:tabLst>
            </a:pPr>
            <a:r>
              <a:rPr lang="en-US" sz="900" b="1" spc="-25" dirty="0">
                <a:solidFill>
                  <a:srgbClr val="4A657A"/>
                </a:solidFill>
                <a:latin typeface="NunitoSans-SemiBold"/>
                <a:cs typeface="NunitoSans-SemiBold"/>
              </a:rPr>
              <a:t>Vanguard Emerging Markets Bond 	  3.0%</a:t>
            </a:r>
          </a:p>
          <a:p>
            <a:pPr marL="76200">
              <a:lnSpc>
                <a:spcPts val="1035"/>
              </a:lnSpc>
              <a:tabLst>
                <a:tab pos="1806575" algn="l"/>
              </a:tabLst>
            </a:pPr>
            <a:r>
              <a:rPr lang="en-US" sz="900" b="1" spc="-25" dirty="0">
                <a:solidFill>
                  <a:srgbClr val="4A657A"/>
                </a:solidFill>
                <a:latin typeface="NunitoSans-SemiBold"/>
                <a:cs typeface="NunitoSans-SemiBold"/>
              </a:rPr>
              <a:t>Fund Admiral Shares			</a:t>
            </a:r>
          </a:p>
        </p:txBody>
      </p:sp>
      <p:sp>
        <p:nvSpPr>
          <p:cNvPr id="2" name="object 2"/>
          <p:cNvSpPr txBox="1"/>
          <p:nvPr/>
        </p:nvSpPr>
        <p:spPr>
          <a:xfrm>
            <a:off x="486662" y="2646191"/>
            <a:ext cx="1217287" cy="154529"/>
          </a:xfrm>
          <a:prstGeom prst="rect">
            <a:avLst/>
          </a:prstGeom>
        </p:spPr>
        <p:txBody>
          <a:bodyPr vert="horz" wrap="square" lIns="0" tIns="15875" rIns="0" bIns="0" rtlCol="0">
            <a:spAutoFit/>
          </a:bodyPr>
          <a:lstStyle/>
          <a:p>
            <a:pPr marL="12700">
              <a:lnSpc>
                <a:spcPct val="100000"/>
              </a:lnSpc>
              <a:spcBef>
                <a:spcPts val="125"/>
              </a:spcBef>
            </a:pPr>
            <a:r>
              <a:rPr sz="900" b="1" spc="90" dirty="0">
                <a:solidFill>
                  <a:srgbClr val="2C8FC5"/>
                </a:solidFill>
                <a:latin typeface="Nunito-Black"/>
                <a:cs typeface="Nunito-Black"/>
              </a:rPr>
              <a:t>FIRM OVERVIEW</a:t>
            </a:r>
            <a:endParaRPr sz="900" spc="90" dirty="0">
              <a:latin typeface="Nunito-Black"/>
              <a:cs typeface="Nunito-Black"/>
            </a:endParaRPr>
          </a:p>
        </p:txBody>
      </p:sp>
      <p:sp>
        <p:nvSpPr>
          <p:cNvPr id="3" name="object 3"/>
          <p:cNvSpPr txBox="1"/>
          <p:nvPr/>
        </p:nvSpPr>
        <p:spPr>
          <a:xfrm>
            <a:off x="2815081" y="2646191"/>
            <a:ext cx="1837001" cy="154529"/>
          </a:xfrm>
          <a:prstGeom prst="rect">
            <a:avLst/>
          </a:prstGeom>
        </p:spPr>
        <p:txBody>
          <a:bodyPr vert="horz" wrap="square" lIns="0" tIns="15875" rIns="0" bIns="0" rtlCol="0">
            <a:spAutoFit/>
          </a:bodyPr>
          <a:lstStyle/>
          <a:p>
            <a:pPr marL="12700">
              <a:lnSpc>
                <a:spcPct val="100000"/>
              </a:lnSpc>
              <a:spcBef>
                <a:spcPts val="125"/>
              </a:spcBef>
            </a:pPr>
            <a:r>
              <a:rPr sz="900" b="1" spc="100" dirty="0">
                <a:solidFill>
                  <a:srgbClr val="2C8FC5"/>
                </a:solidFill>
                <a:latin typeface="Nunito-Black"/>
                <a:cs typeface="Nunito-Black"/>
              </a:rPr>
              <a:t>PORTFOLIO STATISTICS</a:t>
            </a:r>
            <a:endParaRPr sz="900" spc="100" dirty="0">
              <a:latin typeface="Nunito-Black"/>
              <a:cs typeface="Nunito-Black"/>
            </a:endParaRPr>
          </a:p>
        </p:txBody>
      </p:sp>
      <p:sp>
        <p:nvSpPr>
          <p:cNvPr id="4" name="object 4"/>
          <p:cNvSpPr/>
          <p:nvPr/>
        </p:nvSpPr>
        <p:spPr>
          <a:xfrm>
            <a:off x="965936" y="592670"/>
            <a:ext cx="1057910" cy="199390"/>
          </a:xfrm>
          <a:custGeom>
            <a:avLst/>
            <a:gdLst/>
            <a:ahLst/>
            <a:cxnLst/>
            <a:rect l="l" t="t" r="r" b="b"/>
            <a:pathLst>
              <a:path w="1057910" h="199390">
                <a:moveTo>
                  <a:pt x="991171" y="0"/>
                </a:moveTo>
                <a:lnTo>
                  <a:pt x="946518" y="0"/>
                </a:lnTo>
                <a:lnTo>
                  <a:pt x="946518" y="195059"/>
                </a:lnTo>
                <a:lnTo>
                  <a:pt x="991171" y="195059"/>
                </a:lnTo>
                <a:lnTo>
                  <a:pt x="991171" y="0"/>
                </a:lnTo>
                <a:close/>
              </a:path>
              <a:path w="1057910" h="199390">
                <a:moveTo>
                  <a:pt x="246176" y="54051"/>
                </a:moveTo>
                <a:lnTo>
                  <a:pt x="216861" y="59596"/>
                </a:lnTo>
                <a:lnTo>
                  <a:pt x="193601" y="75055"/>
                </a:lnTo>
                <a:lnTo>
                  <a:pt x="178271" y="98665"/>
                </a:lnTo>
                <a:lnTo>
                  <a:pt x="172745" y="128663"/>
                </a:lnTo>
                <a:lnTo>
                  <a:pt x="178290" y="158020"/>
                </a:lnTo>
                <a:lnTo>
                  <a:pt x="193749" y="180220"/>
                </a:lnTo>
                <a:lnTo>
                  <a:pt x="217359" y="194270"/>
                </a:lnTo>
                <a:lnTo>
                  <a:pt x="247357" y="199174"/>
                </a:lnTo>
                <a:lnTo>
                  <a:pt x="272043" y="195933"/>
                </a:lnTo>
                <a:lnTo>
                  <a:pt x="291936" y="186467"/>
                </a:lnTo>
                <a:lnTo>
                  <a:pt x="306431" y="171163"/>
                </a:lnTo>
                <a:lnTo>
                  <a:pt x="308916" y="165087"/>
                </a:lnTo>
                <a:lnTo>
                  <a:pt x="248538" y="165087"/>
                </a:lnTo>
                <a:lnTo>
                  <a:pt x="236464" y="163151"/>
                </a:lnTo>
                <a:lnTo>
                  <a:pt x="226429" y="157526"/>
                </a:lnTo>
                <a:lnTo>
                  <a:pt x="219369" y="148483"/>
                </a:lnTo>
                <a:lnTo>
                  <a:pt x="216217" y="136296"/>
                </a:lnTo>
                <a:lnTo>
                  <a:pt x="315518" y="136296"/>
                </a:lnTo>
                <a:lnTo>
                  <a:pt x="315518" y="122783"/>
                </a:lnTo>
                <a:lnTo>
                  <a:pt x="313742" y="112217"/>
                </a:lnTo>
                <a:lnTo>
                  <a:pt x="217398" y="112217"/>
                </a:lnTo>
                <a:lnTo>
                  <a:pt x="220325" y="102224"/>
                </a:lnTo>
                <a:lnTo>
                  <a:pt x="225839" y="93997"/>
                </a:lnTo>
                <a:lnTo>
                  <a:pt x="234327" y="88416"/>
                </a:lnTo>
                <a:lnTo>
                  <a:pt x="246176" y="86360"/>
                </a:lnTo>
                <a:lnTo>
                  <a:pt x="305102" y="86360"/>
                </a:lnTo>
                <a:lnTo>
                  <a:pt x="297816" y="74320"/>
                </a:lnTo>
                <a:lnTo>
                  <a:pt x="276101" y="59504"/>
                </a:lnTo>
                <a:lnTo>
                  <a:pt x="246176" y="54051"/>
                </a:lnTo>
                <a:close/>
              </a:path>
              <a:path w="1057910" h="199390">
                <a:moveTo>
                  <a:pt x="48767" y="0"/>
                </a:moveTo>
                <a:lnTo>
                  <a:pt x="0" y="0"/>
                </a:lnTo>
                <a:lnTo>
                  <a:pt x="75209" y="195072"/>
                </a:lnTo>
                <a:lnTo>
                  <a:pt x="75209" y="195656"/>
                </a:lnTo>
                <a:lnTo>
                  <a:pt x="125729" y="195656"/>
                </a:lnTo>
                <a:lnTo>
                  <a:pt x="148157" y="137490"/>
                </a:lnTo>
                <a:lnTo>
                  <a:pt x="101053" y="137490"/>
                </a:lnTo>
                <a:lnTo>
                  <a:pt x="48767" y="0"/>
                </a:lnTo>
                <a:close/>
              </a:path>
              <a:path w="1057910" h="199390">
                <a:moveTo>
                  <a:pt x="277317" y="149809"/>
                </a:moveTo>
                <a:lnTo>
                  <a:pt x="272574" y="156659"/>
                </a:lnTo>
                <a:lnTo>
                  <a:pt x="266233" y="161415"/>
                </a:lnTo>
                <a:lnTo>
                  <a:pt x="258239" y="164187"/>
                </a:lnTo>
                <a:lnTo>
                  <a:pt x="248538" y="165087"/>
                </a:lnTo>
                <a:lnTo>
                  <a:pt x="308916" y="165087"/>
                </a:lnTo>
                <a:lnTo>
                  <a:pt x="314921" y="150406"/>
                </a:lnTo>
                <a:lnTo>
                  <a:pt x="277317" y="150406"/>
                </a:lnTo>
                <a:lnTo>
                  <a:pt x="277317" y="149809"/>
                </a:lnTo>
                <a:close/>
              </a:path>
              <a:path w="1057910" h="199390">
                <a:moveTo>
                  <a:pt x="200939" y="596"/>
                </a:moveTo>
                <a:lnTo>
                  <a:pt x="153936" y="596"/>
                </a:lnTo>
                <a:lnTo>
                  <a:pt x="102234" y="137490"/>
                </a:lnTo>
                <a:lnTo>
                  <a:pt x="148157" y="137490"/>
                </a:lnTo>
                <a:lnTo>
                  <a:pt x="200939" y="596"/>
                </a:lnTo>
                <a:close/>
              </a:path>
              <a:path w="1057910" h="199390">
                <a:moveTo>
                  <a:pt x="305102" y="86360"/>
                </a:moveTo>
                <a:lnTo>
                  <a:pt x="246176" y="86360"/>
                </a:lnTo>
                <a:lnTo>
                  <a:pt x="257416" y="88499"/>
                </a:lnTo>
                <a:lnTo>
                  <a:pt x="265569" y="94221"/>
                </a:lnTo>
                <a:lnTo>
                  <a:pt x="270636" y="102476"/>
                </a:lnTo>
                <a:lnTo>
                  <a:pt x="272618" y="112217"/>
                </a:lnTo>
                <a:lnTo>
                  <a:pt x="313742" y="112217"/>
                </a:lnTo>
                <a:lnTo>
                  <a:pt x="311047" y="96185"/>
                </a:lnTo>
                <a:lnTo>
                  <a:pt x="305102" y="86360"/>
                </a:lnTo>
                <a:close/>
              </a:path>
              <a:path w="1057910" h="199390">
                <a:moveTo>
                  <a:pt x="525233" y="89306"/>
                </a:moveTo>
                <a:lnTo>
                  <a:pt x="481177" y="89306"/>
                </a:lnTo>
                <a:lnTo>
                  <a:pt x="481177" y="158635"/>
                </a:lnTo>
                <a:lnTo>
                  <a:pt x="484647" y="178109"/>
                </a:lnTo>
                <a:lnTo>
                  <a:pt x="493956" y="190588"/>
                </a:lnTo>
                <a:lnTo>
                  <a:pt x="507452" y="197229"/>
                </a:lnTo>
                <a:lnTo>
                  <a:pt x="523481" y="199186"/>
                </a:lnTo>
                <a:lnTo>
                  <a:pt x="536001" y="198331"/>
                </a:lnTo>
                <a:lnTo>
                  <a:pt x="546538" y="195876"/>
                </a:lnTo>
                <a:lnTo>
                  <a:pt x="555531" y="191991"/>
                </a:lnTo>
                <a:lnTo>
                  <a:pt x="563422" y="186842"/>
                </a:lnTo>
                <a:lnTo>
                  <a:pt x="563422" y="162750"/>
                </a:lnTo>
                <a:lnTo>
                  <a:pt x="530529" y="162750"/>
                </a:lnTo>
                <a:lnTo>
                  <a:pt x="525233" y="158051"/>
                </a:lnTo>
                <a:lnTo>
                  <a:pt x="525233" y="89306"/>
                </a:lnTo>
                <a:close/>
              </a:path>
              <a:path w="1057910" h="199390">
                <a:moveTo>
                  <a:pt x="563422" y="157467"/>
                </a:moveTo>
                <a:lnTo>
                  <a:pt x="555205" y="160985"/>
                </a:lnTo>
                <a:lnTo>
                  <a:pt x="548157" y="162750"/>
                </a:lnTo>
                <a:lnTo>
                  <a:pt x="563422" y="162750"/>
                </a:lnTo>
                <a:lnTo>
                  <a:pt x="563422" y="157467"/>
                </a:lnTo>
                <a:close/>
              </a:path>
              <a:path w="1057910" h="199390">
                <a:moveTo>
                  <a:pt x="525233" y="19977"/>
                </a:moveTo>
                <a:lnTo>
                  <a:pt x="497624" y="19977"/>
                </a:lnTo>
                <a:lnTo>
                  <a:pt x="492925" y="38201"/>
                </a:lnTo>
                <a:lnTo>
                  <a:pt x="490031" y="46806"/>
                </a:lnTo>
                <a:lnTo>
                  <a:pt x="486095" y="53322"/>
                </a:lnTo>
                <a:lnTo>
                  <a:pt x="480287" y="57859"/>
                </a:lnTo>
                <a:lnTo>
                  <a:pt x="471779" y="60528"/>
                </a:lnTo>
                <a:lnTo>
                  <a:pt x="461784" y="62280"/>
                </a:lnTo>
                <a:lnTo>
                  <a:pt x="461784" y="89306"/>
                </a:lnTo>
                <a:lnTo>
                  <a:pt x="561670" y="89306"/>
                </a:lnTo>
                <a:lnTo>
                  <a:pt x="561670" y="58166"/>
                </a:lnTo>
                <a:lnTo>
                  <a:pt x="525233" y="58166"/>
                </a:lnTo>
                <a:lnTo>
                  <a:pt x="525233" y="19977"/>
                </a:lnTo>
                <a:close/>
              </a:path>
              <a:path w="1057910" h="199390">
                <a:moveTo>
                  <a:pt x="859574" y="54051"/>
                </a:moveTo>
                <a:lnTo>
                  <a:pt x="830251" y="59596"/>
                </a:lnTo>
                <a:lnTo>
                  <a:pt x="806988" y="75055"/>
                </a:lnTo>
                <a:lnTo>
                  <a:pt x="791656" y="98665"/>
                </a:lnTo>
                <a:lnTo>
                  <a:pt x="786129" y="128663"/>
                </a:lnTo>
                <a:lnTo>
                  <a:pt x="791675" y="158020"/>
                </a:lnTo>
                <a:lnTo>
                  <a:pt x="807135" y="180220"/>
                </a:lnTo>
                <a:lnTo>
                  <a:pt x="830749" y="194270"/>
                </a:lnTo>
                <a:lnTo>
                  <a:pt x="860755" y="199174"/>
                </a:lnTo>
                <a:lnTo>
                  <a:pt x="885440" y="195933"/>
                </a:lnTo>
                <a:lnTo>
                  <a:pt x="905333" y="186467"/>
                </a:lnTo>
                <a:lnTo>
                  <a:pt x="919828" y="171163"/>
                </a:lnTo>
                <a:lnTo>
                  <a:pt x="922314" y="165087"/>
                </a:lnTo>
                <a:lnTo>
                  <a:pt x="861923" y="165087"/>
                </a:lnTo>
                <a:lnTo>
                  <a:pt x="849854" y="163151"/>
                </a:lnTo>
                <a:lnTo>
                  <a:pt x="839820" y="157526"/>
                </a:lnTo>
                <a:lnTo>
                  <a:pt x="832761" y="148483"/>
                </a:lnTo>
                <a:lnTo>
                  <a:pt x="829614" y="136296"/>
                </a:lnTo>
                <a:lnTo>
                  <a:pt x="928903" y="136296"/>
                </a:lnTo>
                <a:lnTo>
                  <a:pt x="928903" y="122783"/>
                </a:lnTo>
                <a:lnTo>
                  <a:pt x="927127" y="112217"/>
                </a:lnTo>
                <a:lnTo>
                  <a:pt x="830198" y="112217"/>
                </a:lnTo>
                <a:lnTo>
                  <a:pt x="833456" y="102224"/>
                </a:lnTo>
                <a:lnTo>
                  <a:pt x="839084" y="93997"/>
                </a:lnTo>
                <a:lnTo>
                  <a:pt x="847467" y="88416"/>
                </a:lnTo>
                <a:lnTo>
                  <a:pt x="858989" y="86360"/>
                </a:lnTo>
                <a:lnTo>
                  <a:pt x="918487" y="86360"/>
                </a:lnTo>
                <a:lnTo>
                  <a:pt x="911202" y="74320"/>
                </a:lnTo>
                <a:lnTo>
                  <a:pt x="889491" y="59504"/>
                </a:lnTo>
                <a:lnTo>
                  <a:pt x="859574" y="54051"/>
                </a:lnTo>
                <a:close/>
              </a:path>
              <a:path w="1057910" h="199390">
                <a:moveTo>
                  <a:pt x="615149" y="58166"/>
                </a:moveTo>
                <a:lnTo>
                  <a:pt x="570496" y="58166"/>
                </a:lnTo>
                <a:lnTo>
                  <a:pt x="613968" y="195643"/>
                </a:lnTo>
                <a:lnTo>
                  <a:pt x="657453" y="195643"/>
                </a:lnTo>
                <a:lnTo>
                  <a:pt x="671639" y="141592"/>
                </a:lnTo>
                <a:lnTo>
                  <a:pt x="641591" y="141592"/>
                </a:lnTo>
                <a:lnTo>
                  <a:pt x="615149" y="58166"/>
                </a:lnTo>
                <a:close/>
              </a:path>
              <a:path w="1057910" h="199390">
                <a:moveTo>
                  <a:pt x="714197" y="112801"/>
                </a:moveTo>
                <a:lnTo>
                  <a:pt x="680364" y="112801"/>
                </a:lnTo>
                <a:lnTo>
                  <a:pt x="702691" y="195643"/>
                </a:lnTo>
                <a:lnTo>
                  <a:pt x="746175" y="195643"/>
                </a:lnTo>
                <a:lnTo>
                  <a:pt x="763267" y="141592"/>
                </a:lnTo>
                <a:lnTo>
                  <a:pt x="721499" y="141592"/>
                </a:lnTo>
                <a:lnTo>
                  <a:pt x="714197" y="112801"/>
                </a:lnTo>
                <a:close/>
              </a:path>
              <a:path w="1057910" h="199390">
                <a:moveTo>
                  <a:pt x="890714" y="149809"/>
                </a:moveTo>
                <a:lnTo>
                  <a:pt x="885969" y="156659"/>
                </a:lnTo>
                <a:lnTo>
                  <a:pt x="879624" y="161415"/>
                </a:lnTo>
                <a:lnTo>
                  <a:pt x="871626" y="164187"/>
                </a:lnTo>
                <a:lnTo>
                  <a:pt x="861923" y="165087"/>
                </a:lnTo>
                <a:lnTo>
                  <a:pt x="922314" y="165087"/>
                </a:lnTo>
                <a:lnTo>
                  <a:pt x="928319" y="150406"/>
                </a:lnTo>
                <a:lnTo>
                  <a:pt x="890714" y="150406"/>
                </a:lnTo>
                <a:lnTo>
                  <a:pt x="890714" y="149809"/>
                </a:lnTo>
                <a:close/>
              </a:path>
              <a:path w="1057910" h="199390">
                <a:moveTo>
                  <a:pt x="700341" y="58166"/>
                </a:moveTo>
                <a:lnTo>
                  <a:pt x="664502" y="58166"/>
                </a:lnTo>
                <a:lnTo>
                  <a:pt x="642759" y="141592"/>
                </a:lnTo>
                <a:lnTo>
                  <a:pt x="671639" y="141592"/>
                </a:lnTo>
                <a:lnTo>
                  <a:pt x="679196" y="112801"/>
                </a:lnTo>
                <a:lnTo>
                  <a:pt x="714197" y="112801"/>
                </a:lnTo>
                <a:lnTo>
                  <a:pt x="700341" y="58166"/>
                </a:lnTo>
                <a:close/>
              </a:path>
              <a:path w="1057910" h="199390">
                <a:moveTo>
                  <a:pt x="789647" y="58166"/>
                </a:moveTo>
                <a:lnTo>
                  <a:pt x="749109" y="58166"/>
                </a:lnTo>
                <a:lnTo>
                  <a:pt x="722668" y="141592"/>
                </a:lnTo>
                <a:lnTo>
                  <a:pt x="763267" y="141592"/>
                </a:lnTo>
                <a:lnTo>
                  <a:pt x="789647" y="58166"/>
                </a:lnTo>
                <a:close/>
              </a:path>
              <a:path w="1057910" h="199390">
                <a:moveTo>
                  <a:pt x="918487" y="86360"/>
                </a:moveTo>
                <a:lnTo>
                  <a:pt x="858989" y="86360"/>
                </a:lnTo>
                <a:lnTo>
                  <a:pt x="870222" y="88499"/>
                </a:lnTo>
                <a:lnTo>
                  <a:pt x="878373" y="94221"/>
                </a:lnTo>
                <a:lnTo>
                  <a:pt x="883442" y="102476"/>
                </a:lnTo>
                <a:lnTo>
                  <a:pt x="885431" y="112217"/>
                </a:lnTo>
                <a:lnTo>
                  <a:pt x="927127" y="112217"/>
                </a:lnTo>
                <a:lnTo>
                  <a:pt x="924432" y="96185"/>
                </a:lnTo>
                <a:lnTo>
                  <a:pt x="918487" y="86360"/>
                </a:lnTo>
                <a:close/>
              </a:path>
              <a:path w="1057910" h="199390">
                <a:moveTo>
                  <a:pt x="1057579" y="0"/>
                </a:moveTo>
                <a:lnTo>
                  <a:pt x="1012926" y="0"/>
                </a:lnTo>
                <a:lnTo>
                  <a:pt x="1012926" y="195059"/>
                </a:lnTo>
                <a:lnTo>
                  <a:pt x="1057579" y="195059"/>
                </a:lnTo>
                <a:lnTo>
                  <a:pt x="1057579" y="0"/>
                </a:lnTo>
                <a:close/>
              </a:path>
              <a:path w="1057910" h="199390">
                <a:moveTo>
                  <a:pt x="365442" y="149821"/>
                </a:moveTo>
                <a:lnTo>
                  <a:pt x="348983" y="149821"/>
                </a:lnTo>
                <a:lnTo>
                  <a:pt x="326669" y="150406"/>
                </a:lnTo>
                <a:lnTo>
                  <a:pt x="333011" y="172154"/>
                </a:lnTo>
                <a:lnTo>
                  <a:pt x="347449" y="187348"/>
                </a:lnTo>
                <a:lnTo>
                  <a:pt x="368388" y="196263"/>
                </a:lnTo>
                <a:lnTo>
                  <a:pt x="394233" y="199174"/>
                </a:lnTo>
                <a:lnTo>
                  <a:pt x="419735" y="196245"/>
                </a:lnTo>
                <a:lnTo>
                  <a:pt x="439177" y="187644"/>
                </a:lnTo>
                <a:lnTo>
                  <a:pt x="451567" y="173644"/>
                </a:lnTo>
                <a:lnTo>
                  <a:pt x="452309" y="170383"/>
                </a:lnTo>
                <a:lnTo>
                  <a:pt x="394233" y="170383"/>
                </a:lnTo>
                <a:lnTo>
                  <a:pt x="383039" y="169070"/>
                </a:lnTo>
                <a:lnTo>
                  <a:pt x="374327" y="165169"/>
                </a:lnTo>
                <a:lnTo>
                  <a:pt x="368371" y="158735"/>
                </a:lnTo>
                <a:lnTo>
                  <a:pt x="365442" y="149821"/>
                </a:lnTo>
                <a:close/>
              </a:path>
              <a:path w="1057910" h="199390">
                <a:moveTo>
                  <a:pt x="389534" y="53467"/>
                </a:moveTo>
                <a:lnTo>
                  <a:pt x="364214" y="57165"/>
                </a:lnTo>
                <a:lnTo>
                  <a:pt x="345174" y="66760"/>
                </a:lnTo>
                <a:lnTo>
                  <a:pt x="333186" y="81313"/>
                </a:lnTo>
                <a:lnTo>
                  <a:pt x="329018" y="99885"/>
                </a:lnTo>
                <a:lnTo>
                  <a:pt x="332175" y="117327"/>
                </a:lnTo>
                <a:lnTo>
                  <a:pt x="341499" y="129701"/>
                </a:lnTo>
                <a:lnTo>
                  <a:pt x="356772" y="137890"/>
                </a:lnTo>
                <a:lnTo>
                  <a:pt x="377774" y="142773"/>
                </a:lnTo>
                <a:lnTo>
                  <a:pt x="410095" y="148056"/>
                </a:lnTo>
                <a:lnTo>
                  <a:pt x="414210" y="151587"/>
                </a:lnTo>
                <a:lnTo>
                  <a:pt x="414210" y="166268"/>
                </a:lnTo>
                <a:lnTo>
                  <a:pt x="405980" y="170383"/>
                </a:lnTo>
                <a:lnTo>
                  <a:pt x="452309" y="170383"/>
                </a:lnTo>
                <a:lnTo>
                  <a:pt x="455917" y="154520"/>
                </a:lnTo>
                <a:lnTo>
                  <a:pt x="452448" y="136803"/>
                </a:lnTo>
                <a:lnTo>
                  <a:pt x="443139" y="123821"/>
                </a:lnTo>
                <a:lnTo>
                  <a:pt x="428322" y="115026"/>
                </a:lnTo>
                <a:lnTo>
                  <a:pt x="408330" y="109867"/>
                </a:lnTo>
                <a:lnTo>
                  <a:pt x="381888" y="105168"/>
                </a:lnTo>
                <a:lnTo>
                  <a:pt x="374840" y="104000"/>
                </a:lnTo>
                <a:lnTo>
                  <a:pt x="370725" y="101053"/>
                </a:lnTo>
                <a:lnTo>
                  <a:pt x="370725" y="87541"/>
                </a:lnTo>
                <a:lnTo>
                  <a:pt x="377774" y="82842"/>
                </a:lnTo>
                <a:lnTo>
                  <a:pt x="449485" y="82842"/>
                </a:lnTo>
                <a:lnTo>
                  <a:pt x="448856" y="80732"/>
                </a:lnTo>
                <a:lnTo>
                  <a:pt x="435800" y="65952"/>
                </a:lnTo>
                <a:lnTo>
                  <a:pt x="415915" y="56680"/>
                </a:lnTo>
                <a:lnTo>
                  <a:pt x="389534" y="53467"/>
                </a:lnTo>
                <a:close/>
              </a:path>
              <a:path w="1057910" h="199390">
                <a:moveTo>
                  <a:pt x="449485" y="82842"/>
                </a:moveTo>
                <a:lnTo>
                  <a:pt x="388937" y="82842"/>
                </a:lnTo>
                <a:lnTo>
                  <a:pt x="400295" y="84127"/>
                </a:lnTo>
                <a:lnTo>
                  <a:pt x="408843" y="87836"/>
                </a:lnTo>
                <a:lnTo>
                  <a:pt x="414635" y="93750"/>
                </a:lnTo>
                <a:lnTo>
                  <a:pt x="417728" y="101650"/>
                </a:lnTo>
                <a:lnTo>
                  <a:pt x="454748" y="100469"/>
                </a:lnTo>
                <a:lnTo>
                  <a:pt x="449485" y="82842"/>
                </a:lnTo>
                <a:close/>
              </a:path>
            </a:pathLst>
          </a:custGeom>
          <a:solidFill>
            <a:srgbClr val="033952"/>
          </a:solidFill>
        </p:spPr>
        <p:txBody>
          <a:bodyPr wrap="square" lIns="0" tIns="0" rIns="0" bIns="0" rtlCol="0"/>
          <a:lstStyle/>
          <a:p>
            <a:endParaRPr/>
          </a:p>
        </p:txBody>
      </p:sp>
      <p:sp>
        <p:nvSpPr>
          <p:cNvPr id="5" name="object 5"/>
          <p:cNvSpPr/>
          <p:nvPr/>
        </p:nvSpPr>
        <p:spPr>
          <a:xfrm>
            <a:off x="499363" y="499371"/>
            <a:ext cx="362585" cy="415290"/>
          </a:xfrm>
          <a:custGeom>
            <a:avLst/>
            <a:gdLst/>
            <a:ahLst/>
            <a:cxnLst/>
            <a:rect l="l" t="t" r="r" b="b"/>
            <a:pathLst>
              <a:path w="362584" h="415290">
                <a:moveTo>
                  <a:pt x="333692" y="0"/>
                </a:moveTo>
                <a:lnTo>
                  <a:pt x="28663" y="0"/>
                </a:lnTo>
                <a:lnTo>
                  <a:pt x="17675" y="2067"/>
                </a:lnTo>
                <a:lnTo>
                  <a:pt x="8545" y="7716"/>
                </a:lnTo>
                <a:lnTo>
                  <a:pt x="2308" y="16121"/>
                </a:lnTo>
                <a:lnTo>
                  <a:pt x="0" y="26454"/>
                </a:lnTo>
                <a:lnTo>
                  <a:pt x="113" y="205803"/>
                </a:lnTo>
                <a:lnTo>
                  <a:pt x="21866" y="277094"/>
                </a:lnTo>
                <a:lnTo>
                  <a:pt x="48991" y="314005"/>
                </a:lnTo>
                <a:lnTo>
                  <a:pt x="86728" y="351332"/>
                </a:lnTo>
                <a:lnTo>
                  <a:pt x="133273" y="387473"/>
                </a:lnTo>
                <a:lnTo>
                  <a:pt x="168770" y="410590"/>
                </a:lnTo>
                <a:lnTo>
                  <a:pt x="169049" y="410870"/>
                </a:lnTo>
                <a:lnTo>
                  <a:pt x="176565" y="413763"/>
                </a:lnTo>
                <a:lnTo>
                  <a:pt x="184491" y="414728"/>
                </a:lnTo>
                <a:lnTo>
                  <a:pt x="192415" y="413763"/>
                </a:lnTo>
                <a:lnTo>
                  <a:pt x="225558" y="394055"/>
                </a:lnTo>
                <a:lnTo>
                  <a:pt x="279311" y="351332"/>
                </a:lnTo>
                <a:lnTo>
                  <a:pt x="315541" y="313711"/>
                </a:lnTo>
                <a:lnTo>
                  <a:pt x="335158" y="285915"/>
                </a:lnTo>
                <a:lnTo>
                  <a:pt x="155092" y="285915"/>
                </a:lnTo>
                <a:lnTo>
                  <a:pt x="79387" y="88925"/>
                </a:lnTo>
                <a:lnTo>
                  <a:pt x="362369" y="88925"/>
                </a:lnTo>
                <a:lnTo>
                  <a:pt x="362369" y="26454"/>
                </a:lnTo>
                <a:lnTo>
                  <a:pt x="360163" y="16121"/>
                </a:lnTo>
                <a:lnTo>
                  <a:pt x="354098" y="7716"/>
                </a:lnTo>
                <a:lnTo>
                  <a:pt x="344999" y="2067"/>
                </a:lnTo>
                <a:lnTo>
                  <a:pt x="333692" y="0"/>
                </a:lnTo>
                <a:close/>
              </a:path>
              <a:path w="362584" h="415290">
                <a:moveTo>
                  <a:pt x="362369" y="88925"/>
                </a:moveTo>
                <a:lnTo>
                  <a:pt x="282244" y="88925"/>
                </a:lnTo>
                <a:lnTo>
                  <a:pt x="205803" y="285915"/>
                </a:lnTo>
                <a:lnTo>
                  <a:pt x="335158" y="285915"/>
                </a:lnTo>
                <a:lnTo>
                  <a:pt x="341509" y="276915"/>
                </a:lnTo>
                <a:lnTo>
                  <a:pt x="357142" y="240945"/>
                </a:lnTo>
                <a:lnTo>
                  <a:pt x="362369" y="205803"/>
                </a:lnTo>
                <a:lnTo>
                  <a:pt x="362369" y="88925"/>
                </a:lnTo>
                <a:close/>
              </a:path>
              <a:path w="362584" h="415290">
                <a:moveTo>
                  <a:pt x="235204" y="88925"/>
                </a:moveTo>
                <a:lnTo>
                  <a:pt x="128625" y="88925"/>
                </a:lnTo>
                <a:lnTo>
                  <a:pt x="181546" y="227114"/>
                </a:lnTo>
                <a:lnTo>
                  <a:pt x="183019" y="227114"/>
                </a:lnTo>
                <a:lnTo>
                  <a:pt x="235204" y="88925"/>
                </a:lnTo>
                <a:close/>
              </a:path>
            </a:pathLst>
          </a:custGeom>
          <a:solidFill>
            <a:srgbClr val="DDC04A"/>
          </a:solidFill>
        </p:spPr>
        <p:txBody>
          <a:bodyPr wrap="square" lIns="0" tIns="0" rIns="0" bIns="0" rtlCol="0"/>
          <a:lstStyle/>
          <a:p>
            <a:endParaRPr/>
          </a:p>
        </p:txBody>
      </p:sp>
      <p:sp>
        <p:nvSpPr>
          <p:cNvPr id="6" name="object 6"/>
          <p:cNvSpPr txBox="1">
            <a:spLocks noGrp="1"/>
          </p:cNvSpPr>
          <p:nvPr>
            <p:ph type="title"/>
          </p:nvPr>
        </p:nvSpPr>
        <p:spPr>
          <a:xfrm>
            <a:off x="486663" y="1606839"/>
            <a:ext cx="4165419" cy="443711"/>
          </a:xfrm>
          <a:prstGeom prst="rect">
            <a:avLst/>
          </a:prstGeom>
        </p:spPr>
        <p:txBody>
          <a:bodyPr vert="horz" wrap="square" lIns="0" tIns="12700" rIns="0" bIns="0" rtlCol="0">
            <a:spAutoFit/>
          </a:bodyPr>
          <a:lstStyle/>
          <a:p>
            <a:pPr marL="12700" marR="5080">
              <a:lnSpc>
                <a:spcPct val="100000"/>
              </a:lnSpc>
              <a:spcBef>
                <a:spcPts val="100"/>
              </a:spcBef>
            </a:pPr>
            <a:r>
              <a:rPr lang="en-US" dirty="0"/>
              <a:t>Income Strategy</a:t>
            </a:r>
            <a:endParaRPr spc="-20" dirty="0"/>
          </a:p>
        </p:txBody>
      </p:sp>
      <p:sp>
        <p:nvSpPr>
          <p:cNvPr id="7" name="object 7"/>
          <p:cNvSpPr/>
          <p:nvPr/>
        </p:nvSpPr>
        <p:spPr>
          <a:xfrm>
            <a:off x="499363" y="2380233"/>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8" name="object 8"/>
          <p:cNvSpPr/>
          <p:nvPr/>
        </p:nvSpPr>
        <p:spPr>
          <a:xfrm>
            <a:off x="5253228" y="1585315"/>
            <a:ext cx="1884680" cy="499745"/>
          </a:xfrm>
          <a:custGeom>
            <a:avLst/>
            <a:gdLst/>
            <a:ahLst/>
            <a:cxnLst/>
            <a:rect l="l" t="t" r="r" b="b"/>
            <a:pathLst>
              <a:path w="1884679" h="499744">
                <a:moveTo>
                  <a:pt x="1857248" y="0"/>
                </a:moveTo>
                <a:lnTo>
                  <a:pt x="27432" y="0"/>
                </a:lnTo>
                <a:lnTo>
                  <a:pt x="16753" y="2155"/>
                </a:lnTo>
                <a:lnTo>
                  <a:pt x="8034" y="8034"/>
                </a:lnTo>
                <a:lnTo>
                  <a:pt x="2155" y="16753"/>
                </a:lnTo>
                <a:lnTo>
                  <a:pt x="0" y="27432"/>
                </a:lnTo>
                <a:lnTo>
                  <a:pt x="0" y="471931"/>
                </a:lnTo>
                <a:lnTo>
                  <a:pt x="2155" y="482610"/>
                </a:lnTo>
                <a:lnTo>
                  <a:pt x="8034" y="491329"/>
                </a:lnTo>
                <a:lnTo>
                  <a:pt x="16753" y="497208"/>
                </a:lnTo>
                <a:lnTo>
                  <a:pt x="27432" y="499364"/>
                </a:lnTo>
                <a:lnTo>
                  <a:pt x="1857248" y="499364"/>
                </a:lnTo>
                <a:lnTo>
                  <a:pt x="1867926" y="497208"/>
                </a:lnTo>
                <a:lnTo>
                  <a:pt x="1876645" y="491329"/>
                </a:lnTo>
                <a:lnTo>
                  <a:pt x="1882524" y="482610"/>
                </a:lnTo>
                <a:lnTo>
                  <a:pt x="1884680" y="471931"/>
                </a:lnTo>
                <a:lnTo>
                  <a:pt x="1884680" y="27432"/>
                </a:lnTo>
                <a:lnTo>
                  <a:pt x="1882524" y="16753"/>
                </a:lnTo>
                <a:lnTo>
                  <a:pt x="1876645" y="8034"/>
                </a:lnTo>
                <a:lnTo>
                  <a:pt x="1867926" y="2155"/>
                </a:lnTo>
                <a:lnTo>
                  <a:pt x="1857248" y="0"/>
                </a:lnTo>
                <a:close/>
              </a:path>
            </a:pathLst>
          </a:custGeom>
          <a:solidFill>
            <a:srgbClr val="F2F7FB"/>
          </a:solidFill>
        </p:spPr>
        <p:txBody>
          <a:bodyPr wrap="square" lIns="0" tIns="0" rIns="0" bIns="0" rtlCol="0"/>
          <a:lstStyle/>
          <a:p>
            <a:endParaRPr/>
          </a:p>
        </p:txBody>
      </p:sp>
      <p:sp>
        <p:nvSpPr>
          <p:cNvPr id="9" name="object 9"/>
          <p:cNvSpPr txBox="1"/>
          <p:nvPr/>
        </p:nvSpPr>
        <p:spPr>
          <a:xfrm>
            <a:off x="5408601" y="1629305"/>
            <a:ext cx="1591310" cy="381899"/>
          </a:xfrm>
          <a:prstGeom prst="rect">
            <a:avLst/>
          </a:prstGeom>
        </p:spPr>
        <p:txBody>
          <a:bodyPr vert="horz" wrap="square" lIns="0" tIns="5080" rIns="0" bIns="0" rtlCol="0">
            <a:spAutoFit/>
          </a:bodyPr>
          <a:lstStyle/>
          <a:p>
            <a:pPr marL="12700" marR="5080" indent="267335" algn="ctr">
              <a:lnSpc>
                <a:spcPct val="104200"/>
              </a:lnSpc>
              <a:spcBef>
                <a:spcPts val="40"/>
              </a:spcBef>
            </a:pPr>
            <a:r>
              <a:rPr sz="1200" b="1" dirty="0">
                <a:solidFill>
                  <a:srgbClr val="002C40"/>
                </a:solidFill>
                <a:latin typeface="NunitoSans-SemiBold"/>
                <a:cs typeface="NunitoSans-SemiBold"/>
              </a:rPr>
              <a:t>Strategy</a:t>
            </a:r>
            <a:r>
              <a:rPr sz="1200" b="1" spc="-15" dirty="0">
                <a:solidFill>
                  <a:srgbClr val="002C40"/>
                </a:solidFill>
                <a:latin typeface="NunitoSans-SemiBold"/>
                <a:cs typeface="NunitoSans-SemiBold"/>
              </a:rPr>
              <a:t> </a:t>
            </a:r>
            <a:r>
              <a:rPr sz="1200" b="1" spc="-10" dirty="0">
                <a:solidFill>
                  <a:srgbClr val="002C40"/>
                </a:solidFill>
                <a:latin typeface="NunitoSans-SemiBold"/>
                <a:cs typeface="NunitoSans-SemiBold"/>
              </a:rPr>
              <a:t>Factsheet </a:t>
            </a:r>
            <a:r>
              <a:rPr sz="1200" b="1" dirty="0">
                <a:solidFill>
                  <a:srgbClr val="002C40"/>
                </a:solidFill>
                <a:latin typeface="NunitoSans-SemiBold"/>
                <a:cs typeface="NunitoSans-SemiBold"/>
              </a:rPr>
              <a:t>Data</a:t>
            </a:r>
            <a:r>
              <a:rPr sz="1200" b="1" spc="-5" dirty="0">
                <a:solidFill>
                  <a:srgbClr val="002C40"/>
                </a:solidFill>
                <a:latin typeface="NunitoSans-SemiBold"/>
                <a:cs typeface="NunitoSans-SemiBold"/>
              </a:rPr>
              <a:t> </a:t>
            </a:r>
            <a:r>
              <a:rPr sz="1200" b="1" dirty="0">
                <a:solidFill>
                  <a:srgbClr val="002C40"/>
                </a:solidFill>
                <a:latin typeface="NunitoSans-SemiBold"/>
                <a:cs typeface="NunitoSans-SemiBold"/>
              </a:rPr>
              <a:t>as of </a:t>
            </a:r>
            <a:r>
              <a:rPr lang="en-US" sz="1200" b="1" dirty="0">
                <a:solidFill>
                  <a:srgbClr val="002C40"/>
                </a:solidFill>
                <a:latin typeface="NunitoSans-SemiBold"/>
                <a:cs typeface="NunitoSans-SemiBold"/>
              </a:rPr>
              <a:t>12/31/2024</a:t>
            </a:r>
            <a:endParaRPr sz="1200" dirty="0">
              <a:latin typeface="NunitoSans-SemiBold"/>
              <a:cs typeface="NunitoSans-SemiBold"/>
            </a:endParaRPr>
          </a:p>
        </p:txBody>
      </p:sp>
      <p:sp>
        <p:nvSpPr>
          <p:cNvPr id="10" name="object 10"/>
          <p:cNvSpPr/>
          <p:nvPr/>
        </p:nvSpPr>
        <p:spPr>
          <a:xfrm>
            <a:off x="7082942" y="1585315"/>
            <a:ext cx="55244" cy="499745"/>
          </a:xfrm>
          <a:custGeom>
            <a:avLst/>
            <a:gdLst/>
            <a:ahLst/>
            <a:cxnLst/>
            <a:rect l="l" t="t" r="r" b="b"/>
            <a:pathLst>
              <a:path w="55245" h="499744">
                <a:moveTo>
                  <a:pt x="27533" y="0"/>
                </a:moveTo>
                <a:lnTo>
                  <a:pt x="0" y="0"/>
                </a:lnTo>
                <a:lnTo>
                  <a:pt x="0" y="499364"/>
                </a:lnTo>
                <a:lnTo>
                  <a:pt x="27533" y="499364"/>
                </a:lnTo>
                <a:lnTo>
                  <a:pt x="38211" y="497208"/>
                </a:lnTo>
                <a:lnTo>
                  <a:pt x="46931" y="491329"/>
                </a:lnTo>
                <a:lnTo>
                  <a:pt x="52809" y="482610"/>
                </a:lnTo>
                <a:lnTo>
                  <a:pt x="54965" y="471931"/>
                </a:lnTo>
                <a:lnTo>
                  <a:pt x="54965" y="27432"/>
                </a:lnTo>
                <a:lnTo>
                  <a:pt x="52809" y="16753"/>
                </a:lnTo>
                <a:lnTo>
                  <a:pt x="46931" y="8034"/>
                </a:lnTo>
                <a:lnTo>
                  <a:pt x="38211" y="2155"/>
                </a:lnTo>
                <a:lnTo>
                  <a:pt x="27533" y="0"/>
                </a:lnTo>
                <a:close/>
              </a:path>
            </a:pathLst>
          </a:custGeom>
          <a:solidFill>
            <a:srgbClr val="DFE4E8"/>
          </a:solidFill>
        </p:spPr>
        <p:txBody>
          <a:bodyPr wrap="square" lIns="0" tIns="0" rIns="0" bIns="0" rtlCol="0"/>
          <a:lstStyle/>
          <a:p>
            <a:endParaRPr/>
          </a:p>
        </p:txBody>
      </p:sp>
      <p:sp>
        <p:nvSpPr>
          <p:cNvPr id="11" name="object 11"/>
          <p:cNvSpPr/>
          <p:nvPr/>
        </p:nvSpPr>
        <p:spPr>
          <a:xfrm>
            <a:off x="497586" y="8382000"/>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12" name="object 12"/>
          <p:cNvSpPr/>
          <p:nvPr/>
        </p:nvSpPr>
        <p:spPr>
          <a:xfrm>
            <a:off x="5058028" y="2834894"/>
            <a:ext cx="0" cy="2880360"/>
          </a:xfrm>
          <a:custGeom>
            <a:avLst/>
            <a:gdLst/>
            <a:ahLst/>
            <a:cxnLst/>
            <a:rect l="l" t="t" r="r" b="b"/>
            <a:pathLst>
              <a:path h="2880360">
                <a:moveTo>
                  <a:pt x="0" y="0"/>
                </a:moveTo>
                <a:lnTo>
                  <a:pt x="0" y="2880106"/>
                </a:lnTo>
              </a:path>
            </a:pathLst>
          </a:custGeom>
          <a:ln w="12700">
            <a:solidFill>
              <a:srgbClr val="F2F7FB"/>
            </a:solidFill>
          </a:ln>
        </p:spPr>
        <p:txBody>
          <a:bodyPr wrap="square" lIns="0" tIns="0" rIns="0" bIns="0" rtlCol="0"/>
          <a:lstStyle/>
          <a:p>
            <a:endParaRPr/>
          </a:p>
        </p:txBody>
      </p:sp>
      <p:sp>
        <p:nvSpPr>
          <p:cNvPr id="13" name="object 13"/>
          <p:cNvSpPr txBox="1"/>
          <p:nvPr/>
        </p:nvSpPr>
        <p:spPr>
          <a:xfrm>
            <a:off x="5105400" y="2646191"/>
            <a:ext cx="1616203" cy="154529"/>
          </a:xfrm>
          <a:prstGeom prst="rect">
            <a:avLst/>
          </a:prstGeom>
        </p:spPr>
        <p:txBody>
          <a:bodyPr vert="horz" wrap="square" lIns="0" tIns="15875" rIns="0" bIns="0" rtlCol="0">
            <a:spAutoFit/>
          </a:bodyPr>
          <a:lstStyle/>
          <a:p>
            <a:pPr marL="16510">
              <a:lnSpc>
                <a:spcPct val="100000"/>
              </a:lnSpc>
              <a:spcBef>
                <a:spcPts val="125"/>
              </a:spcBef>
            </a:pPr>
            <a:r>
              <a:rPr sz="900" b="1" spc="50" dirty="0">
                <a:solidFill>
                  <a:srgbClr val="2C8FC5"/>
                </a:solidFill>
                <a:latin typeface="Nunito-Black"/>
                <a:cs typeface="Nunito-Black"/>
              </a:rPr>
              <a:t>TOP 5 </a:t>
            </a:r>
            <a:r>
              <a:rPr lang="en-US" sz="900" b="1" spc="50" dirty="0">
                <a:solidFill>
                  <a:srgbClr val="2C8FC5"/>
                </a:solidFill>
                <a:latin typeface="Nunito-Black"/>
                <a:cs typeface="Nunito-Black"/>
              </a:rPr>
              <a:t>HOLDINGS</a:t>
            </a:r>
            <a:r>
              <a:rPr sz="900" b="1" spc="50" dirty="0">
                <a:solidFill>
                  <a:srgbClr val="2C8FC5"/>
                </a:solidFill>
                <a:latin typeface="Nunito-Black"/>
                <a:cs typeface="Nunito-Black"/>
              </a:rPr>
              <a:t>*</a:t>
            </a:r>
            <a:endParaRPr sz="900" spc="50" dirty="0">
              <a:latin typeface="Nunito-Black"/>
              <a:cs typeface="Nunito-Black"/>
            </a:endParaRPr>
          </a:p>
        </p:txBody>
      </p:sp>
      <p:sp>
        <p:nvSpPr>
          <p:cNvPr id="19" name="object 19"/>
          <p:cNvSpPr/>
          <p:nvPr/>
        </p:nvSpPr>
        <p:spPr>
          <a:xfrm>
            <a:off x="533400" y="5328285"/>
            <a:ext cx="49530" cy="81915"/>
          </a:xfrm>
          <a:custGeom>
            <a:avLst/>
            <a:gdLst/>
            <a:ahLst/>
            <a:cxnLst/>
            <a:rect l="l" t="t" r="r" b="b"/>
            <a:pathLst>
              <a:path w="49529" h="81914">
                <a:moveTo>
                  <a:pt x="0" y="0"/>
                </a:moveTo>
                <a:lnTo>
                  <a:pt x="76" y="79375"/>
                </a:lnTo>
                <a:lnTo>
                  <a:pt x="4470" y="81445"/>
                </a:lnTo>
                <a:lnTo>
                  <a:pt x="49174" y="44615"/>
                </a:lnTo>
                <a:lnTo>
                  <a:pt x="49047" y="37541"/>
                </a:lnTo>
                <a:lnTo>
                  <a:pt x="0" y="0"/>
                </a:lnTo>
                <a:close/>
              </a:path>
            </a:pathLst>
          </a:custGeom>
          <a:solidFill>
            <a:srgbClr val="DFE4E8"/>
          </a:solidFill>
        </p:spPr>
        <p:txBody>
          <a:bodyPr wrap="square" lIns="0" tIns="0" rIns="0" bIns="0" rtlCol="0"/>
          <a:lstStyle/>
          <a:p>
            <a:endParaRPr/>
          </a:p>
        </p:txBody>
      </p:sp>
      <p:sp>
        <p:nvSpPr>
          <p:cNvPr id="20" name="object 20"/>
          <p:cNvSpPr/>
          <p:nvPr/>
        </p:nvSpPr>
        <p:spPr>
          <a:xfrm>
            <a:off x="539495" y="3657600"/>
            <a:ext cx="49530" cy="81915"/>
          </a:xfrm>
          <a:custGeom>
            <a:avLst/>
            <a:gdLst/>
            <a:ahLst/>
            <a:cxnLst/>
            <a:rect l="l" t="t" r="r" b="b"/>
            <a:pathLst>
              <a:path w="49529" h="81914">
                <a:moveTo>
                  <a:pt x="0" y="0"/>
                </a:moveTo>
                <a:lnTo>
                  <a:pt x="76" y="79375"/>
                </a:lnTo>
                <a:lnTo>
                  <a:pt x="4470" y="81445"/>
                </a:lnTo>
                <a:lnTo>
                  <a:pt x="49174" y="44615"/>
                </a:lnTo>
                <a:lnTo>
                  <a:pt x="49047" y="37541"/>
                </a:lnTo>
                <a:lnTo>
                  <a:pt x="0" y="0"/>
                </a:lnTo>
                <a:close/>
              </a:path>
            </a:pathLst>
          </a:custGeom>
          <a:solidFill>
            <a:srgbClr val="DFE4E8"/>
          </a:solidFill>
        </p:spPr>
        <p:txBody>
          <a:bodyPr wrap="square" lIns="0" tIns="0" rIns="0" bIns="0" rtlCol="0"/>
          <a:lstStyle/>
          <a:p>
            <a:endParaRPr/>
          </a:p>
        </p:txBody>
      </p:sp>
      <p:sp>
        <p:nvSpPr>
          <p:cNvPr id="21" name="object 21"/>
          <p:cNvSpPr/>
          <p:nvPr/>
        </p:nvSpPr>
        <p:spPr>
          <a:xfrm>
            <a:off x="5058028" y="6000750"/>
            <a:ext cx="0" cy="2631440"/>
          </a:xfrm>
          <a:custGeom>
            <a:avLst/>
            <a:gdLst/>
            <a:ahLst/>
            <a:cxnLst/>
            <a:rect l="l" t="t" r="r" b="b"/>
            <a:pathLst>
              <a:path h="2631440">
                <a:moveTo>
                  <a:pt x="0" y="0"/>
                </a:moveTo>
                <a:lnTo>
                  <a:pt x="0" y="2631186"/>
                </a:lnTo>
              </a:path>
            </a:pathLst>
          </a:custGeom>
          <a:ln w="12700">
            <a:solidFill>
              <a:srgbClr val="F2F7FB"/>
            </a:solidFill>
          </a:ln>
        </p:spPr>
        <p:txBody>
          <a:bodyPr wrap="square" lIns="0" tIns="0" rIns="0" bIns="0" rtlCol="0"/>
          <a:lstStyle/>
          <a:p>
            <a:endParaRPr/>
          </a:p>
        </p:txBody>
      </p:sp>
      <p:sp>
        <p:nvSpPr>
          <p:cNvPr id="22" name="object 22"/>
          <p:cNvSpPr/>
          <p:nvPr/>
        </p:nvSpPr>
        <p:spPr>
          <a:xfrm>
            <a:off x="541020" y="4490085"/>
            <a:ext cx="49530" cy="81915"/>
          </a:xfrm>
          <a:custGeom>
            <a:avLst/>
            <a:gdLst/>
            <a:ahLst/>
            <a:cxnLst/>
            <a:rect l="l" t="t" r="r" b="b"/>
            <a:pathLst>
              <a:path w="49529" h="81914">
                <a:moveTo>
                  <a:pt x="0" y="0"/>
                </a:moveTo>
                <a:lnTo>
                  <a:pt x="76" y="79375"/>
                </a:lnTo>
                <a:lnTo>
                  <a:pt x="4470" y="81445"/>
                </a:lnTo>
                <a:lnTo>
                  <a:pt x="49174" y="44615"/>
                </a:lnTo>
                <a:lnTo>
                  <a:pt x="49047" y="37541"/>
                </a:lnTo>
                <a:lnTo>
                  <a:pt x="0" y="0"/>
                </a:lnTo>
                <a:close/>
              </a:path>
            </a:pathLst>
          </a:custGeom>
          <a:solidFill>
            <a:srgbClr val="DFE4E8"/>
          </a:solidFill>
        </p:spPr>
        <p:txBody>
          <a:bodyPr wrap="square" lIns="0" tIns="0" rIns="0" bIns="0" rtlCol="0"/>
          <a:lstStyle/>
          <a:p>
            <a:endParaRPr/>
          </a:p>
        </p:txBody>
      </p:sp>
      <p:sp>
        <p:nvSpPr>
          <p:cNvPr id="23" name="object 23"/>
          <p:cNvSpPr/>
          <p:nvPr/>
        </p:nvSpPr>
        <p:spPr>
          <a:xfrm>
            <a:off x="482238" y="5883275"/>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25" name="object 25"/>
          <p:cNvSpPr txBox="1"/>
          <p:nvPr/>
        </p:nvSpPr>
        <p:spPr>
          <a:xfrm>
            <a:off x="5151628" y="6059190"/>
            <a:ext cx="1905635" cy="166370"/>
          </a:xfrm>
          <a:prstGeom prst="rect">
            <a:avLst/>
          </a:prstGeom>
        </p:spPr>
        <p:txBody>
          <a:bodyPr vert="horz" wrap="square" lIns="0" tIns="15875" rIns="0" bIns="0" rtlCol="0">
            <a:spAutoFit/>
          </a:bodyPr>
          <a:lstStyle/>
          <a:p>
            <a:pPr marL="12700">
              <a:lnSpc>
                <a:spcPct val="100000"/>
              </a:lnSpc>
              <a:spcBef>
                <a:spcPts val="125"/>
              </a:spcBef>
            </a:pPr>
            <a:r>
              <a:rPr sz="900" b="1" dirty="0">
                <a:solidFill>
                  <a:srgbClr val="2C8FC5"/>
                </a:solidFill>
                <a:latin typeface="Nunito-Black"/>
                <a:cs typeface="Nunito-Black"/>
              </a:rPr>
              <a:t>ASSET</a:t>
            </a:r>
            <a:r>
              <a:rPr sz="900" b="1" spc="215" dirty="0">
                <a:solidFill>
                  <a:srgbClr val="2C8FC5"/>
                </a:solidFill>
                <a:latin typeface="Nunito-Black"/>
                <a:cs typeface="Nunito-Black"/>
              </a:rPr>
              <a:t> </a:t>
            </a:r>
            <a:r>
              <a:rPr sz="900" b="1" spc="50" dirty="0">
                <a:solidFill>
                  <a:srgbClr val="2C8FC5"/>
                </a:solidFill>
                <a:latin typeface="Nunito-Black"/>
                <a:cs typeface="Nunito-Black"/>
              </a:rPr>
              <a:t>SEGMENT</a:t>
            </a:r>
            <a:r>
              <a:rPr sz="900" b="1" spc="215" dirty="0">
                <a:solidFill>
                  <a:srgbClr val="2C8FC5"/>
                </a:solidFill>
                <a:latin typeface="Nunito-Black"/>
                <a:cs typeface="Nunito-Black"/>
              </a:rPr>
              <a:t> </a:t>
            </a:r>
            <a:r>
              <a:rPr sz="900" b="1" spc="45" dirty="0">
                <a:solidFill>
                  <a:srgbClr val="2C8FC5"/>
                </a:solidFill>
                <a:latin typeface="Nunito-Black"/>
                <a:cs typeface="Nunito-Black"/>
              </a:rPr>
              <a:t>WEIGHTING</a:t>
            </a:r>
            <a:endParaRPr sz="900" dirty="0">
              <a:latin typeface="Nunito-Black"/>
              <a:cs typeface="Nunito-Black"/>
            </a:endParaRPr>
          </a:p>
        </p:txBody>
      </p:sp>
      <p:sp>
        <p:nvSpPr>
          <p:cNvPr id="26" name="object 26"/>
          <p:cNvSpPr txBox="1"/>
          <p:nvPr/>
        </p:nvSpPr>
        <p:spPr>
          <a:xfrm>
            <a:off x="647496" y="6342150"/>
            <a:ext cx="3950970" cy="1300484"/>
          </a:xfrm>
          <a:prstGeom prst="rect">
            <a:avLst/>
          </a:prstGeom>
        </p:spPr>
        <p:txBody>
          <a:bodyPr vert="horz" wrap="square" lIns="0" tIns="12700" rIns="0" bIns="0" rtlCol="0">
            <a:spAutoFit/>
          </a:bodyPr>
          <a:lstStyle/>
          <a:p>
            <a:pPr marL="12700" marR="5080">
              <a:lnSpc>
                <a:spcPct val="116700"/>
              </a:lnSpc>
              <a:spcBef>
                <a:spcPts val="100"/>
              </a:spcBef>
            </a:pPr>
            <a:r>
              <a:rPr lang="en-US" sz="1000" b="1" dirty="0">
                <a:solidFill>
                  <a:srgbClr val="4A657A"/>
                </a:solidFill>
                <a:latin typeface="NunitoSans-SemiBold"/>
                <a:cs typeface="NunitoSans-SemiBold"/>
              </a:rPr>
              <a:t>This strategy may be appropriate for an investor seeking to fulfill or supplement need for current income with a low tolerance for risk. </a:t>
            </a:r>
          </a:p>
          <a:p>
            <a:pPr marL="12700" marR="5080">
              <a:lnSpc>
                <a:spcPct val="116700"/>
              </a:lnSpc>
              <a:spcBef>
                <a:spcPts val="100"/>
              </a:spcBef>
            </a:pPr>
            <a:endParaRPr lang="en-US" sz="1000" b="1" dirty="0">
              <a:solidFill>
                <a:srgbClr val="4A657A"/>
              </a:solidFill>
              <a:latin typeface="NunitoSans-SemiBold"/>
              <a:cs typeface="NunitoSans-SemiBold"/>
            </a:endParaRPr>
          </a:p>
          <a:p>
            <a:pPr marL="12700" marR="5080">
              <a:lnSpc>
                <a:spcPct val="116700"/>
              </a:lnSpc>
              <a:spcBef>
                <a:spcPts val="100"/>
              </a:spcBef>
            </a:pPr>
            <a:r>
              <a:rPr lang="en-US" sz="1000" b="1" dirty="0">
                <a:solidFill>
                  <a:srgbClr val="4A657A"/>
                </a:solidFill>
                <a:latin typeface="NunitoSans-SemiBold"/>
                <a:cs typeface="NunitoSans-SemiBold"/>
              </a:rPr>
              <a:t>The strategy seeks to preserve capital with the potential for some current income. The portfolio is comprised of mutual funds with a target weighting of each security designed to achieve the goals of the portfolio.</a:t>
            </a:r>
          </a:p>
          <a:p>
            <a:pPr marL="12700" marR="5080">
              <a:lnSpc>
                <a:spcPct val="116700"/>
              </a:lnSpc>
              <a:spcBef>
                <a:spcPts val="100"/>
              </a:spcBef>
            </a:pPr>
            <a:endParaRPr lang="en-US" sz="1000" b="1" dirty="0">
              <a:solidFill>
                <a:srgbClr val="4A657A"/>
              </a:solidFill>
              <a:latin typeface="NunitoSans-SemiBold"/>
              <a:cs typeface="NunitoSans-SemiBold"/>
            </a:endParaRPr>
          </a:p>
        </p:txBody>
      </p:sp>
      <p:sp>
        <p:nvSpPr>
          <p:cNvPr id="27" name="object 27"/>
          <p:cNvSpPr/>
          <p:nvPr/>
        </p:nvSpPr>
        <p:spPr>
          <a:xfrm>
            <a:off x="539495" y="6950760"/>
            <a:ext cx="56515" cy="81915"/>
          </a:xfrm>
          <a:custGeom>
            <a:avLst/>
            <a:gdLst/>
            <a:ahLst/>
            <a:cxnLst/>
            <a:rect l="l" t="t" r="r" b="b"/>
            <a:pathLst>
              <a:path w="56515" h="81915">
                <a:moveTo>
                  <a:pt x="0" y="0"/>
                </a:moveTo>
                <a:lnTo>
                  <a:pt x="88" y="79057"/>
                </a:lnTo>
                <a:lnTo>
                  <a:pt x="4711" y="81419"/>
                </a:lnTo>
                <a:lnTo>
                  <a:pt x="56464" y="44170"/>
                </a:lnTo>
                <a:lnTo>
                  <a:pt x="56349" y="37680"/>
                </a:lnTo>
                <a:lnTo>
                  <a:pt x="0" y="0"/>
                </a:lnTo>
                <a:close/>
              </a:path>
            </a:pathLst>
          </a:custGeom>
          <a:solidFill>
            <a:srgbClr val="DFE4E8"/>
          </a:solidFill>
        </p:spPr>
        <p:txBody>
          <a:bodyPr wrap="square" lIns="0" tIns="0" rIns="0" bIns="0" rtlCol="0"/>
          <a:lstStyle/>
          <a:p>
            <a:endParaRPr/>
          </a:p>
        </p:txBody>
      </p:sp>
      <p:sp>
        <p:nvSpPr>
          <p:cNvPr id="29" name="object 29"/>
          <p:cNvSpPr/>
          <p:nvPr/>
        </p:nvSpPr>
        <p:spPr>
          <a:xfrm>
            <a:off x="539495" y="6400800"/>
            <a:ext cx="56515" cy="81915"/>
          </a:xfrm>
          <a:custGeom>
            <a:avLst/>
            <a:gdLst/>
            <a:ahLst/>
            <a:cxnLst/>
            <a:rect l="l" t="t" r="r" b="b"/>
            <a:pathLst>
              <a:path w="56515" h="81914">
                <a:moveTo>
                  <a:pt x="0" y="0"/>
                </a:moveTo>
                <a:lnTo>
                  <a:pt x="88" y="79057"/>
                </a:lnTo>
                <a:lnTo>
                  <a:pt x="4711" y="81419"/>
                </a:lnTo>
                <a:lnTo>
                  <a:pt x="56464" y="44170"/>
                </a:lnTo>
                <a:lnTo>
                  <a:pt x="56349" y="37680"/>
                </a:lnTo>
                <a:lnTo>
                  <a:pt x="0" y="0"/>
                </a:lnTo>
                <a:close/>
              </a:path>
            </a:pathLst>
          </a:custGeom>
          <a:solidFill>
            <a:srgbClr val="DFE4E8"/>
          </a:solidFill>
        </p:spPr>
        <p:txBody>
          <a:bodyPr wrap="square" lIns="0" tIns="0" rIns="0" bIns="0" rtlCol="0"/>
          <a:lstStyle/>
          <a:p>
            <a:endParaRPr/>
          </a:p>
        </p:txBody>
      </p:sp>
      <p:sp>
        <p:nvSpPr>
          <p:cNvPr id="31" name="object 31"/>
          <p:cNvSpPr txBox="1"/>
          <p:nvPr/>
        </p:nvSpPr>
        <p:spPr>
          <a:xfrm>
            <a:off x="488695" y="6059190"/>
            <a:ext cx="1612265" cy="166370"/>
          </a:xfrm>
          <a:prstGeom prst="rect">
            <a:avLst/>
          </a:prstGeom>
        </p:spPr>
        <p:txBody>
          <a:bodyPr vert="horz" wrap="square" lIns="0" tIns="15875" rIns="0" bIns="0" rtlCol="0">
            <a:spAutoFit/>
          </a:bodyPr>
          <a:lstStyle/>
          <a:p>
            <a:pPr marL="12700">
              <a:lnSpc>
                <a:spcPct val="100000"/>
              </a:lnSpc>
              <a:spcBef>
                <a:spcPts val="125"/>
              </a:spcBef>
            </a:pPr>
            <a:r>
              <a:rPr sz="900" b="1" dirty="0">
                <a:solidFill>
                  <a:srgbClr val="2C8FC5"/>
                </a:solidFill>
                <a:latin typeface="Nunito-Black"/>
                <a:cs typeface="Nunito-Black"/>
              </a:rPr>
              <a:t>STRATEGY</a:t>
            </a:r>
            <a:r>
              <a:rPr sz="900" b="1" spc="385" dirty="0">
                <a:solidFill>
                  <a:srgbClr val="2C8FC5"/>
                </a:solidFill>
                <a:latin typeface="Nunito-Black"/>
                <a:cs typeface="Nunito-Black"/>
              </a:rPr>
              <a:t> </a:t>
            </a:r>
            <a:r>
              <a:rPr sz="900" b="1" spc="40" dirty="0">
                <a:solidFill>
                  <a:srgbClr val="2C8FC5"/>
                </a:solidFill>
                <a:latin typeface="Nunito-Black"/>
                <a:cs typeface="Nunito-Black"/>
              </a:rPr>
              <a:t>DESCRIPTION</a:t>
            </a:r>
            <a:endParaRPr sz="900">
              <a:latin typeface="Nunito-Black"/>
              <a:cs typeface="Nunito-Black"/>
            </a:endParaRPr>
          </a:p>
        </p:txBody>
      </p:sp>
      <p:sp>
        <p:nvSpPr>
          <p:cNvPr id="32" name="object 32"/>
          <p:cNvSpPr/>
          <p:nvPr/>
        </p:nvSpPr>
        <p:spPr>
          <a:xfrm>
            <a:off x="5175148" y="5029200"/>
            <a:ext cx="2087880" cy="0"/>
          </a:xfrm>
          <a:custGeom>
            <a:avLst/>
            <a:gdLst/>
            <a:ahLst/>
            <a:cxnLst/>
            <a:rect l="l" t="t" r="r" b="b"/>
            <a:pathLst>
              <a:path w="2087879">
                <a:moveTo>
                  <a:pt x="2087473" y="0"/>
                </a:moveTo>
                <a:lnTo>
                  <a:pt x="0" y="0"/>
                </a:lnTo>
              </a:path>
            </a:pathLst>
          </a:custGeom>
          <a:ln w="9525">
            <a:solidFill>
              <a:srgbClr val="F2F7FB"/>
            </a:solidFill>
          </a:ln>
        </p:spPr>
        <p:txBody>
          <a:bodyPr wrap="square" lIns="0" tIns="0" rIns="0" bIns="0" rtlCol="0"/>
          <a:lstStyle/>
          <a:p>
            <a:endParaRPr/>
          </a:p>
        </p:txBody>
      </p:sp>
      <p:sp>
        <p:nvSpPr>
          <p:cNvPr id="33" name="object 33"/>
          <p:cNvSpPr/>
          <p:nvPr/>
        </p:nvSpPr>
        <p:spPr>
          <a:xfrm>
            <a:off x="5178297" y="5257800"/>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
        <p:nvSpPr>
          <p:cNvPr id="34" name="object 34"/>
          <p:cNvSpPr/>
          <p:nvPr/>
        </p:nvSpPr>
        <p:spPr>
          <a:xfrm>
            <a:off x="5175148" y="5486400"/>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
        <p:nvSpPr>
          <p:cNvPr id="35" name="object 35"/>
          <p:cNvSpPr txBox="1"/>
          <p:nvPr/>
        </p:nvSpPr>
        <p:spPr>
          <a:xfrm>
            <a:off x="5387974" y="7924800"/>
            <a:ext cx="1393811" cy="397160"/>
          </a:xfrm>
          <a:prstGeom prst="rect">
            <a:avLst/>
          </a:prstGeom>
        </p:spPr>
        <p:txBody>
          <a:bodyPr vert="horz" wrap="square" lIns="0" tIns="12700" rIns="0" bIns="0" rtlCol="0">
            <a:spAutoFit/>
          </a:bodyPr>
          <a:lstStyle/>
          <a:p>
            <a:pPr marL="12700" marR="5080">
              <a:lnSpc>
                <a:spcPct val="138900"/>
              </a:lnSpc>
              <a:spcBef>
                <a:spcPts val="100"/>
              </a:spcBef>
            </a:pPr>
            <a:r>
              <a:rPr lang="en-US" sz="900" b="1" dirty="0">
                <a:solidFill>
                  <a:srgbClr val="4A657A"/>
                </a:solidFill>
                <a:latin typeface="NunitoSans-SemiBold"/>
                <a:cs typeface="NunitoSans-SemiBold"/>
              </a:rPr>
              <a:t>U.S. Fixed Income</a:t>
            </a:r>
          </a:p>
          <a:p>
            <a:pPr marL="12700" marR="5080">
              <a:lnSpc>
                <a:spcPct val="138900"/>
              </a:lnSpc>
              <a:spcBef>
                <a:spcPts val="100"/>
              </a:spcBef>
            </a:pPr>
            <a:r>
              <a:rPr lang="en-US" sz="900" b="1" dirty="0">
                <a:solidFill>
                  <a:srgbClr val="4A657A"/>
                </a:solidFill>
                <a:latin typeface="NunitoSans-SemiBold"/>
                <a:cs typeface="NunitoSans-SemiBold"/>
              </a:rPr>
              <a:t>Non-U.S. Fixed Income</a:t>
            </a:r>
            <a:endParaRPr sz="900" dirty="0">
              <a:latin typeface="NunitoSans-SemiBold"/>
              <a:cs typeface="NunitoSans-SemiBold"/>
            </a:endParaRPr>
          </a:p>
        </p:txBody>
      </p:sp>
      <p:sp>
        <p:nvSpPr>
          <p:cNvPr id="37" name="object 37"/>
          <p:cNvSpPr txBox="1"/>
          <p:nvPr/>
        </p:nvSpPr>
        <p:spPr>
          <a:xfrm>
            <a:off x="6909376" y="7924800"/>
            <a:ext cx="365760" cy="394980"/>
          </a:xfrm>
          <a:prstGeom prst="rect">
            <a:avLst/>
          </a:prstGeom>
        </p:spPr>
        <p:txBody>
          <a:bodyPr vert="horz" wrap="square" lIns="0" tIns="66040" rIns="0" bIns="0" rtlCol="0">
            <a:spAutoFit/>
          </a:bodyPr>
          <a:lstStyle/>
          <a:p>
            <a:pPr marL="12700" algn="r">
              <a:lnSpc>
                <a:spcPct val="100000"/>
              </a:lnSpc>
              <a:spcBef>
                <a:spcPts val="520"/>
              </a:spcBef>
            </a:pPr>
            <a:r>
              <a:rPr lang="en-US" sz="900" b="1" spc="-10" dirty="0">
                <a:solidFill>
                  <a:srgbClr val="4A657A"/>
                </a:solidFill>
                <a:latin typeface="NunitoSans-SemiBold"/>
                <a:cs typeface="NunitoSans-SemiBold"/>
              </a:rPr>
              <a:t>97</a:t>
            </a:r>
            <a:r>
              <a:rPr sz="900" b="1" spc="-10" dirty="0">
                <a:solidFill>
                  <a:srgbClr val="4A657A"/>
                </a:solidFill>
                <a:latin typeface="NunitoSans-SemiBold"/>
                <a:cs typeface="NunitoSans-SemiBold"/>
              </a:rPr>
              <a:t>.0%</a:t>
            </a:r>
            <a:endParaRPr sz="900" dirty="0">
              <a:latin typeface="NunitoSans-SemiBold"/>
              <a:cs typeface="NunitoSans-SemiBold"/>
            </a:endParaRPr>
          </a:p>
          <a:p>
            <a:pPr marL="12700" algn="r">
              <a:lnSpc>
                <a:spcPct val="100000"/>
              </a:lnSpc>
              <a:spcBef>
                <a:spcPts val="420"/>
              </a:spcBef>
            </a:pPr>
            <a:r>
              <a:rPr lang="en-US" sz="900" b="1" spc="-10" dirty="0">
                <a:solidFill>
                  <a:srgbClr val="4A657A"/>
                </a:solidFill>
                <a:latin typeface="NunitoSans-SemiBold"/>
                <a:cs typeface="NunitoSans-SemiBold"/>
              </a:rPr>
              <a:t>3</a:t>
            </a:r>
            <a:r>
              <a:rPr sz="900" b="1" spc="-10" dirty="0">
                <a:solidFill>
                  <a:srgbClr val="4A657A"/>
                </a:solidFill>
                <a:latin typeface="NunitoSans-SemiBold"/>
                <a:cs typeface="NunitoSans-SemiBold"/>
              </a:rPr>
              <a:t>.0%</a:t>
            </a:r>
            <a:endParaRPr sz="900" dirty="0">
              <a:latin typeface="NunitoSans-SemiBold"/>
              <a:cs typeface="NunitoSans-SemiBold"/>
            </a:endParaRPr>
          </a:p>
        </p:txBody>
      </p:sp>
      <p:pic>
        <p:nvPicPr>
          <p:cNvPr id="42" name="object 42"/>
          <p:cNvPicPr/>
          <p:nvPr/>
        </p:nvPicPr>
        <p:blipFill>
          <a:blip r:embed="rId3" cstate="print"/>
          <a:stretch>
            <a:fillRect/>
          </a:stretch>
        </p:blipFill>
        <p:spPr>
          <a:xfrm>
            <a:off x="3872735" y="4961896"/>
            <a:ext cx="241274" cy="241261"/>
          </a:xfrm>
          <a:prstGeom prst="rect">
            <a:avLst/>
          </a:prstGeom>
        </p:spPr>
      </p:pic>
      <p:pic>
        <p:nvPicPr>
          <p:cNvPr id="43" name="object 43"/>
          <p:cNvPicPr/>
          <p:nvPr/>
        </p:nvPicPr>
        <p:blipFill>
          <a:blip r:embed="rId4" cstate="print"/>
          <a:stretch>
            <a:fillRect/>
          </a:stretch>
        </p:blipFill>
        <p:spPr>
          <a:xfrm>
            <a:off x="3866146" y="5411254"/>
            <a:ext cx="241274" cy="241261"/>
          </a:xfrm>
          <a:prstGeom prst="rect">
            <a:avLst/>
          </a:prstGeom>
        </p:spPr>
      </p:pic>
      <p:graphicFrame>
        <p:nvGraphicFramePr>
          <p:cNvPr id="44" name="object 44"/>
          <p:cNvGraphicFramePr>
            <a:graphicFrameLocks noGrp="1"/>
          </p:cNvGraphicFramePr>
          <p:nvPr>
            <p:extLst>
              <p:ext uri="{D42A27DB-BD31-4B8C-83A1-F6EECF244321}">
                <p14:modId xmlns:p14="http://schemas.microsoft.com/office/powerpoint/2010/main" val="2801711421"/>
              </p:ext>
            </p:extLst>
          </p:nvPr>
        </p:nvGraphicFramePr>
        <p:xfrm>
          <a:off x="609600" y="2895599"/>
          <a:ext cx="4308473" cy="2819403"/>
        </p:xfrm>
        <a:graphic>
          <a:graphicData uri="http://schemas.openxmlformats.org/drawingml/2006/table">
            <a:tbl>
              <a:tblPr firstRow="1" bandRow="1">
                <a:tableStyleId>{2D5ABB26-0587-4C30-8999-92F81FD0307C}</a:tableStyleId>
              </a:tblPr>
              <a:tblGrid>
                <a:gridCol w="2050414">
                  <a:extLst>
                    <a:ext uri="{9D8B030D-6E8A-4147-A177-3AD203B41FA5}">
                      <a16:colId xmlns:a16="http://schemas.microsoft.com/office/drawing/2014/main" val="20000"/>
                    </a:ext>
                  </a:extLst>
                </a:gridCol>
                <a:gridCol w="1911986">
                  <a:extLst>
                    <a:ext uri="{9D8B030D-6E8A-4147-A177-3AD203B41FA5}">
                      <a16:colId xmlns:a16="http://schemas.microsoft.com/office/drawing/2014/main" val="20001"/>
                    </a:ext>
                  </a:extLst>
                </a:gridCol>
                <a:gridCol w="346073">
                  <a:extLst>
                    <a:ext uri="{9D8B030D-6E8A-4147-A177-3AD203B41FA5}">
                      <a16:colId xmlns:a16="http://schemas.microsoft.com/office/drawing/2014/main" val="20002"/>
                    </a:ext>
                  </a:extLst>
                </a:gridCol>
              </a:tblGrid>
              <a:tr h="183340">
                <a:tc rowSpan="3">
                  <a:txBody>
                    <a:bodyPr/>
                    <a:lstStyle/>
                    <a:p>
                      <a:pPr>
                        <a:lnSpc>
                          <a:spcPct val="100000"/>
                        </a:lnSpc>
                      </a:pPr>
                      <a:endParaRPr sz="900" dirty="0">
                        <a:latin typeface="Times New Roman"/>
                        <a:cs typeface="Times New Roman"/>
                      </a:endParaRPr>
                    </a:p>
                  </a:txBody>
                  <a:tcPr marL="0" marR="0" marT="0" marB="0">
                    <a:lnL>
                      <a:noFill/>
                    </a:lnL>
                    <a:lnR w="12700">
                      <a:noFill/>
                      <a:prstDash val="solid"/>
                    </a:lnR>
                    <a:lnT>
                      <a:noFill/>
                    </a:lnT>
                    <a:lnB>
                      <a:noFill/>
                    </a:lnB>
                    <a:lnTlToBr w="12700" cmpd="sng">
                      <a:noFill/>
                      <a:prstDash val="solid"/>
                    </a:lnTlToBr>
                    <a:lnBlToTr w="12700" cmpd="sng">
                      <a:noFill/>
                      <a:prstDash val="solid"/>
                    </a:lnBlToTr>
                  </a:tcPr>
                </a:tc>
                <a:tc>
                  <a:txBody>
                    <a:bodyPr/>
                    <a:lstStyle/>
                    <a:p>
                      <a:pPr marL="160655">
                        <a:lnSpc>
                          <a:spcPct val="100000"/>
                        </a:lnSpc>
                        <a:spcBef>
                          <a:spcPts val="195"/>
                        </a:spcBef>
                      </a:pPr>
                      <a:r>
                        <a:rPr sz="900" b="1" dirty="0">
                          <a:solidFill>
                            <a:srgbClr val="4A657A"/>
                          </a:solidFill>
                          <a:latin typeface="NunitoSans-SemiBold"/>
                          <a:cs typeface="NunitoSans-SemiBold"/>
                        </a:rPr>
                        <a:t>Avg.</a:t>
                      </a:r>
                      <a:r>
                        <a:rPr sz="900" b="1" spc="-35" dirty="0">
                          <a:solidFill>
                            <a:srgbClr val="4A657A"/>
                          </a:solidFill>
                          <a:latin typeface="NunitoSans-SemiBold"/>
                          <a:cs typeface="NunitoSans-SemiBold"/>
                        </a:rPr>
                        <a:t> </a:t>
                      </a:r>
                      <a:r>
                        <a:rPr lang="en-US" sz="900" b="1" spc="-35" dirty="0">
                          <a:solidFill>
                            <a:srgbClr val="4A657A"/>
                          </a:solidFill>
                          <a:latin typeface="NunitoSans-SemiBold"/>
                          <a:cs typeface="NunitoSans-SemiBold"/>
                        </a:rPr>
                        <a:t>Eff Duration (Years)</a:t>
                      </a:r>
                      <a:endParaRPr sz="900" dirty="0">
                        <a:latin typeface="NunitoSans-SemiBold"/>
                        <a:cs typeface="NunitoSans-SemiBold"/>
                      </a:endParaRPr>
                    </a:p>
                  </a:txBody>
                  <a:tcPr marL="0" marR="0" marT="24765" marB="0" anchor="ctr">
                    <a:lnL w="12700">
                      <a:noFill/>
                      <a:prstDash val="solid"/>
                    </a:lnL>
                    <a:lnR>
                      <a:noFill/>
                    </a:lnR>
                    <a:lnT>
                      <a:noFill/>
                    </a:lnT>
                    <a:lnB w="9525">
                      <a:noFill/>
                      <a:prstDash val="solid"/>
                    </a:lnB>
                    <a:lnTlToBr w="12700" cmpd="sng">
                      <a:noFill/>
                      <a:prstDash val="solid"/>
                    </a:lnTlToBr>
                    <a:lnBlToTr w="12700" cmpd="sng">
                      <a:noFill/>
                      <a:prstDash val="solid"/>
                    </a:lnBlToTr>
                  </a:tcPr>
                </a:tc>
                <a:tc>
                  <a:txBody>
                    <a:bodyPr/>
                    <a:lstStyle/>
                    <a:p>
                      <a:pPr marL="0" marR="0" lvl="0" indent="0" algn="l" defTabSz="914400" eaLnBrk="1" fontAlgn="auto" latinLnBrk="0" hangingPunct="1">
                        <a:lnSpc>
                          <a:spcPct val="100000"/>
                        </a:lnSpc>
                        <a:spcBef>
                          <a:spcPts val="310"/>
                        </a:spcBef>
                        <a:spcAft>
                          <a:spcPts val="0"/>
                        </a:spcAft>
                        <a:buClrTx/>
                        <a:buSzTx/>
                        <a:buFontTx/>
                        <a:buNone/>
                        <a:tabLst/>
                        <a:defRPr/>
                      </a:pPr>
                      <a:r>
                        <a:rPr lang="en-US" sz="900" b="1" spc="-20" dirty="0">
                          <a:solidFill>
                            <a:srgbClr val="4A657A"/>
                          </a:solidFill>
                          <a:latin typeface="Nunito Sans"/>
                          <a:cs typeface="Nunito Sans"/>
                        </a:rPr>
                        <a:t>6.50</a:t>
                      </a:r>
                    </a:p>
                  </a:txBody>
                  <a:tcPr marL="0" marR="0" marT="39370" marB="0" anchor="ctr">
                    <a:lnL>
                      <a:noFill/>
                    </a:lnL>
                    <a:lnR>
                      <a:noFill/>
                    </a:lnR>
                    <a:lnT>
                      <a:noFill/>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41471">
                <a:tc vMerge="1">
                  <a:txBody>
                    <a:bodyPr/>
                    <a:lstStyle/>
                    <a:p>
                      <a:endParaRPr/>
                    </a:p>
                  </a:txBody>
                  <a:tcPr marL="0" marR="0" marT="0" marB="0">
                    <a:lnR w="12700">
                      <a:solidFill>
                        <a:srgbClr val="F2F7FB"/>
                      </a:solidFill>
                      <a:prstDash val="solid"/>
                    </a:lnR>
                  </a:tcPr>
                </a:tc>
                <a:tc>
                  <a:txBody>
                    <a:bodyPr/>
                    <a:lstStyle/>
                    <a:p>
                      <a:pPr marL="160655">
                        <a:lnSpc>
                          <a:spcPct val="100000"/>
                        </a:lnSpc>
                        <a:spcBef>
                          <a:spcPts val="330"/>
                        </a:spcBef>
                      </a:pPr>
                      <a:r>
                        <a:rPr sz="900" b="1" dirty="0">
                          <a:solidFill>
                            <a:srgbClr val="4A657A"/>
                          </a:solidFill>
                          <a:latin typeface="NunitoSans-SemiBold"/>
                          <a:cs typeface="NunitoSans-SemiBold"/>
                        </a:rPr>
                        <a:t>Avg.</a:t>
                      </a:r>
                      <a:r>
                        <a:rPr sz="900" b="1" spc="-15" dirty="0">
                          <a:solidFill>
                            <a:srgbClr val="4A657A"/>
                          </a:solidFill>
                          <a:latin typeface="NunitoSans-SemiBold"/>
                          <a:cs typeface="NunitoSans-SemiBold"/>
                        </a:rPr>
                        <a:t> </a:t>
                      </a:r>
                      <a:r>
                        <a:rPr lang="en-US" sz="900" b="1" dirty="0">
                          <a:solidFill>
                            <a:srgbClr val="4A657A"/>
                          </a:solidFill>
                          <a:latin typeface="NunitoSans-SemiBold"/>
                          <a:cs typeface="NunitoSans-SemiBold"/>
                        </a:rPr>
                        <a:t>Weighted</a:t>
                      </a:r>
                      <a:r>
                        <a:rPr lang="en-US" sz="900" b="1" spc="-15" dirty="0">
                          <a:solidFill>
                            <a:srgbClr val="4A657A"/>
                          </a:solidFill>
                          <a:latin typeface="NunitoSans-SemiBold"/>
                          <a:cs typeface="NunitoSans-SemiBold"/>
                        </a:rPr>
                        <a:t> Coupon</a:t>
                      </a:r>
                      <a:endParaRPr sz="900" dirty="0">
                        <a:latin typeface="NunitoSans-SemiBold"/>
                        <a:cs typeface="NunitoSans-SemiBold"/>
                      </a:endParaRPr>
                    </a:p>
                  </a:txBody>
                  <a:tcPr marL="0" marR="0" marT="41910" marB="0" anchor="ctr">
                    <a:lnL w="12700">
                      <a:noFill/>
                      <a:prstDash val="solid"/>
                    </a:lnL>
                    <a:lnR>
                      <a:noFill/>
                    </a:lnR>
                    <a:lnT w="9525">
                      <a:noFill/>
                      <a:prstDash val="solid"/>
                    </a:lnT>
                    <a:lnB w="9525">
                      <a:noFill/>
                      <a:prstDash val="solid"/>
                    </a:lnB>
                    <a:lnTlToBr w="12700" cmpd="sng">
                      <a:noFill/>
                      <a:prstDash val="solid"/>
                    </a:lnTlToBr>
                    <a:lnBlToTr w="12700" cmpd="sng">
                      <a:noFill/>
                      <a:prstDash val="solid"/>
                    </a:lnBlToTr>
                  </a:tcPr>
                </a:tc>
                <a:tc>
                  <a:txBody>
                    <a:bodyPr/>
                    <a:lstStyle/>
                    <a:p>
                      <a:pPr marL="0" marR="0" lvl="0" indent="0" algn="l" defTabSz="914400" eaLnBrk="1" fontAlgn="auto" latinLnBrk="0" hangingPunct="1">
                        <a:lnSpc>
                          <a:spcPct val="100000"/>
                        </a:lnSpc>
                        <a:spcBef>
                          <a:spcPts val="345"/>
                        </a:spcBef>
                        <a:spcAft>
                          <a:spcPts val="0"/>
                        </a:spcAft>
                        <a:buClrTx/>
                        <a:buSzTx/>
                        <a:buFontTx/>
                        <a:buNone/>
                        <a:tabLst/>
                        <a:defRPr/>
                      </a:pPr>
                      <a:r>
                        <a:rPr lang="en-US" sz="900" b="1" spc="-20" dirty="0">
                          <a:solidFill>
                            <a:srgbClr val="4A657A"/>
                          </a:solidFill>
                          <a:latin typeface="Nunito Sans"/>
                          <a:cs typeface="Nunito Sans"/>
                        </a:rPr>
                        <a:t>3.34%</a:t>
                      </a:r>
                    </a:p>
                  </a:txBody>
                  <a:tcPr marL="0" marR="0" marT="43815" marB="0" anchor="ctr">
                    <a:lnL>
                      <a:noFill/>
                    </a:lnL>
                    <a:lnR>
                      <a:noFill/>
                    </a:lnR>
                    <a:lnT w="9525">
                      <a:noFill/>
                      <a:prstDash val="solid"/>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28489">
                <a:tc vMerge="1">
                  <a:txBody>
                    <a:bodyPr/>
                    <a:lstStyle/>
                    <a:p>
                      <a:endParaRPr/>
                    </a:p>
                  </a:txBody>
                  <a:tcPr marL="0" marR="0" marT="0" marB="0">
                    <a:lnR w="12700">
                      <a:solidFill>
                        <a:srgbClr val="F2F7FB"/>
                      </a:solidFill>
                      <a:prstDash val="solid"/>
                    </a:lnR>
                  </a:tcPr>
                </a:tc>
                <a:tc rowSpan="5" gridSpan="2">
                  <a:txBody>
                    <a:bodyPr/>
                    <a:lstStyle/>
                    <a:p>
                      <a:pPr marL="160655">
                        <a:lnSpc>
                          <a:spcPct val="100000"/>
                        </a:lnSpc>
                        <a:spcBef>
                          <a:spcPts val="195"/>
                        </a:spcBef>
                      </a:pPr>
                      <a:endParaRPr sz="900" dirty="0">
                        <a:latin typeface="NunitoSans-SemiBold"/>
                        <a:cs typeface="NunitoSans-SemiBold"/>
                      </a:endParaRPr>
                    </a:p>
                  </a:txBody>
                  <a:tcPr marL="0" marR="0" marT="24765" marB="0">
                    <a:lnL w="12700">
                      <a:noFill/>
                      <a:prstDash val="solid"/>
                    </a:lnL>
                    <a:lnR>
                      <a:noFill/>
                    </a:lnR>
                    <a:lnT w="9525">
                      <a:noFill/>
                      <a:prstDash val="solid"/>
                    </a:lnT>
                    <a:lnB>
                      <a:noFill/>
                    </a:lnB>
                    <a:lnTlToBr w="12700" cmpd="sng">
                      <a:noFill/>
                      <a:prstDash val="solid"/>
                    </a:lnTlToBr>
                    <a:lnBlToTr w="12700" cmpd="sng">
                      <a:noFill/>
                      <a:prstDash val="solid"/>
                    </a:lnBlToTr>
                  </a:tcPr>
                </a:tc>
                <a:tc rowSpan="5" hMerge="1">
                  <a:txBody>
                    <a:bodyPr/>
                    <a:lstStyle/>
                    <a:p>
                      <a:pPr marL="0" marR="0" lvl="0" indent="0" algn="r" defTabSz="914400" eaLnBrk="1" fontAlgn="auto" latinLnBrk="0" hangingPunct="1">
                        <a:lnSpc>
                          <a:spcPct val="100000"/>
                        </a:lnSpc>
                        <a:spcBef>
                          <a:spcPts val="310"/>
                        </a:spcBef>
                        <a:spcAft>
                          <a:spcPts val="0"/>
                        </a:spcAft>
                        <a:buClrTx/>
                        <a:buSzTx/>
                        <a:buFontTx/>
                        <a:buNone/>
                        <a:tabLst/>
                        <a:defRPr/>
                      </a:pPr>
                      <a:endParaRPr lang="en-US" sz="900" dirty="0">
                        <a:solidFill>
                          <a:schemeClr val="bg1"/>
                        </a:solidFill>
                        <a:latin typeface="Nunito Sans"/>
                        <a:cs typeface="Nunito Sans"/>
                      </a:endParaRPr>
                    </a:p>
                  </a:txBody>
                  <a:tcPr marL="0" marR="0" marT="39370" marB="0">
                    <a:lnL>
                      <a:noFill/>
                    </a:lnL>
                    <a:lnR>
                      <a:noFill/>
                    </a:lnR>
                    <a:lnT w="9525">
                      <a:noFill/>
                      <a:prstDash val="solid"/>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38227">
                <a:tc>
                  <a:txBody>
                    <a:bodyPr/>
                    <a:lstStyle/>
                    <a:p>
                      <a:pPr marL="31750">
                        <a:lnSpc>
                          <a:spcPct val="100000"/>
                        </a:lnSpc>
                        <a:spcBef>
                          <a:spcPts val="445"/>
                        </a:spcBef>
                      </a:pPr>
                      <a:endParaRPr sz="1000" dirty="0">
                        <a:latin typeface="NunitoSans-SemiBold"/>
                        <a:cs typeface="NunitoSans-SemiBold"/>
                      </a:endParaRPr>
                    </a:p>
                  </a:txBody>
                  <a:tcPr marL="0" marR="0" marT="56515" marB="0">
                    <a:lnL>
                      <a:noFill/>
                    </a:lnL>
                    <a:lnR w="12700">
                      <a:noFill/>
                      <a:prstDash val="solid"/>
                    </a:lnR>
                    <a:lnT>
                      <a:noFill/>
                    </a:lnT>
                    <a:lnB>
                      <a:noFill/>
                    </a:lnB>
                    <a:lnTlToBr w="12700" cmpd="sng">
                      <a:noFill/>
                      <a:prstDash val="solid"/>
                    </a:lnTlToBr>
                    <a:lnBlToTr w="12700" cmpd="sng">
                      <a:noFill/>
                      <a:prstDash val="solid"/>
                    </a:lnBlToTr>
                  </a:tcPr>
                </a:tc>
                <a:tc gridSpan="2" vMerge="1">
                  <a:txBody>
                    <a:bodyPr/>
                    <a:lstStyle/>
                    <a:p>
                      <a:pPr marL="160655">
                        <a:lnSpc>
                          <a:spcPct val="100000"/>
                        </a:lnSpc>
                        <a:spcBef>
                          <a:spcPts val="330"/>
                        </a:spcBef>
                      </a:pPr>
                      <a:endParaRPr sz="900" dirty="0">
                        <a:latin typeface="NunitoSans-SemiBold"/>
                        <a:cs typeface="NunitoSans-SemiBold"/>
                      </a:endParaRPr>
                    </a:p>
                  </a:txBody>
                  <a:tcPr marL="0" marR="0" marT="41910" marB="0">
                    <a:lnL w="12700">
                      <a:noFill/>
                      <a:prstDash val="solid"/>
                    </a:lnL>
                    <a:lnR>
                      <a:noFill/>
                    </a:lnR>
                    <a:lnT w="9525">
                      <a:noFill/>
                      <a:prstDash val="solid"/>
                    </a:lnT>
                    <a:lnB w="9525">
                      <a:noFill/>
                      <a:prstDash val="solid"/>
                    </a:lnB>
                    <a:lnTlToBr w="12700" cmpd="sng">
                      <a:noFill/>
                      <a:prstDash val="solid"/>
                    </a:lnTlToBr>
                    <a:lnBlToTr w="12700" cmpd="sng">
                      <a:noFill/>
                      <a:prstDash val="solid"/>
                    </a:lnBlToTr>
                  </a:tcPr>
                </a:tc>
                <a:tc hMerge="1" vMerge="1">
                  <a:txBody>
                    <a:bodyPr/>
                    <a:lstStyle/>
                    <a:p>
                      <a:pPr marL="0" marR="0" lvl="0" indent="0" algn="r" defTabSz="914400" eaLnBrk="1" fontAlgn="auto" latinLnBrk="0" hangingPunct="1">
                        <a:lnSpc>
                          <a:spcPct val="100000"/>
                        </a:lnSpc>
                        <a:spcBef>
                          <a:spcPts val="345"/>
                        </a:spcBef>
                        <a:spcAft>
                          <a:spcPts val="0"/>
                        </a:spcAft>
                        <a:buClrTx/>
                        <a:buSzTx/>
                        <a:buFontTx/>
                        <a:buNone/>
                        <a:tabLst/>
                        <a:defRPr/>
                      </a:pPr>
                      <a:endParaRPr lang="en-US" sz="900" dirty="0">
                        <a:latin typeface="Nunito Sans"/>
                        <a:cs typeface="Nunito Sans"/>
                      </a:endParaRPr>
                    </a:p>
                  </a:txBody>
                  <a:tcPr marL="0" marR="0" marT="43815" marB="0">
                    <a:lnL>
                      <a:noFill/>
                    </a:lnL>
                    <a:lnR>
                      <a:noFill/>
                    </a:lnR>
                    <a:lnT w="9525">
                      <a:noFill/>
                      <a:prstDash val="solid"/>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60908">
                <a:tc>
                  <a:txBody>
                    <a:bodyPr/>
                    <a:lstStyle/>
                    <a:p>
                      <a:pPr marL="31750">
                        <a:lnSpc>
                          <a:spcPct val="100000"/>
                        </a:lnSpc>
                        <a:spcBef>
                          <a:spcPts val="10"/>
                        </a:spcBef>
                      </a:pPr>
                      <a:endParaRPr sz="1000" dirty="0">
                        <a:latin typeface="NunitoSans-SemiBold"/>
                        <a:cs typeface="NunitoSans-SemiBold"/>
                      </a:endParaRPr>
                    </a:p>
                  </a:txBody>
                  <a:tcPr marL="0" marR="0" marT="1270" marB="0">
                    <a:lnL>
                      <a:noFill/>
                    </a:lnL>
                    <a:lnR w="12700">
                      <a:noFill/>
                      <a:prstDash val="solid"/>
                    </a:lnR>
                    <a:lnT>
                      <a:noFill/>
                    </a:lnT>
                    <a:lnB>
                      <a:noFill/>
                    </a:lnB>
                    <a:lnTlToBr w="12700" cmpd="sng">
                      <a:noFill/>
                      <a:prstDash val="solid"/>
                    </a:lnTlToBr>
                    <a:lnBlToTr w="12700" cmpd="sng">
                      <a:noFill/>
                      <a:prstDash val="solid"/>
                    </a:lnBlToTr>
                  </a:tcPr>
                </a:tc>
                <a:tc gridSpan="2" vMerge="1">
                  <a:txBody>
                    <a:bodyPr/>
                    <a:lstStyle/>
                    <a:p>
                      <a:pPr marL="160655">
                        <a:lnSpc>
                          <a:spcPct val="100000"/>
                        </a:lnSpc>
                        <a:spcBef>
                          <a:spcPts val="270"/>
                        </a:spcBef>
                      </a:pPr>
                      <a:endParaRPr sz="900" dirty="0">
                        <a:latin typeface="NunitoSans-SemiBold"/>
                        <a:cs typeface="NunitoSans-SemiBold"/>
                      </a:endParaRPr>
                    </a:p>
                  </a:txBody>
                  <a:tcPr marL="0" marR="0" marT="34290" marB="0">
                    <a:lnL w="12700">
                      <a:noFill/>
                      <a:prstDash val="solid"/>
                    </a:lnL>
                    <a:lnR>
                      <a:noFill/>
                    </a:lnR>
                    <a:lnT w="9525">
                      <a:noFill/>
                      <a:prstDash val="solid"/>
                    </a:lnT>
                    <a:lnB>
                      <a:noFill/>
                    </a:lnB>
                    <a:lnTlToBr w="12700" cmpd="sng">
                      <a:noFill/>
                      <a:prstDash val="solid"/>
                    </a:lnTlToBr>
                    <a:lnBlToTr w="12700" cmpd="sng">
                      <a:noFill/>
                      <a:prstDash val="solid"/>
                    </a:lnBlToTr>
                  </a:tcPr>
                </a:tc>
                <a:tc hMerge="1" vMerge="1">
                  <a:txBody>
                    <a:bodyPr/>
                    <a:lstStyle/>
                    <a:p>
                      <a:pPr algn="r">
                        <a:lnSpc>
                          <a:spcPct val="100000"/>
                        </a:lnSpc>
                        <a:spcBef>
                          <a:spcPts val="280"/>
                        </a:spcBef>
                      </a:pPr>
                      <a:endParaRPr sz="900" dirty="0">
                        <a:latin typeface="Nunito Sans"/>
                        <a:cs typeface="Nunito Sans"/>
                      </a:endParaRPr>
                    </a:p>
                  </a:txBody>
                  <a:tcPr marL="0" marR="0" marT="35560" marB="0">
                    <a:lnL>
                      <a:noFill/>
                    </a:lnL>
                    <a:lnR>
                      <a:noFill/>
                    </a:lnR>
                    <a:lnT w="9525">
                      <a:noFill/>
                      <a:prstDash val="solid"/>
                    </a:lnT>
                    <a:lnB>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227191">
                <a:tc>
                  <a:txBody>
                    <a:bodyPr/>
                    <a:lstStyle/>
                    <a:p>
                      <a:pPr marL="31750">
                        <a:lnSpc>
                          <a:spcPct val="100000"/>
                        </a:lnSpc>
                        <a:spcBef>
                          <a:spcPts val="25"/>
                        </a:spcBef>
                      </a:pPr>
                      <a:r>
                        <a:rPr sz="1000" b="1" spc="-10" dirty="0">
                          <a:solidFill>
                            <a:srgbClr val="4A657A"/>
                          </a:solidFill>
                          <a:latin typeface="NunitoSans-SemiBold"/>
                          <a:cs typeface="NunitoSans-SemiBold"/>
                        </a:rPr>
                        <a:t>.</a:t>
                      </a:r>
                      <a:endParaRPr sz="1000" dirty="0">
                        <a:latin typeface="NunitoSans-SemiBold"/>
                        <a:cs typeface="NunitoSans-SemiBold"/>
                      </a:endParaRPr>
                    </a:p>
                  </a:txBody>
                  <a:tcPr marL="0" marR="0" marT="3175" marB="0">
                    <a:lnL>
                      <a:noFill/>
                    </a:lnL>
                    <a:lnR w="12700">
                      <a:noFill/>
                      <a:prstDash val="solid"/>
                    </a:lnR>
                    <a:lnT>
                      <a:noFill/>
                    </a:lnT>
                    <a:lnB>
                      <a:noFill/>
                    </a:lnB>
                    <a:lnTlToBr w="12700" cmpd="sng">
                      <a:noFill/>
                      <a:prstDash val="solid"/>
                    </a:lnTlToBr>
                    <a:lnBlToTr w="12700" cmpd="sng">
                      <a:noFill/>
                      <a:prstDash val="solid"/>
                    </a:lnBlToTr>
                  </a:tcPr>
                </a:tc>
                <a:tc gridSpan="2" vMerge="1">
                  <a:txBody>
                    <a:bodyPr/>
                    <a:lstStyle/>
                    <a:p>
                      <a:pPr>
                        <a:lnSpc>
                          <a:spcPct val="100000"/>
                        </a:lnSpc>
                      </a:pPr>
                      <a:endParaRPr sz="900" dirty="0">
                        <a:latin typeface="Times New Roman"/>
                        <a:cs typeface="Times New Roman"/>
                      </a:endParaRPr>
                    </a:p>
                  </a:txBody>
                  <a:tcPr marL="0" marR="0" marT="0" marB="0">
                    <a:lnL w="12700">
                      <a:noFill/>
                      <a:prstDash val="solid"/>
                    </a:lnL>
                    <a:lnR>
                      <a:noFill/>
                    </a:lnR>
                    <a:lnT>
                      <a:noFill/>
                    </a:lnT>
                    <a:lnB>
                      <a:noFill/>
                    </a:lnB>
                    <a:lnTlToBr w="12700" cmpd="sng">
                      <a:noFill/>
                      <a:prstDash val="solid"/>
                    </a:lnTlToBr>
                    <a:lnBlToTr w="12700" cmpd="sng">
                      <a:noFill/>
                      <a:prstDash val="solid"/>
                    </a:lnBlToTr>
                  </a:tcPr>
                </a:tc>
                <a:tc hMerge="1" vMerge="1">
                  <a:txBody>
                    <a:bodyPr/>
                    <a:lstStyle/>
                    <a:p>
                      <a:pPr>
                        <a:lnSpc>
                          <a:spcPct val="100000"/>
                        </a:lnSpc>
                      </a:pPr>
                      <a:endParaRPr sz="900" dirty="0">
                        <a:latin typeface="Times New Roman"/>
                        <a:cs typeface="Times New Roman"/>
                      </a:endParaRPr>
                    </a:p>
                  </a:txBody>
                  <a:tcPr marL="0" marR="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227191">
                <a:tc>
                  <a:txBody>
                    <a:bodyPr/>
                    <a:lstStyle/>
                    <a:p>
                      <a:pPr marL="31750">
                        <a:lnSpc>
                          <a:spcPct val="100000"/>
                        </a:lnSpc>
                        <a:spcBef>
                          <a:spcPts val="375"/>
                        </a:spcBef>
                      </a:pPr>
                      <a:endParaRPr sz="1000" dirty="0">
                        <a:latin typeface="NunitoSans-SemiBold"/>
                        <a:cs typeface="NunitoSans-SemiBold"/>
                      </a:endParaRPr>
                    </a:p>
                  </a:txBody>
                  <a:tcPr marL="0" marR="0" marT="47625" marB="0">
                    <a:lnL>
                      <a:noFill/>
                    </a:lnL>
                    <a:lnR w="12700">
                      <a:noFill/>
                      <a:prstDash val="solid"/>
                    </a:lnR>
                    <a:lnT>
                      <a:noFill/>
                    </a:lnT>
                    <a:lnB>
                      <a:noFill/>
                    </a:lnB>
                    <a:lnTlToBr w="12700" cmpd="sng">
                      <a:noFill/>
                      <a:prstDash val="solid"/>
                    </a:lnTlToBr>
                    <a:lnBlToTr w="12700" cmpd="sng">
                      <a:noFill/>
                      <a:prstDash val="solid"/>
                    </a:lnBlToTr>
                  </a:tcPr>
                </a:tc>
                <a:tc gridSpan="2" vMerge="1">
                  <a:txBody>
                    <a:bodyPr/>
                    <a:lstStyle/>
                    <a:p>
                      <a:pPr>
                        <a:lnSpc>
                          <a:spcPct val="100000"/>
                        </a:lnSpc>
                      </a:pPr>
                      <a:endParaRPr sz="900" dirty="0">
                        <a:latin typeface="Times New Roman"/>
                        <a:cs typeface="Times New Roman"/>
                      </a:endParaRPr>
                    </a:p>
                  </a:txBody>
                  <a:tcPr marL="0" marR="0" marT="0" marB="0">
                    <a:lnL w="12700">
                      <a:noFill/>
                      <a:prstDash val="solid"/>
                    </a:lnL>
                    <a:lnR>
                      <a:noFill/>
                    </a:lnR>
                    <a:lnT>
                      <a:noFill/>
                    </a:lnT>
                    <a:lnB>
                      <a:noFill/>
                    </a:lnB>
                    <a:lnTlToBr w="12700" cmpd="sng">
                      <a:noFill/>
                      <a:prstDash val="solid"/>
                    </a:lnTlToBr>
                    <a:lnBlToTr w="12700" cmpd="sng">
                      <a:noFill/>
                      <a:prstDash val="solid"/>
                    </a:lnBlToTr>
                  </a:tcPr>
                </a:tc>
                <a:tc hMerge="1" vMerge="1">
                  <a:txBody>
                    <a:bodyPr/>
                    <a:lstStyle/>
                    <a:p>
                      <a:pPr>
                        <a:lnSpc>
                          <a:spcPct val="100000"/>
                        </a:lnSpc>
                      </a:pPr>
                      <a:endParaRPr sz="900" dirty="0">
                        <a:latin typeface="Times New Roman"/>
                        <a:cs typeface="Times New Roman"/>
                      </a:endParaRPr>
                    </a:p>
                  </a:txBody>
                  <a:tcPr marL="0" marR="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1112586">
                <a:tc>
                  <a:txBody>
                    <a:bodyPr/>
                    <a:lstStyle/>
                    <a:p>
                      <a:pPr marL="31750">
                        <a:lnSpc>
                          <a:spcPct val="100000"/>
                        </a:lnSpc>
                        <a:spcBef>
                          <a:spcPts val="25"/>
                        </a:spcBef>
                      </a:pPr>
                      <a:endParaRPr sz="1000" dirty="0">
                        <a:latin typeface="NunitoSans-SemiBold"/>
                        <a:cs typeface="NunitoSans-SemiBold"/>
                      </a:endParaRPr>
                    </a:p>
                  </a:txBody>
                  <a:tcPr marL="0" marR="0" marT="3175" marB="0">
                    <a:lnL>
                      <a:noFill/>
                    </a:lnL>
                    <a:lnR w="12700">
                      <a:noFill/>
                      <a:prstDash val="solid"/>
                    </a:lnR>
                    <a:lnT>
                      <a:noFill/>
                    </a:lnT>
                    <a:lnB>
                      <a:noFill/>
                    </a:lnB>
                    <a:lnTlToBr w="12700" cmpd="sng">
                      <a:noFill/>
                      <a:prstDash val="solid"/>
                    </a:lnTlToBr>
                    <a:lnBlToTr w="12700" cmpd="sng">
                      <a:noFill/>
                      <a:prstDash val="solid"/>
                    </a:lnBlToTr>
                  </a:tcPr>
                </a:tc>
                <a:tc gridSpan="2">
                  <a:txBody>
                    <a:bodyPr/>
                    <a:lstStyle/>
                    <a:p>
                      <a:pPr marL="145415">
                        <a:lnSpc>
                          <a:spcPct val="100000"/>
                        </a:lnSpc>
                        <a:spcBef>
                          <a:spcPts val="545"/>
                        </a:spcBef>
                      </a:pPr>
                      <a:r>
                        <a:rPr sz="900" b="1" spc="100" baseline="0" dirty="0">
                          <a:solidFill>
                            <a:srgbClr val="2C8FC5"/>
                          </a:solidFill>
                          <a:latin typeface="Nunito-Black"/>
                          <a:cs typeface="Nunito-Black"/>
                        </a:rPr>
                        <a:t>KEY ATTRIBUTES</a:t>
                      </a:r>
                      <a:endParaRPr sz="900" spc="100" baseline="0" dirty="0">
                        <a:latin typeface="Nunito-Black"/>
                        <a:cs typeface="Nunito-Black"/>
                      </a:endParaRPr>
                    </a:p>
                    <a:p>
                      <a:pPr marL="446405">
                        <a:lnSpc>
                          <a:spcPct val="100000"/>
                        </a:lnSpc>
                        <a:spcBef>
                          <a:spcPts val="1035"/>
                        </a:spcBef>
                        <a:tabLst>
                          <a:tab pos="1483360" algn="l"/>
                        </a:tabLst>
                      </a:pPr>
                      <a:r>
                        <a:rPr sz="900" b="1" spc="-10" dirty="0">
                          <a:solidFill>
                            <a:srgbClr val="4A657A"/>
                          </a:solidFill>
                          <a:latin typeface="NunitoSans-SemiBold"/>
                          <a:cs typeface="NunitoSans-SemiBold"/>
                        </a:rPr>
                        <a:t>Globally</a:t>
                      </a:r>
                      <a:r>
                        <a:rPr sz="900" b="1" dirty="0">
                          <a:solidFill>
                            <a:srgbClr val="4A657A"/>
                          </a:solidFill>
                          <a:latin typeface="NunitoSans-SemiBold"/>
                          <a:cs typeface="NunitoSans-SemiBold"/>
                        </a:rPr>
                        <a:t>	</a:t>
                      </a:r>
                      <a:r>
                        <a:rPr sz="900" b="1" spc="-10" dirty="0">
                          <a:solidFill>
                            <a:srgbClr val="4A657A"/>
                          </a:solidFill>
                          <a:latin typeface="NunitoSans-SemiBold"/>
                          <a:cs typeface="NunitoSans-SemiBold"/>
                        </a:rPr>
                        <a:t>Multi-Asset</a:t>
                      </a:r>
                      <a:endParaRPr sz="900" dirty="0">
                        <a:latin typeface="NunitoSans-SemiBold"/>
                        <a:cs typeface="NunitoSans-SemiBold"/>
                      </a:endParaRPr>
                    </a:p>
                    <a:p>
                      <a:pPr marL="446405">
                        <a:lnSpc>
                          <a:spcPct val="100000"/>
                        </a:lnSpc>
                        <a:spcBef>
                          <a:spcPts val="20"/>
                        </a:spcBef>
                        <a:tabLst>
                          <a:tab pos="1483360" algn="l"/>
                        </a:tabLst>
                      </a:pPr>
                      <a:r>
                        <a:rPr sz="900" b="1" spc="-10" dirty="0">
                          <a:solidFill>
                            <a:srgbClr val="4A657A"/>
                          </a:solidFill>
                          <a:latin typeface="NunitoSans-SemiBold"/>
                          <a:cs typeface="NunitoSans-SemiBold"/>
                        </a:rPr>
                        <a:t>Diversified</a:t>
                      </a:r>
                      <a:r>
                        <a:rPr sz="900" b="1" dirty="0">
                          <a:solidFill>
                            <a:srgbClr val="4A657A"/>
                          </a:solidFill>
                          <a:latin typeface="NunitoSans-SemiBold"/>
                          <a:cs typeface="NunitoSans-SemiBold"/>
                        </a:rPr>
                        <a:t>	</a:t>
                      </a:r>
                      <a:r>
                        <a:rPr sz="900" b="1" spc="-10" dirty="0">
                          <a:solidFill>
                            <a:srgbClr val="4A657A"/>
                          </a:solidFill>
                          <a:latin typeface="NunitoSans-SemiBold"/>
                          <a:cs typeface="NunitoSans-SemiBold"/>
                        </a:rPr>
                        <a:t>Class</a:t>
                      </a:r>
                      <a:endParaRPr sz="900" dirty="0">
                        <a:latin typeface="NunitoSans-SemiBold"/>
                        <a:cs typeface="NunitoSans-SemiBold"/>
                      </a:endParaRPr>
                    </a:p>
                    <a:p>
                      <a:pPr>
                        <a:lnSpc>
                          <a:spcPct val="100000"/>
                        </a:lnSpc>
                        <a:spcBef>
                          <a:spcPts val="25"/>
                        </a:spcBef>
                      </a:pPr>
                      <a:endParaRPr sz="1000" dirty="0">
                        <a:latin typeface="Times New Roman"/>
                        <a:cs typeface="Times New Roman"/>
                      </a:endParaRPr>
                    </a:p>
                    <a:p>
                      <a:pPr marL="450215">
                        <a:lnSpc>
                          <a:spcPct val="100000"/>
                        </a:lnSpc>
                        <a:tabLst>
                          <a:tab pos="1484630" algn="l"/>
                        </a:tabLst>
                      </a:pPr>
                      <a:r>
                        <a:rPr sz="900" b="1" dirty="0">
                          <a:solidFill>
                            <a:srgbClr val="4A657A"/>
                          </a:solidFill>
                          <a:latin typeface="NunitoSans-SemiBold"/>
                          <a:cs typeface="NunitoSans-SemiBold"/>
                        </a:rPr>
                        <a:t>Low</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Fees</a:t>
                      </a:r>
                      <a:r>
                        <a:rPr sz="900" b="1" spc="-10" dirty="0">
                          <a:solidFill>
                            <a:srgbClr val="4A657A"/>
                          </a:solidFill>
                          <a:latin typeface="NunitoSans-SemiBold"/>
                          <a:cs typeface="NunitoSans-SemiBold"/>
                        </a:rPr>
                        <a:t> </a:t>
                      </a:r>
                      <a:r>
                        <a:rPr sz="900" b="1" spc="-50" dirty="0">
                          <a:solidFill>
                            <a:srgbClr val="4A657A"/>
                          </a:solidFill>
                          <a:latin typeface="NunitoSans-SemiBold"/>
                          <a:cs typeface="NunitoSans-SemiBold"/>
                        </a:rPr>
                        <a:t>&amp;</a:t>
                      </a:r>
                      <a:r>
                        <a:rPr sz="900" b="1" dirty="0">
                          <a:solidFill>
                            <a:srgbClr val="4A657A"/>
                          </a:solidFill>
                          <a:latin typeface="NunitoSans-SemiBold"/>
                          <a:cs typeface="NunitoSans-SemiBold"/>
                        </a:rPr>
                        <a:t>	Liquidity</a:t>
                      </a:r>
                      <a:r>
                        <a:rPr sz="900" b="1" spc="5" dirty="0">
                          <a:solidFill>
                            <a:srgbClr val="4A657A"/>
                          </a:solidFill>
                          <a:latin typeface="NunitoSans-SemiBold"/>
                          <a:cs typeface="NunitoSans-SemiBold"/>
                        </a:rPr>
                        <a:t> </a:t>
                      </a:r>
                      <a:r>
                        <a:rPr sz="900" b="1" spc="-50" dirty="0">
                          <a:solidFill>
                            <a:srgbClr val="4A657A"/>
                          </a:solidFill>
                          <a:latin typeface="NunitoSans-SemiBold"/>
                          <a:cs typeface="NunitoSans-SemiBold"/>
                        </a:rPr>
                        <a:t>&amp;</a:t>
                      </a:r>
                      <a:endParaRPr sz="900" dirty="0">
                        <a:latin typeface="NunitoSans-SemiBold"/>
                        <a:cs typeface="NunitoSans-SemiBold"/>
                      </a:endParaRPr>
                    </a:p>
                    <a:p>
                      <a:pPr marL="450215">
                        <a:lnSpc>
                          <a:spcPct val="100000"/>
                        </a:lnSpc>
                        <a:spcBef>
                          <a:spcPts val="20"/>
                        </a:spcBef>
                        <a:tabLst>
                          <a:tab pos="1484630" algn="l"/>
                        </a:tabLst>
                      </a:pPr>
                      <a:r>
                        <a:rPr sz="900" b="1" spc="-10" dirty="0">
                          <a:solidFill>
                            <a:srgbClr val="4A657A"/>
                          </a:solidFill>
                          <a:latin typeface="NunitoSans-SemiBold"/>
                          <a:cs typeface="NunitoSans-SemiBold"/>
                        </a:rPr>
                        <a:t>Expenses</a:t>
                      </a:r>
                      <a:r>
                        <a:rPr sz="900" b="1" dirty="0">
                          <a:solidFill>
                            <a:srgbClr val="4A657A"/>
                          </a:solidFill>
                          <a:latin typeface="NunitoSans-SemiBold"/>
                          <a:cs typeface="NunitoSans-SemiBold"/>
                        </a:rPr>
                        <a:t>	</a:t>
                      </a:r>
                      <a:r>
                        <a:rPr sz="900" b="1" spc="-10" dirty="0">
                          <a:solidFill>
                            <a:srgbClr val="4A657A"/>
                          </a:solidFill>
                          <a:latin typeface="NunitoSans-SemiBold"/>
                          <a:cs typeface="NunitoSans-SemiBold"/>
                        </a:rPr>
                        <a:t>Transparency</a:t>
                      </a:r>
                      <a:endParaRPr sz="900" dirty="0">
                        <a:latin typeface="NunitoSans-SemiBold"/>
                        <a:cs typeface="NunitoSans-SemiBold"/>
                      </a:endParaRPr>
                    </a:p>
                  </a:txBody>
                  <a:tcPr marL="0" marR="0" marT="69215" marB="0">
                    <a:lnL w="12700">
                      <a:noFill/>
                      <a:prstDash val="solid"/>
                    </a:lnL>
                    <a:lnR>
                      <a:noFill/>
                    </a:lnR>
                    <a:lnT>
                      <a:noFill/>
                    </a:lnT>
                    <a:lnB>
                      <a:noFill/>
                    </a:lnB>
                    <a:lnTlToBr w="12700" cmpd="sng">
                      <a:noFill/>
                      <a:prstDash val="solid"/>
                    </a:lnTlToBr>
                    <a:lnBlToTr w="12700" cmpd="sng">
                      <a:noFill/>
                      <a:prstDash val="solid"/>
                    </a:lnBlToTr>
                  </a:tcPr>
                </a:tc>
                <a:tc hMerge="1">
                  <a:txBody>
                    <a:bodyPr/>
                    <a:lstStyle/>
                    <a:p>
                      <a:endParaRPr/>
                    </a:p>
                  </a:txBody>
                  <a:tcPr marL="0" marR="0" marT="0" marB="0"/>
                </a:tc>
                <a:extLst>
                  <a:ext uri="{0D108BD9-81ED-4DB2-BD59-A6C34878D82A}">
                    <a16:rowId xmlns:a16="http://schemas.microsoft.com/office/drawing/2014/main" val="10007"/>
                  </a:ext>
                </a:extLst>
              </a:tr>
            </a:tbl>
          </a:graphicData>
        </a:graphic>
      </p:graphicFrame>
      <p:sp>
        <p:nvSpPr>
          <p:cNvPr id="45" name="object 45"/>
          <p:cNvSpPr/>
          <p:nvPr/>
        </p:nvSpPr>
        <p:spPr>
          <a:xfrm>
            <a:off x="457200" y="2929255"/>
            <a:ext cx="1986280" cy="499745"/>
          </a:xfrm>
          <a:custGeom>
            <a:avLst/>
            <a:gdLst/>
            <a:ahLst/>
            <a:cxnLst/>
            <a:rect l="l" t="t" r="r" b="b"/>
            <a:pathLst>
              <a:path w="1986280" h="499745">
                <a:moveTo>
                  <a:pt x="1958848" y="0"/>
                </a:moveTo>
                <a:lnTo>
                  <a:pt x="27432" y="0"/>
                </a:lnTo>
                <a:lnTo>
                  <a:pt x="16753" y="2155"/>
                </a:lnTo>
                <a:lnTo>
                  <a:pt x="8034" y="8034"/>
                </a:lnTo>
                <a:lnTo>
                  <a:pt x="2155" y="16753"/>
                </a:lnTo>
                <a:lnTo>
                  <a:pt x="0" y="27432"/>
                </a:lnTo>
                <a:lnTo>
                  <a:pt x="0" y="471931"/>
                </a:lnTo>
                <a:lnTo>
                  <a:pt x="2155" y="482610"/>
                </a:lnTo>
                <a:lnTo>
                  <a:pt x="8034" y="491329"/>
                </a:lnTo>
                <a:lnTo>
                  <a:pt x="16753" y="497208"/>
                </a:lnTo>
                <a:lnTo>
                  <a:pt x="27432" y="499364"/>
                </a:lnTo>
                <a:lnTo>
                  <a:pt x="1958848" y="499364"/>
                </a:lnTo>
                <a:lnTo>
                  <a:pt x="1969526" y="497208"/>
                </a:lnTo>
                <a:lnTo>
                  <a:pt x="1978245" y="491329"/>
                </a:lnTo>
                <a:lnTo>
                  <a:pt x="1984124" y="482610"/>
                </a:lnTo>
                <a:lnTo>
                  <a:pt x="1986280" y="471931"/>
                </a:lnTo>
                <a:lnTo>
                  <a:pt x="1986280" y="27432"/>
                </a:lnTo>
                <a:lnTo>
                  <a:pt x="1984124" y="16753"/>
                </a:lnTo>
                <a:lnTo>
                  <a:pt x="1978245" y="8034"/>
                </a:lnTo>
                <a:lnTo>
                  <a:pt x="1969526" y="2155"/>
                </a:lnTo>
                <a:lnTo>
                  <a:pt x="1958848" y="0"/>
                </a:lnTo>
                <a:close/>
              </a:path>
            </a:pathLst>
          </a:custGeom>
          <a:solidFill>
            <a:srgbClr val="F2F7FB"/>
          </a:solidFill>
        </p:spPr>
        <p:txBody>
          <a:bodyPr wrap="square" lIns="0" tIns="0" rIns="0" bIns="0" rtlCol="0"/>
          <a:lstStyle/>
          <a:p>
            <a:endParaRPr/>
          </a:p>
        </p:txBody>
      </p:sp>
      <p:pic>
        <p:nvPicPr>
          <p:cNvPr id="48" name="object 48"/>
          <p:cNvPicPr/>
          <p:nvPr/>
        </p:nvPicPr>
        <p:blipFill>
          <a:blip r:embed="rId5" cstate="print"/>
          <a:stretch>
            <a:fillRect/>
          </a:stretch>
        </p:blipFill>
        <p:spPr>
          <a:xfrm>
            <a:off x="2827779" y="5398554"/>
            <a:ext cx="241274" cy="241261"/>
          </a:xfrm>
          <a:prstGeom prst="rect">
            <a:avLst/>
          </a:prstGeom>
        </p:spPr>
      </p:pic>
      <p:pic>
        <p:nvPicPr>
          <p:cNvPr id="49" name="object 49"/>
          <p:cNvPicPr/>
          <p:nvPr/>
        </p:nvPicPr>
        <p:blipFill>
          <a:blip r:embed="rId6" cstate="print"/>
          <a:stretch>
            <a:fillRect/>
          </a:stretch>
        </p:blipFill>
        <p:spPr>
          <a:xfrm>
            <a:off x="2827779" y="4961896"/>
            <a:ext cx="241274" cy="241261"/>
          </a:xfrm>
          <a:prstGeom prst="rect">
            <a:avLst/>
          </a:prstGeom>
        </p:spPr>
      </p:pic>
      <p:sp>
        <p:nvSpPr>
          <p:cNvPr id="54" name="object 15">
            <a:extLst>
              <a:ext uri="{FF2B5EF4-FFF2-40B4-BE49-F238E27FC236}">
                <a16:creationId xmlns:a16="http://schemas.microsoft.com/office/drawing/2014/main" id="{15D0C47F-6561-0083-EE20-CDA119A4E685}"/>
              </a:ext>
            </a:extLst>
          </p:cNvPr>
          <p:cNvSpPr/>
          <p:nvPr/>
        </p:nvSpPr>
        <p:spPr>
          <a:xfrm>
            <a:off x="5105400" y="3429000"/>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pic>
        <p:nvPicPr>
          <p:cNvPr id="58" name="Graphic 57">
            <a:extLst>
              <a:ext uri="{FF2B5EF4-FFF2-40B4-BE49-F238E27FC236}">
                <a16:creationId xmlns:a16="http://schemas.microsoft.com/office/drawing/2014/main" id="{F6B7778B-DFCB-360D-175A-0272CB3F3B98}"/>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06557" y="3036882"/>
            <a:ext cx="1027508" cy="283451"/>
          </a:xfrm>
          <a:prstGeom prst="rect">
            <a:avLst/>
          </a:prstGeom>
        </p:spPr>
      </p:pic>
      <p:graphicFrame>
        <p:nvGraphicFramePr>
          <p:cNvPr id="61" name="Chart 60">
            <a:extLst>
              <a:ext uri="{FF2B5EF4-FFF2-40B4-BE49-F238E27FC236}">
                <a16:creationId xmlns:a16="http://schemas.microsoft.com/office/drawing/2014/main" id="{2ADC03D8-F264-5DD6-195D-D5760B4E8867}"/>
              </a:ext>
            </a:extLst>
          </p:cNvPr>
          <p:cNvGraphicFramePr/>
          <p:nvPr>
            <p:extLst>
              <p:ext uri="{D42A27DB-BD31-4B8C-83A1-F6EECF244321}">
                <p14:modId xmlns:p14="http://schemas.microsoft.com/office/powerpoint/2010/main" val="1004553052"/>
              </p:ext>
            </p:extLst>
          </p:nvPr>
        </p:nvGraphicFramePr>
        <p:xfrm>
          <a:off x="4953000" y="6400800"/>
          <a:ext cx="2467595" cy="1645063"/>
        </p:xfrm>
        <a:graphic>
          <a:graphicData uri="http://schemas.openxmlformats.org/drawingml/2006/chart">
            <c:chart xmlns:c="http://schemas.openxmlformats.org/drawingml/2006/chart" xmlns:r="http://schemas.openxmlformats.org/officeDocument/2006/relationships" r:id="rId9"/>
          </a:graphicData>
        </a:graphic>
      </p:graphicFrame>
      <p:sp>
        <p:nvSpPr>
          <p:cNvPr id="56" name="object 18">
            <a:extLst>
              <a:ext uri="{FF2B5EF4-FFF2-40B4-BE49-F238E27FC236}">
                <a16:creationId xmlns:a16="http://schemas.microsoft.com/office/drawing/2014/main" id="{6EFC9977-9D36-72AA-01E5-9DBE71938574}"/>
              </a:ext>
            </a:extLst>
          </p:cNvPr>
          <p:cNvSpPr txBox="1"/>
          <p:nvPr/>
        </p:nvSpPr>
        <p:spPr>
          <a:xfrm>
            <a:off x="5119109" y="4829089"/>
            <a:ext cx="2289294" cy="840615"/>
          </a:xfrm>
          <a:prstGeom prst="rect">
            <a:avLst/>
          </a:prstGeom>
        </p:spPr>
        <p:txBody>
          <a:bodyPr vert="horz" wrap="square" lIns="0" tIns="12700" rIns="0" bIns="0" rtlCol="0">
            <a:spAutoFit/>
          </a:bodyPr>
          <a:lstStyle/>
          <a:p>
            <a:pPr marL="76200">
              <a:lnSpc>
                <a:spcPct val="100000"/>
              </a:lnSpc>
              <a:spcBef>
                <a:spcPts val="775"/>
              </a:spcBef>
              <a:tabLst>
                <a:tab pos="1882775" algn="l"/>
              </a:tabLst>
            </a:pPr>
            <a:r>
              <a:rPr sz="900" b="1" dirty="0">
                <a:solidFill>
                  <a:srgbClr val="4A657A"/>
                </a:solidFill>
                <a:latin typeface="NunitoSans-SemiBold"/>
                <a:cs typeface="NunitoSans-SemiBold"/>
              </a:rPr>
              <a:t>Risk </a:t>
            </a:r>
            <a:r>
              <a:rPr sz="900" b="1" spc="-10" dirty="0">
                <a:solidFill>
                  <a:srgbClr val="4A657A"/>
                </a:solidFill>
                <a:latin typeface="NunitoSans-SemiBold"/>
                <a:cs typeface="NunitoSans-SemiBold"/>
              </a:rPr>
              <a:t>Profile</a:t>
            </a:r>
            <a:r>
              <a:rPr sz="900" b="1" dirty="0">
                <a:solidFill>
                  <a:srgbClr val="4A657A"/>
                </a:solidFill>
                <a:latin typeface="NunitoSans-SemiBold"/>
                <a:cs typeface="NunitoSans-SemiBold"/>
              </a:rPr>
              <a:t>	</a:t>
            </a:r>
            <a:r>
              <a:rPr lang="en-US" sz="900" b="1" spc="-10" dirty="0">
                <a:solidFill>
                  <a:srgbClr val="4A657A"/>
                </a:solidFill>
                <a:latin typeface="NunitoSans-SemiBold"/>
                <a:cs typeface="NunitoSans-SemiBold"/>
              </a:rPr>
              <a:t>Low</a:t>
            </a:r>
            <a:endParaRPr sz="900" dirty="0">
              <a:latin typeface="NunitoSans-SemiBold"/>
              <a:cs typeface="NunitoSans-SemiBold"/>
            </a:endParaRPr>
          </a:p>
          <a:p>
            <a:pPr marL="76200">
              <a:lnSpc>
                <a:spcPct val="100000"/>
              </a:lnSpc>
              <a:spcBef>
                <a:spcPts val="720"/>
              </a:spcBef>
              <a:tabLst>
                <a:tab pos="1890395" algn="l"/>
              </a:tabLst>
            </a:pPr>
            <a:r>
              <a:rPr sz="900" b="1" spc="-10" dirty="0">
                <a:solidFill>
                  <a:srgbClr val="4A657A"/>
                </a:solidFill>
                <a:latin typeface="NunitoSans-SemiBold"/>
                <a:cs typeface="NunitoSans-SemiBold"/>
              </a:rPr>
              <a:t>Turnover</a:t>
            </a:r>
            <a:r>
              <a:rPr sz="900" b="1" dirty="0">
                <a:solidFill>
                  <a:srgbClr val="4A657A"/>
                </a:solidFill>
                <a:latin typeface="NunitoSans-SemiBold"/>
                <a:cs typeface="NunitoSans-SemiBold"/>
              </a:rPr>
              <a:t>	</a:t>
            </a:r>
            <a:r>
              <a:rPr lang="en-US" sz="900" b="1" spc="-25" dirty="0">
                <a:solidFill>
                  <a:srgbClr val="4A657A"/>
                </a:solidFill>
                <a:latin typeface="NunitoSans-SemiBold"/>
                <a:cs typeface="NunitoSans-SemiBold"/>
              </a:rPr>
              <a:t>Low</a:t>
            </a:r>
            <a:endParaRPr sz="900" dirty="0">
              <a:latin typeface="NunitoSans-SemiBold"/>
              <a:cs typeface="NunitoSans-SemiBold"/>
            </a:endParaRPr>
          </a:p>
          <a:p>
            <a:pPr marL="76200" marR="68580">
              <a:lnSpc>
                <a:spcPts val="1900"/>
              </a:lnSpc>
              <a:tabLst>
                <a:tab pos="1794510" algn="l"/>
                <a:tab pos="2066289" algn="l"/>
              </a:tabLst>
            </a:pPr>
            <a:r>
              <a:rPr sz="900" b="1" dirty="0">
                <a:solidFill>
                  <a:srgbClr val="4A657A"/>
                </a:solidFill>
                <a:latin typeface="NunitoSans-SemiBold"/>
                <a:cs typeface="NunitoSans-SemiBold"/>
              </a:rPr>
              <a:t>Wtd.</a:t>
            </a:r>
            <a:r>
              <a:rPr sz="900" b="1" spc="220" dirty="0">
                <a:solidFill>
                  <a:srgbClr val="4A657A"/>
                </a:solidFill>
                <a:latin typeface="NunitoSans-SemiBold"/>
                <a:cs typeface="NunitoSans-SemiBold"/>
              </a:rPr>
              <a:t> </a:t>
            </a:r>
            <a:r>
              <a:rPr sz="900" b="1" dirty="0">
                <a:solidFill>
                  <a:srgbClr val="4A657A"/>
                </a:solidFill>
                <a:latin typeface="NunitoSans-SemiBold"/>
                <a:cs typeface="NunitoSans-SemiBold"/>
              </a:rPr>
              <a:t>Internal</a:t>
            </a:r>
            <a:r>
              <a:rPr sz="900" b="1" spc="-5" dirty="0">
                <a:solidFill>
                  <a:srgbClr val="4A657A"/>
                </a:solidFill>
                <a:latin typeface="NunitoSans-SemiBold"/>
                <a:cs typeface="NunitoSans-SemiBold"/>
              </a:rPr>
              <a:t> </a:t>
            </a:r>
            <a:r>
              <a:rPr sz="900" b="1" dirty="0">
                <a:solidFill>
                  <a:srgbClr val="4A657A"/>
                </a:solidFill>
                <a:latin typeface="NunitoSans-SemiBold"/>
                <a:cs typeface="NunitoSans-SemiBold"/>
              </a:rPr>
              <a:t>Exp.</a:t>
            </a:r>
            <a:r>
              <a:rPr sz="900" b="1" spc="-10" dirty="0">
                <a:solidFill>
                  <a:srgbClr val="4A657A"/>
                </a:solidFill>
                <a:latin typeface="NunitoSans-SemiBold"/>
                <a:cs typeface="NunitoSans-SemiBold"/>
              </a:rPr>
              <a:t> </a:t>
            </a:r>
            <a:r>
              <a:rPr sz="900" b="1" spc="-20" dirty="0">
                <a:solidFill>
                  <a:srgbClr val="4A657A"/>
                </a:solidFill>
                <a:latin typeface="NunitoSans-SemiBold"/>
                <a:cs typeface="NunitoSans-SemiBold"/>
              </a:rPr>
              <a:t>Ratio</a:t>
            </a:r>
            <a:r>
              <a:rPr lang="en-US" sz="900" b="1" spc="-20" dirty="0">
                <a:solidFill>
                  <a:srgbClr val="4A657A"/>
                </a:solidFill>
                <a:latin typeface="NunitoSans-SemiBold"/>
                <a:cs typeface="NunitoSans-SemiBold"/>
              </a:rPr>
              <a:t>**</a:t>
            </a:r>
            <a:r>
              <a:rPr sz="900" b="1" dirty="0">
                <a:solidFill>
                  <a:srgbClr val="4A657A"/>
                </a:solidFill>
                <a:latin typeface="NunitoSans-SemiBold"/>
                <a:cs typeface="NunitoSans-SemiBold"/>
              </a:rPr>
              <a:t>	</a:t>
            </a:r>
            <a:r>
              <a:rPr lang="en-US" sz="1350" b="1" spc="-15" baseline="-6172" dirty="0">
                <a:solidFill>
                  <a:srgbClr val="4A657A"/>
                </a:solidFill>
                <a:latin typeface="NunitoSans-SemiBold"/>
                <a:cs typeface="NunitoSans-SemiBold"/>
              </a:rPr>
              <a:t>0.04</a:t>
            </a:r>
            <a:r>
              <a:rPr sz="1350" b="1" spc="-15" baseline="-6172" dirty="0">
                <a:solidFill>
                  <a:srgbClr val="4A657A"/>
                </a:solidFill>
                <a:latin typeface="NunitoSans-SemiBold"/>
                <a:cs typeface="NunitoSans-SemiBold"/>
              </a:rPr>
              <a:t>%</a:t>
            </a:r>
            <a:r>
              <a:rPr lang="en-US" sz="1350" b="1" spc="-15" baseline="-6172" dirty="0">
                <a:solidFill>
                  <a:srgbClr val="4A657A"/>
                </a:solidFill>
                <a:latin typeface="NunitoSans-SemiBold"/>
                <a:cs typeface="NunitoSans-SemiBold"/>
              </a:rPr>
              <a:t>  </a:t>
            </a:r>
            <a:r>
              <a:rPr lang="en-US" sz="900" b="1" spc="-15" dirty="0">
                <a:solidFill>
                  <a:srgbClr val="4A657A"/>
                </a:solidFill>
                <a:latin typeface="NunitoSans-SemiBold"/>
                <a:cs typeface="NunitoSans-SemiBold"/>
              </a:rPr>
              <a:t>  # </a:t>
            </a:r>
            <a:r>
              <a:rPr sz="900" b="1" dirty="0">
                <a:solidFill>
                  <a:srgbClr val="4A657A"/>
                </a:solidFill>
                <a:latin typeface="NunitoSans-SemiBold"/>
                <a:cs typeface="NunitoSans-SemiBold"/>
              </a:rPr>
              <a:t>of </a:t>
            </a:r>
            <a:r>
              <a:rPr sz="900" b="1" spc="-10" dirty="0">
                <a:solidFill>
                  <a:srgbClr val="4A657A"/>
                </a:solidFill>
                <a:latin typeface="NunitoSans-SemiBold"/>
                <a:cs typeface="NunitoSans-SemiBold"/>
              </a:rPr>
              <a:t>Holdings</a:t>
            </a:r>
            <a:r>
              <a:rPr sz="900" b="1" dirty="0">
                <a:solidFill>
                  <a:srgbClr val="4A657A"/>
                </a:solidFill>
                <a:latin typeface="NunitoSans-SemiBold"/>
                <a:cs typeface="NunitoSans-SemiBold"/>
              </a:rPr>
              <a:t>	</a:t>
            </a:r>
            <a:r>
              <a:rPr lang="en-US" sz="900" b="1" dirty="0">
                <a:solidFill>
                  <a:srgbClr val="4A657A"/>
                </a:solidFill>
                <a:latin typeface="NunitoSans-SemiBold"/>
                <a:cs typeface="NunitoSans-SemiBold"/>
              </a:rPr>
              <a:t>       </a:t>
            </a:r>
            <a:r>
              <a:rPr lang="en-US" sz="900" b="1" spc="-50" dirty="0">
                <a:solidFill>
                  <a:srgbClr val="4A657A"/>
                </a:solidFill>
                <a:latin typeface="NunitoSans-SemiBold"/>
                <a:cs typeface="NunitoSans-SemiBold"/>
              </a:rPr>
              <a:t>5</a:t>
            </a:r>
            <a:endParaRPr sz="900" dirty="0">
              <a:latin typeface="NunitoSans-SemiBold"/>
              <a:cs typeface="NunitoSans-SemiBold"/>
            </a:endParaRPr>
          </a:p>
        </p:txBody>
      </p:sp>
      <p:sp>
        <p:nvSpPr>
          <p:cNvPr id="57" name="TextBox 56">
            <a:extLst>
              <a:ext uri="{FF2B5EF4-FFF2-40B4-BE49-F238E27FC236}">
                <a16:creationId xmlns:a16="http://schemas.microsoft.com/office/drawing/2014/main" id="{C951BF08-4F76-4D5A-8AE5-3C280EF313F2}"/>
              </a:ext>
            </a:extLst>
          </p:cNvPr>
          <p:cNvSpPr txBox="1"/>
          <p:nvPr/>
        </p:nvSpPr>
        <p:spPr>
          <a:xfrm>
            <a:off x="539424" y="3570000"/>
            <a:ext cx="1986281" cy="2092881"/>
          </a:xfrm>
          <a:prstGeom prst="rect">
            <a:avLst/>
          </a:prstGeom>
          <a:noFill/>
        </p:spPr>
        <p:txBody>
          <a:bodyPr wrap="square" rtlCol="0">
            <a:spAutoFit/>
          </a:bodyPr>
          <a:lstStyle/>
          <a:p>
            <a:r>
              <a:rPr lang="en-US" sz="1000" b="1" spc="-10" dirty="0">
                <a:solidFill>
                  <a:srgbClr val="4A657A"/>
                </a:solidFill>
                <a:latin typeface="NunitoSans-SemiBold"/>
                <a:cs typeface="NunitoSans-SemiBold"/>
              </a:rPr>
              <a:t>Vestwell</a:t>
            </a:r>
            <a:r>
              <a:rPr lang="en-US" sz="1000" b="1" spc="-35" dirty="0">
                <a:solidFill>
                  <a:srgbClr val="4A657A"/>
                </a:solidFill>
                <a:latin typeface="NunitoSans-SemiBold"/>
                <a:cs typeface="NunitoSans-SemiBold"/>
              </a:rPr>
              <a:t> </a:t>
            </a:r>
            <a:r>
              <a:rPr lang="en-US" sz="1000" b="1" dirty="0">
                <a:solidFill>
                  <a:srgbClr val="4A657A"/>
                </a:solidFill>
                <a:latin typeface="NunitoSans-SemiBold"/>
                <a:cs typeface="NunitoSans-SemiBold"/>
              </a:rPr>
              <a:t>Advisors,</a:t>
            </a:r>
            <a:r>
              <a:rPr lang="en-US" sz="1000" b="1" spc="-30" dirty="0">
                <a:solidFill>
                  <a:srgbClr val="4A657A"/>
                </a:solidFill>
                <a:latin typeface="NunitoSans-SemiBold"/>
                <a:cs typeface="NunitoSans-SemiBold"/>
              </a:rPr>
              <a:t> </a:t>
            </a:r>
            <a:r>
              <a:rPr lang="en-US" sz="1000" b="1" dirty="0">
                <a:solidFill>
                  <a:srgbClr val="4A657A"/>
                </a:solidFill>
                <a:latin typeface="NunitoSans-SemiBold"/>
                <a:cs typeface="NunitoSans-SemiBold"/>
              </a:rPr>
              <a:t>LLC</a:t>
            </a:r>
            <a:r>
              <a:rPr lang="en-US" sz="1000" b="1" spc="-35" dirty="0">
                <a:solidFill>
                  <a:srgbClr val="4A657A"/>
                </a:solidFill>
                <a:latin typeface="NunitoSans-SemiBold"/>
                <a:cs typeface="NunitoSans-SemiBold"/>
              </a:rPr>
              <a:t> </a:t>
            </a:r>
            <a:r>
              <a:rPr lang="en-US" sz="1000" b="1" dirty="0">
                <a:solidFill>
                  <a:srgbClr val="4A657A"/>
                </a:solidFill>
                <a:latin typeface="NunitoSans-SemiBold"/>
                <a:cs typeface="NunitoSans-SemiBold"/>
              </a:rPr>
              <a:t>is</a:t>
            </a:r>
            <a:r>
              <a:rPr lang="en-US" sz="1000" b="1" spc="-30" dirty="0">
                <a:solidFill>
                  <a:srgbClr val="4A657A"/>
                </a:solidFill>
                <a:latin typeface="NunitoSans-SemiBold"/>
                <a:cs typeface="NunitoSans-SemiBold"/>
              </a:rPr>
              <a:t> </a:t>
            </a:r>
            <a:r>
              <a:rPr lang="en-US" sz="1000" b="1" spc="-50" dirty="0">
                <a:solidFill>
                  <a:srgbClr val="4A657A"/>
                </a:solidFill>
                <a:latin typeface="NunitoSans-SemiBold"/>
                <a:cs typeface="NunitoSans-SemiBold"/>
              </a:rPr>
              <a:t>a </a:t>
            </a:r>
            <a:r>
              <a:rPr lang="en-US" sz="1000" b="1" dirty="0">
                <a:solidFill>
                  <a:srgbClr val="4A657A"/>
                </a:solidFill>
                <a:latin typeface="NunitoSans-SemiBold"/>
                <a:cs typeface="NunitoSans-SemiBold"/>
              </a:rPr>
              <a:t>Registered</a:t>
            </a:r>
            <a:r>
              <a:rPr lang="en-US" sz="1000" b="1" spc="-75" dirty="0">
                <a:solidFill>
                  <a:srgbClr val="4A657A"/>
                </a:solidFill>
                <a:latin typeface="NunitoSans-SemiBold"/>
                <a:cs typeface="NunitoSans-SemiBold"/>
              </a:rPr>
              <a:t> </a:t>
            </a:r>
            <a:r>
              <a:rPr lang="en-US" sz="1000" b="1" dirty="0">
                <a:solidFill>
                  <a:srgbClr val="4A657A"/>
                </a:solidFill>
                <a:latin typeface="NunitoSans-SemiBold"/>
                <a:cs typeface="NunitoSans-SemiBold"/>
              </a:rPr>
              <a:t>Investment</a:t>
            </a:r>
            <a:r>
              <a:rPr lang="en-US" sz="1000" b="1" spc="-6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Advisor </a:t>
            </a:r>
            <a:r>
              <a:rPr lang="en-US" sz="1000" b="1" dirty="0">
                <a:solidFill>
                  <a:srgbClr val="4A657A"/>
                </a:solidFill>
                <a:latin typeface="NunitoSans-SemiBold"/>
                <a:cs typeface="NunitoSans-SemiBold"/>
              </a:rPr>
              <a:t>with</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the</a:t>
            </a:r>
            <a:r>
              <a:rPr lang="en-US" sz="1000" b="1" spc="-20" dirty="0">
                <a:solidFill>
                  <a:srgbClr val="4A657A"/>
                </a:solidFill>
                <a:latin typeface="NunitoSans-SemiBold"/>
                <a:cs typeface="NunitoSans-SemiBold"/>
              </a:rPr>
              <a:t> </a:t>
            </a:r>
            <a:r>
              <a:rPr lang="en-US" sz="1000" b="1" dirty="0">
                <a:solidFill>
                  <a:srgbClr val="4A657A"/>
                </a:solidFill>
                <a:latin typeface="NunitoSans-SemiBold"/>
                <a:cs typeface="NunitoSans-SemiBold"/>
              </a:rPr>
              <a:t>Securities</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&amp;</a:t>
            </a:r>
            <a:r>
              <a:rPr lang="en-US" sz="1000" b="1" spc="-2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Exchange Commission. It is a subsidiary of Vestwell Holdings, Inc.</a:t>
            </a:r>
          </a:p>
          <a:p>
            <a:endParaRPr lang="en-US" sz="500" b="1" spc="-10" dirty="0">
              <a:solidFill>
                <a:srgbClr val="4A657A"/>
              </a:solidFill>
              <a:latin typeface="NunitoSans-SemiBold"/>
              <a:cs typeface="NunitoSans-SemiBold"/>
            </a:endParaRPr>
          </a:p>
          <a:p>
            <a:r>
              <a:rPr lang="en-US" sz="1000" b="1" spc="-10" dirty="0">
                <a:solidFill>
                  <a:srgbClr val="4A657A"/>
                </a:solidFill>
                <a:latin typeface="NunitoSans-SemiBold"/>
                <a:cs typeface="NunitoSans-SemiBold"/>
              </a:rPr>
              <a:t>Vestwell Holdings, Inc. provides various fiduciary and non-fiduciary services on its proprietary platform to support tax-qualified retirement plans.</a:t>
            </a:r>
          </a:p>
          <a:p>
            <a:endParaRPr lang="en-US" sz="500" b="1" spc="-10" dirty="0">
              <a:solidFill>
                <a:srgbClr val="4A657A"/>
              </a:solidFill>
              <a:latin typeface="NunitoSans-SemiBold"/>
              <a:cs typeface="NunitoSans-SemiBold"/>
            </a:endParaRPr>
          </a:p>
          <a:p>
            <a:r>
              <a:rPr lang="en-US" sz="1000" b="1" spc="-10" dirty="0">
                <a:solidFill>
                  <a:srgbClr val="4A657A"/>
                </a:solidFill>
                <a:latin typeface="NunitoSans-SemiBold"/>
                <a:cs typeface="NunitoSans-SemiBold"/>
              </a:rPr>
              <a:t>Vestwell</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Advisors</a:t>
            </a:r>
            <a:r>
              <a:rPr lang="en-US" sz="1000" b="1" spc="-20" dirty="0">
                <a:solidFill>
                  <a:srgbClr val="4A657A"/>
                </a:solidFill>
                <a:latin typeface="NunitoSans-SemiBold"/>
                <a:cs typeface="NunitoSans-SemiBold"/>
              </a:rPr>
              <a:t> </a:t>
            </a:r>
            <a:r>
              <a:rPr lang="en-US" sz="1000" b="1" dirty="0">
                <a:solidFill>
                  <a:srgbClr val="4A657A"/>
                </a:solidFill>
                <a:latin typeface="NunitoSans-SemiBold"/>
                <a:cs typeface="NunitoSans-SemiBold"/>
              </a:rPr>
              <a:t>acts</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as</a:t>
            </a:r>
            <a:r>
              <a:rPr lang="en-US" sz="1000" b="1" spc="-20" dirty="0">
                <a:solidFill>
                  <a:srgbClr val="4A657A"/>
                </a:solidFill>
                <a:latin typeface="NunitoSans-SemiBold"/>
                <a:cs typeface="NunitoSans-SemiBold"/>
              </a:rPr>
              <a:t> </a:t>
            </a:r>
            <a:r>
              <a:rPr lang="en-US" sz="1000" b="1" spc="-25" dirty="0">
                <a:solidFill>
                  <a:srgbClr val="4A657A"/>
                </a:solidFill>
                <a:latin typeface="NunitoSans-SemiBold"/>
                <a:cs typeface="NunitoSans-SemiBold"/>
              </a:rPr>
              <a:t>an </a:t>
            </a:r>
            <a:r>
              <a:rPr lang="en-US" sz="1000" b="1" dirty="0">
                <a:solidFill>
                  <a:srgbClr val="4A657A"/>
                </a:solidFill>
                <a:latin typeface="NunitoSans-SemiBold"/>
                <a:cs typeface="NunitoSans-SemiBold"/>
              </a:rPr>
              <a:t>investment</a:t>
            </a:r>
            <a:r>
              <a:rPr lang="en-US" sz="1000" b="1" spc="-6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manager.</a:t>
            </a:r>
            <a:endParaRPr lang="en-US" dirty="0"/>
          </a:p>
        </p:txBody>
      </p:sp>
      <p:sp>
        <p:nvSpPr>
          <p:cNvPr id="59" name="object 36">
            <a:extLst>
              <a:ext uri="{FF2B5EF4-FFF2-40B4-BE49-F238E27FC236}">
                <a16:creationId xmlns:a16="http://schemas.microsoft.com/office/drawing/2014/main" id="{28876383-4902-4A5E-A36E-79BC14B4728B}"/>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10"/>
              </a:rPr>
              <a:t>info@vestwell.com</a:t>
            </a:r>
            <a:r>
              <a:rPr lang="en-US" sz="800" b="1" spc="-10" dirty="0">
                <a:solidFill>
                  <a:srgbClr val="4A657A"/>
                </a:solidFill>
                <a:latin typeface="NunitoSans-SemiBold"/>
                <a:cs typeface="NunitoSans-SemiBold"/>
              </a:rPr>
              <a:t>  |  Page 1 of 4                                                                        vestwell.com</a:t>
            </a:r>
            <a:endParaRPr sz="800" dirty="0">
              <a:latin typeface="NunitoSans-SemiBold"/>
              <a:cs typeface="NunitoSans-SemiBold"/>
            </a:endParaRPr>
          </a:p>
        </p:txBody>
      </p:sp>
      <p:sp>
        <p:nvSpPr>
          <p:cNvPr id="55" name="TextBox 54">
            <a:extLst>
              <a:ext uri="{FF2B5EF4-FFF2-40B4-BE49-F238E27FC236}">
                <a16:creationId xmlns:a16="http://schemas.microsoft.com/office/drawing/2014/main" id="{CE2D160F-26CC-49D5-9535-30A8C543E09D}"/>
              </a:ext>
            </a:extLst>
          </p:cNvPr>
          <p:cNvSpPr txBox="1"/>
          <p:nvPr/>
        </p:nvSpPr>
        <p:spPr>
          <a:xfrm>
            <a:off x="432771" y="9575802"/>
            <a:ext cx="6975632" cy="276551"/>
          </a:xfrm>
          <a:prstGeom prst="rect">
            <a:avLst/>
          </a:prstGeom>
          <a:noFill/>
        </p:spPr>
        <p:txBody>
          <a:bodyPr wrap="square" rtlCol="0">
            <a:spAutoFit/>
          </a:bodyPr>
          <a:lstStyle/>
          <a:p>
            <a:pPr>
              <a:lnSpc>
                <a:spcPts val="740"/>
              </a:lnSpc>
            </a:pPr>
            <a:r>
              <a:rPr lang="en-US" sz="1200" b="1" spc="-37" baseline="7936" dirty="0">
                <a:solidFill>
                  <a:srgbClr val="4A657A"/>
                </a:solidFill>
                <a:latin typeface="NunitoSans-Light"/>
              </a:rPr>
              <a:t>All investments are subject to risk, including the loss of principal</a:t>
            </a:r>
            <a:r>
              <a:rPr lang="en-US" sz="1200" spc="-37" baseline="7936" dirty="0">
                <a:solidFill>
                  <a:srgbClr val="4A657A"/>
                </a:solidFill>
                <a:latin typeface="NunitoSans-Light"/>
              </a:rPr>
              <a:t>. For additional information regarding the indices shown, please refer to the Important Information About This Fact Sheet.</a:t>
            </a:r>
          </a:p>
        </p:txBody>
      </p:sp>
      <p:sp>
        <p:nvSpPr>
          <p:cNvPr id="16" name="TextBox 15">
            <a:extLst>
              <a:ext uri="{FF2B5EF4-FFF2-40B4-BE49-F238E27FC236}">
                <a16:creationId xmlns:a16="http://schemas.microsoft.com/office/drawing/2014/main" id="{86B53350-550C-4136-882B-12F38FFBCA73}"/>
              </a:ext>
            </a:extLst>
          </p:cNvPr>
          <p:cNvSpPr txBox="1"/>
          <p:nvPr/>
        </p:nvSpPr>
        <p:spPr>
          <a:xfrm>
            <a:off x="5010154" y="4572000"/>
            <a:ext cx="2743196" cy="230832"/>
          </a:xfrm>
          <a:prstGeom prst="rect">
            <a:avLst/>
          </a:prstGeom>
          <a:noFill/>
        </p:spPr>
        <p:txBody>
          <a:bodyPr wrap="square" rtlCol="0">
            <a:spAutoFit/>
          </a:bodyPr>
          <a:lstStyle/>
          <a:p>
            <a:pPr marL="72390">
              <a:lnSpc>
                <a:spcPct val="100000"/>
              </a:lnSpc>
            </a:pPr>
            <a:r>
              <a:rPr lang="en-US" sz="900" b="1" spc="90" dirty="0">
                <a:solidFill>
                  <a:srgbClr val="2C8FC5"/>
                </a:solidFill>
                <a:latin typeface="Nunito-Black"/>
                <a:cs typeface="Nunito-Black"/>
              </a:rPr>
              <a:t>PORTFOLIO CHARACTERISTICS</a:t>
            </a:r>
            <a:endParaRPr lang="en-US" sz="900" spc="90" dirty="0">
              <a:latin typeface="Nunito-Black"/>
              <a:cs typeface="Nunito-Black"/>
            </a:endParaRPr>
          </a:p>
        </p:txBody>
      </p:sp>
      <p:sp>
        <p:nvSpPr>
          <p:cNvPr id="17" name="object 41">
            <a:extLst>
              <a:ext uri="{FF2B5EF4-FFF2-40B4-BE49-F238E27FC236}">
                <a16:creationId xmlns:a16="http://schemas.microsoft.com/office/drawing/2014/main" id="{6ECB2568-584E-6BB0-C961-F0BCD11AFBF9}"/>
              </a:ext>
            </a:extLst>
          </p:cNvPr>
          <p:cNvSpPr txBox="1"/>
          <p:nvPr/>
        </p:nvSpPr>
        <p:spPr>
          <a:xfrm>
            <a:off x="457200" y="8458200"/>
            <a:ext cx="6904355" cy="538802"/>
          </a:xfrm>
          <a:prstGeom prst="rect">
            <a:avLst/>
          </a:prstGeom>
        </p:spPr>
        <p:txBody>
          <a:bodyPr vert="horz" wrap="square" lIns="0" tIns="24130" rIns="0" bIns="0" rtlCol="0">
            <a:spAutoFit/>
          </a:bodyPr>
          <a:lstStyle/>
          <a:p>
            <a:pPr marL="141605" marR="30480" indent="-104139">
              <a:lnSpc>
                <a:spcPts val="840"/>
              </a:lnSpc>
              <a:spcBef>
                <a:spcPts val="5"/>
              </a:spcBef>
            </a:pPr>
            <a:r>
              <a:rPr lang="en-US" sz="1200" b="1" spc="-7" baseline="7936" dirty="0">
                <a:solidFill>
                  <a:srgbClr val="2D8FC5"/>
                </a:solidFill>
                <a:latin typeface="NunitoSans-Light"/>
                <a:cs typeface="NunitoSans-Light"/>
              </a:rPr>
              <a:t>	*</a:t>
            </a:r>
            <a:r>
              <a:rPr lang="en-US" sz="1200" spc="-30" baseline="3968" dirty="0">
                <a:solidFill>
                  <a:srgbClr val="4A657A"/>
                </a:solidFill>
                <a:latin typeface="NunitoSans-Light"/>
              </a:rPr>
              <a:t>Specific </a:t>
            </a:r>
            <a:r>
              <a:rPr sz="1200" spc="-30" baseline="3968" dirty="0">
                <a:solidFill>
                  <a:srgbClr val="4A657A"/>
                </a:solidFill>
                <a:latin typeface="NunitoSans-Light"/>
              </a:rPr>
              <a:t>holding percentages may differ by client based on individual constraints</a:t>
            </a:r>
            <a:r>
              <a:rPr lang="en-US" sz="1200" spc="-30" baseline="3968" dirty="0">
                <a:solidFill>
                  <a:srgbClr val="4A657A"/>
                </a:solidFill>
                <a:latin typeface="NunitoSans-Light"/>
              </a:rPr>
              <a:t> to the holdings as they deem appropriate. Communications are provided to participants and sponsors in the event any material changes are made to the portfolio, asset allocations and other factors. Complete holdings available on request. BNY Advisors and Vestwell review the portfolio at least annually and make changes to the holdings as they deem appropriate. The holdings shown may not represent all the securities purchased or sold over the past year, and there is no guarantee that the same or similar securities will be purchased or held in accounts in the future. It should not be assumed that investment in the securities shown was or will be profitable. </a:t>
            </a:r>
          </a:p>
        </p:txBody>
      </p:sp>
      <p:sp>
        <p:nvSpPr>
          <p:cNvPr id="24" name="object 41">
            <a:extLst>
              <a:ext uri="{FF2B5EF4-FFF2-40B4-BE49-F238E27FC236}">
                <a16:creationId xmlns:a16="http://schemas.microsoft.com/office/drawing/2014/main" id="{6E247EC2-E88E-17E9-DB2E-8CA81B1B7BD1}"/>
              </a:ext>
            </a:extLst>
          </p:cNvPr>
          <p:cNvSpPr txBox="1"/>
          <p:nvPr/>
        </p:nvSpPr>
        <p:spPr>
          <a:xfrm>
            <a:off x="504552" y="9051846"/>
            <a:ext cx="6827581" cy="244554"/>
          </a:xfrm>
          <a:prstGeom prst="rect">
            <a:avLst/>
          </a:prstGeom>
        </p:spPr>
        <p:txBody>
          <a:bodyPr vert="horz" wrap="square" lIns="0" tIns="24130" rIns="0" bIns="0" rtlCol="0">
            <a:spAutoFit/>
          </a:bodyPr>
          <a:lstStyle/>
          <a:p>
            <a:pPr marL="141605" marR="30480" indent="-104139">
              <a:lnSpc>
                <a:spcPts val="840"/>
              </a:lnSpc>
              <a:spcBef>
                <a:spcPts val="5"/>
              </a:spcBef>
            </a:pPr>
            <a:r>
              <a:rPr lang="en-US" sz="1200" spc="-30" baseline="3968" dirty="0">
                <a:solidFill>
                  <a:srgbClr val="4A657A"/>
                </a:solidFill>
                <a:latin typeface="NunitoSans-Light"/>
                <a:cs typeface="NunitoSans-Light"/>
              </a:rPr>
              <a:t>  </a:t>
            </a:r>
            <a:r>
              <a:rPr lang="en-US" sz="1200" b="1" spc="-7" baseline="7936" dirty="0">
                <a:solidFill>
                  <a:srgbClr val="2D8FC5"/>
                </a:solidFill>
                <a:latin typeface="NunitoSans-Light"/>
                <a:cs typeface="NunitoSans-Light"/>
              </a:rPr>
              <a:t>**</a:t>
            </a:r>
            <a:r>
              <a:rPr lang="en-US" sz="1200" spc="-30" baseline="3968" dirty="0">
                <a:solidFill>
                  <a:srgbClr val="4A657A"/>
                </a:solidFill>
                <a:latin typeface="NunitoSans-Light"/>
                <a:cs typeface="NunitoSans-Light"/>
              </a:rPr>
              <a:t>Since </a:t>
            </a:r>
            <a:r>
              <a:rPr lang="en-US" sz="1200" spc="-37" baseline="3968" dirty="0">
                <a:solidFill>
                  <a:srgbClr val="4A657A"/>
                </a:solidFill>
                <a:latin typeface="NunitoSans-Light"/>
                <a:cs typeface="NunitoSans-Light"/>
              </a:rPr>
              <a:t>the</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expense</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ratio of </a:t>
            </a:r>
            <a:r>
              <a:rPr lang="en-US" sz="1200" spc="-37" baseline="3968" dirty="0">
                <a:solidFill>
                  <a:srgbClr val="4A657A"/>
                </a:solidFill>
                <a:latin typeface="NunitoSans-Light"/>
                <a:cs typeface="NunitoSans-Light"/>
              </a:rPr>
              <a:t>each</a:t>
            </a:r>
            <a:r>
              <a:rPr lang="en-US" sz="1200" spc="-22" baseline="3968" dirty="0">
                <a:solidFill>
                  <a:srgbClr val="4A657A"/>
                </a:solidFill>
                <a:latin typeface="NunitoSans-Light"/>
                <a:cs typeface="NunitoSans-Light"/>
              </a:rPr>
              <a:t> mutual </a:t>
            </a:r>
            <a:r>
              <a:rPr lang="en-US" sz="1200" spc="-37" baseline="3968" dirty="0">
                <a:solidFill>
                  <a:srgbClr val="4A657A"/>
                </a:solidFill>
                <a:latin typeface="NunitoSans-Light"/>
                <a:cs typeface="NunitoSans-Light"/>
              </a:rPr>
              <a:t>fund/ETF</a:t>
            </a:r>
            <a:r>
              <a:rPr lang="en-US" sz="1200" spc="-30" baseline="3968" dirty="0">
                <a:solidFill>
                  <a:srgbClr val="4A657A"/>
                </a:solidFill>
                <a:latin typeface="NunitoSans-Light"/>
                <a:cs typeface="NunitoSans-Light"/>
              </a:rPr>
              <a:t> may be </a:t>
            </a:r>
            <a:r>
              <a:rPr lang="en-US" sz="1200" spc="-44" baseline="3968" dirty="0">
                <a:solidFill>
                  <a:srgbClr val="4A657A"/>
                </a:solidFill>
                <a:latin typeface="NunitoSans-Light"/>
                <a:cs typeface="NunitoSans-Light"/>
              </a:rPr>
              <a:t>different</a:t>
            </a:r>
            <a:r>
              <a:rPr lang="en-US" sz="1200" baseline="3968" dirty="0">
                <a:solidFill>
                  <a:srgbClr val="4A657A"/>
                </a:solidFill>
                <a:latin typeface="NunitoSans-Light"/>
                <a:cs typeface="NunitoSans-Light"/>
              </a:rPr>
              <a:t>,</a:t>
            </a:r>
            <a:r>
              <a:rPr lang="en-US" sz="1200" spc="-30" baseline="3968" dirty="0">
                <a:solidFill>
                  <a:srgbClr val="4A657A"/>
                </a:solidFill>
                <a:latin typeface="NunitoSans-Light"/>
                <a:cs typeface="NunitoSans-Light"/>
              </a:rPr>
              <a:t> </a:t>
            </a:r>
            <a:r>
              <a:rPr lang="en-US" sz="1200" spc="-37" baseline="3968" dirty="0">
                <a:solidFill>
                  <a:srgbClr val="4A657A"/>
                </a:solidFill>
                <a:latin typeface="NunitoSans-Light"/>
                <a:cs typeface="NunitoSans-Light"/>
              </a:rPr>
              <a:t>the</a:t>
            </a:r>
            <a:r>
              <a:rPr lang="en-US" sz="1200" spc="-22"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weighted</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internal</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expense</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ratio </a:t>
            </a:r>
            <a:r>
              <a:rPr lang="en-US" sz="1200" spc="-37" baseline="3968" dirty="0">
                <a:solidFill>
                  <a:srgbClr val="4A657A"/>
                </a:solidFill>
                <a:latin typeface="NunitoSans-Light"/>
                <a:cs typeface="NunitoSans-Light"/>
              </a:rPr>
              <a:t>uses</a:t>
            </a:r>
            <a:r>
              <a:rPr lang="en-US" sz="1200" spc="-30" baseline="3968" dirty="0">
                <a:solidFill>
                  <a:srgbClr val="4A657A"/>
                </a:solidFill>
                <a:latin typeface="NunitoSans-Light"/>
                <a:cs typeface="NunitoSans-Light"/>
              </a:rPr>
              <a:t> </a:t>
            </a:r>
            <a:r>
              <a:rPr lang="en-US" sz="1200" baseline="3968" dirty="0">
                <a:solidFill>
                  <a:srgbClr val="4A657A"/>
                </a:solidFill>
                <a:latin typeface="NunitoSans-Light"/>
                <a:cs typeface="NunitoSans-Light"/>
              </a:rPr>
              <a:t>a</a:t>
            </a:r>
            <a:r>
              <a:rPr lang="en-US" sz="1200" spc="-22"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formula</a:t>
            </a:r>
            <a:r>
              <a:rPr lang="en-US" sz="1200" spc="-30" baseline="3968" dirty="0">
                <a:solidFill>
                  <a:srgbClr val="4A657A"/>
                </a:solidFill>
                <a:latin typeface="NunitoSans-Light"/>
                <a:cs typeface="NunitoSans-Light"/>
              </a:rPr>
              <a:t> to</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blend </a:t>
            </a:r>
            <a:r>
              <a:rPr lang="en-US" sz="1200" spc="-44" baseline="3968" dirty="0">
                <a:solidFill>
                  <a:srgbClr val="4A657A"/>
                </a:solidFill>
                <a:latin typeface="NunitoSans-Light"/>
                <a:cs typeface="NunitoSans-Light"/>
              </a:rPr>
              <a:t>expense</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ratios</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of </a:t>
            </a:r>
            <a:r>
              <a:rPr lang="en-US" sz="1200" spc="-37" baseline="3968" dirty="0">
                <a:solidFill>
                  <a:srgbClr val="4A657A"/>
                </a:solidFill>
                <a:latin typeface="NunitoSans-Light"/>
                <a:cs typeface="NunitoSans-Light"/>
              </a:rPr>
              <a:t>each</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underlying</a:t>
            </a:r>
            <a:r>
              <a:rPr lang="en-US" sz="1200" spc="-22" baseline="3968" dirty="0">
                <a:solidFill>
                  <a:srgbClr val="4A657A"/>
                </a:solidFill>
                <a:latin typeface="NunitoSans-Light"/>
                <a:cs typeface="NunitoSans-Light"/>
              </a:rPr>
              <a:t> mutual fund/</a:t>
            </a:r>
            <a:r>
              <a:rPr lang="en-US" sz="1200" spc="-30" baseline="3968" dirty="0">
                <a:solidFill>
                  <a:srgbClr val="4A657A"/>
                </a:solidFill>
                <a:latin typeface="NunitoSans-Light"/>
                <a:cs typeface="NunitoSans-Light"/>
              </a:rPr>
              <a:t>ETF in the model based on the respective mutual fund/ETF’s weight in the model.  The result shown above is the expense ratio for all the overall model.</a:t>
            </a:r>
            <a:endParaRPr lang="en-US" sz="1200" dirty="0">
              <a:latin typeface="NunitoSans-Light"/>
              <a:cs typeface="NunitoSans-Light"/>
            </a:endParaRPr>
          </a:p>
        </p:txBody>
      </p:sp>
      <p:sp>
        <p:nvSpPr>
          <p:cNvPr id="14" name="object 32">
            <a:extLst>
              <a:ext uri="{FF2B5EF4-FFF2-40B4-BE49-F238E27FC236}">
                <a16:creationId xmlns:a16="http://schemas.microsoft.com/office/drawing/2014/main" id="{51334661-2BEF-239D-C5B1-A962E0EE7F76}"/>
              </a:ext>
            </a:extLst>
          </p:cNvPr>
          <p:cNvSpPr/>
          <p:nvPr/>
        </p:nvSpPr>
        <p:spPr>
          <a:xfrm>
            <a:off x="5074920" y="3048000"/>
            <a:ext cx="2087880" cy="0"/>
          </a:xfrm>
          <a:custGeom>
            <a:avLst/>
            <a:gdLst/>
            <a:ahLst/>
            <a:cxnLst/>
            <a:rect l="l" t="t" r="r" b="b"/>
            <a:pathLst>
              <a:path w="2087879">
                <a:moveTo>
                  <a:pt x="2087473" y="0"/>
                </a:moveTo>
                <a:lnTo>
                  <a:pt x="0" y="0"/>
                </a:lnTo>
              </a:path>
            </a:pathLst>
          </a:custGeom>
          <a:ln w="9525">
            <a:solidFill>
              <a:srgbClr val="F2F7FB"/>
            </a:solidFill>
          </a:ln>
        </p:spPr>
        <p:txBody>
          <a:bodyPr wrap="square" lIns="0" tIns="0" rIns="0" bIns="0" rtlCol="0"/>
          <a:lstStyle/>
          <a:p>
            <a:endParaRPr/>
          </a:p>
        </p:txBody>
      </p:sp>
      <p:sp>
        <p:nvSpPr>
          <p:cNvPr id="15" name="object 32">
            <a:extLst>
              <a:ext uri="{FF2B5EF4-FFF2-40B4-BE49-F238E27FC236}">
                <a16:creationId xmlns:a16="http://schemas.microsoft.com/office/drawing/2014/main" id="{D67BDA84-8163-40F8-9206-53F22CBB6D9F}"/>
              </a:ext>
            </a:extLst>
          </p:cNvPr>
          <p:cNvSpPr/>
          <p:nvPr/>
        </p:nvSpPr>
        <p:spPr>
          <a:xfrm>
            <a:off x="5105400" y="3810000"/>
            <a:ext cx="2087880" cy="0"/>
          </a:xfrm>
          <a:custGeom>
            <a:avLst/>
            <a:gdLst/>
            <a:ahLst/>
            <a:cxnLst/>
            <a:rect l="l" t="t" r="r" b="b"/>
            <a:pathLst>
              <a:path w="2087879">
                <a:moveTo>
                  <a:pt x="2087473" y="0"/>
                </a:moveTo>
                <a:lnTo>
                  <a:pt x="0" y="0"/>
                </a:lnTo>
              </a:path>
            </a:pathLst>
          </a:custGeom>
          <a:ln w="9525">
            <a:solidFill>
              <a:srgbClr val="F2F7FB"/>
            </a:solidFill>
          </a:ln>
        </p:spPr>
        <p:txBody>
          <a:bodyPr wrap="square" lIns="0" tIns="0" rIns="0" bIns="0" rtlCol="0"/>
          <a:lstStyle/>
          <a:p>
            <a:endParaRPr/>
          </a:p>
        </p:txBody>
      </p:sp>
      <p:sp>
        <p:nvSpPr>
          <p:cNvPr id="28" name="object 32">
            <a:extLst>
              <a:ext uri="{FF2B5EF4-FFF2-40B4-BE49-F238E27FC236}">
                <a16:creationId xmlns:a16="http://schemas.microsoft.com/office/drawing/2014/main" id="{E76D02C5-4CFC-4B23-18D8-9D8F9548EAB4}"/>
              </a:ext>
            </a:extLst>
          </p:cNvPr>
          <p:cNvSpPr/>
          <p:nvPr/>
        </p:nvSpPr>
        <p:spPr>
          <a:xfrm>
            <a:off x="5105400" y="4191000"/>
            <a:ext cx="2087880" cy="0"/>
          </a:xfrm>
          <a:custGeom>
            <a:avLst/>
            <a:gdLst/>
            <a:ahLst/>
            <a:cxnLst/>
            <a:rect l="l" t="t" r="r" b="b"/>
            <a:pathLst>
              <a:path w="2087879">
                <a:moveTo>
                  <a:pt x="2087473" y="0"/>
                </a:moveTo>
                <a:lnTo>
                  <a:pt x="0" y="0"/>
                </a:lnTo>
              </a:path>
            </a:pathLst>
          </a:custGeom>
          <a:ln w="9525">
            <a:solidFill>
              <a:srgbClr val="F2F7FB"/>
            </a:solidFill>
          </a:ln>
        </p:spPr>
        <p:txBody>
          <a:bodyPr wrap="square" lIns="0" tIns="0" rIns="0" bIns="0" rtlCol="0"/>
          <a:lstStyle/>
          <a:p>
            <a:endParaRPr/>
          </a:p>
        </p:txBody>
      </p:sp>
      <p:sp>
        <p:nvSpPr>
          <p:cNvPr id="38" name="Rounded Rectangle 15">
            <a:extLst>
              <a:ext uri="{FF2B5EF4-FFF2-40B4-BE49-F238E27FC236}">
                <a16:creationId xmlns:a16="http://schemas.microsoft.com/office/drawing/2014/main" id="{989A86BF-2A11-485F-56ED-F1150A198035}"/>
              </a:ext>
            </a:extLst>
          </p:cNvPr>
          <p:cNvSpPr/>
          <p:nvPr/>
        </p:nvSpPr>
        <p:spPr>
          <a:xfrm>
            <a:off x="5235753" y="8204304"/>
            <a:ext cx="101496" cy="101496"/>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1" name="object 39">
            <a:extLst>
              <a:ext uri="{FF2B5EF4-FFF2-40B4-BE49-F238E27FC236}">
                <a16:creationId xmlns:a16="http://schemas.microsoft.com/office/drawing/2014/main" id="{306E9F54-7940-CDBC-1EE2-7ABBD8581C48}"/>
              </a:ext>
            </a:extLst>
          </p:cNvPr>
          <p:cNvPicPr/>
          <p:nvPr/>
        </p:nvPicPr>
        <p:blipFill>
          <a:blip r:embed="rId11" cstate="print"/>
          <a:stretch>
            <a:fillRect/>
          </a:stretch>
        </p:blipFill>
        <p:spPr>
          <a:xfrm>
            <a:off x="5238020" y="7992031"/>
            <a:ext cx="101498" cy="101498"/>
          </a:xfrm>
          <a:prstGeom prst="rect">
            <a:avLst/>
          </a:prstGeom>
          <a:solidFill>
            <a:srgbClr val="97D1F1"/>
          </a:solid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p:nvPr/>
        </p:nvSpPr>
        <p:spPr>
          <a:xfrm>
            <a:off x="1876310" y="554729"/>
            <a:ext cx="2318385" cy="197490"/>
          </a:xfrm>
          <a:prstGeom prst="rect">
            <a:avLst/>
          </a:prstGeom>
        </p:spPr>
        <p:txBody>
          <a:bodyPr vert="horz" wrap="square" lIns="0" tIns="12700" rIns="0" bIns="0" rtlCol="0">
            <a:spAutoFit/>
          </a:bodyPr>
          <a:lstStyle/>
          <a:p>
            <a:pPr marL="12700">
              <a:lnSpc>
                <a:spcPct val="100000"/>
              </a:lnSpc>
              <a:spcBef>
                <a:spcPts val="100"/>
              </a:spcBef>
            </a:pPr>
            <a:r>
              <a:rPr lang="en-US" sz="1200" b="1" spc="-10" dirty="0">
                <a:solidFill>
                  <a:srgbClr val="708493"/>
                </a:solidFill>
                <a:latin typeface="NunitoSans-SemiBold"/>
                <a:cs typeface="NunitoSans-SemiBold"/>
              </a:rPr>
              <a:t>Income Strategy</a:t>
            </a:r>
            <a:endParaRPr sz="1200" dirty="0">
              <a:latin typeface="NunitoSans-SemiBold"/>
              <a:cs typeface="NunitoSans-SemiBold"/>
            </a:endParaRPr>
          </a:p>
        </p:txBody>
      </p:sp>
      <p:sp>
        <p:nvSpPr>
          <p:cNvPr id="28" name="object 28"/>
          <p:cNvSpPr/>
          <p:nvPr/>
        </p:nvSpPr>
        <p:spPr>
          <a:xfrm>
            <a:off x="819988" y="570890"/>
            <a:ext cx="718820" cy="135890"/>
          </a:xfrm>
          <a:custGeom>
            <a:avLst/>
            <a:gdLst/>
            <a:ahLst/>
            <a:cxnLst/>
            <a:rect l="l" t="t" r="r" b="b"/>
            <a:pathLst>
              <a:path w="718819" h="135890">
                <a:moveTo>
                  <a:pt x="673557" y="12"/>
                </a:moveTo>
                <a:lnTo>
                  <a:pt x="643216" y="12"/>
                </a:lnTo>
                <a:lnTo>
                  <a:pt x="643216" y="132575"/>
                </a:lnTo>
                <a:lnTo>
                  <a:pt x="673557" y="132575"/>
                </a:lnTo>
                <a:lnTo>
                  <a:pt x="673557" y="12"/>
                </a:lnTo>
                <a:close/>
              </a:path>
              <a:path w="718819" h="135890">
                <a:moveTo>
                  <a:pt x="167297" y="36741"/>
                </a:moveTo>
                <a:lnTo>
                  <a:pt x="147368" y="40508"/>
                </a:lnTo>
                <a:lnTo>
                  <a:pt x="131559" y="51012"/>
                </a:lnTo>
                <a:lnTo>
                  <a:pt x="121136" y="67081"/>
                </a:lnTo>
                <a:lnTo>
                  <a:pt x="117386" y="87439"/>
                </a:lnTo>
                <a:lnTo>
                  <a:pt x="121153" y="107394"/>
                </a:lnTo>
                <a:lnTo>
                  <a:pt x="131657" y="122480"/>
                </a:lnTo>
                <a:lnTo>
                  <a:pt x="147700" y="132025"/>
                </a:lnTo>
                <a:lnTo>
                  <a:pt x="168084" y="135356"/>
                </a:lnTo>
                <a:lnTo>
                  <a:pt x="184862" y="133154"/>
                </a:lnTo>
                <a:lnTo>
                  <a:pt x="198385" y="126723"/>
                </a:lnTo>
                <a:lnTo>
                  <a:pt x="208237" y="116325"/>
                </a:lnTo>
                <a:lnTo>
                  <a:pt x="209928" y="112191"/>
                </a:lnTo>
                <a:lnTo>
                  <a:pt x="168884" y="112191"/>
                </a:lnTo>
                <a:lnTo>
                  <a:pt x="160685" y="110877"/>
                </a:lnTo>
                <a:lnTo>
                  <a:pt x="153866" y="107056"/>
                </a:lnTo>
                <a:lnTo>
                  <a:pt x="149067" y="100913"/>
                </a:lnTo>
                <a:lnTo>
                  <a:pt x="146926" y="92633"/>
                </a:lnTo>
                <a:lnTo>
                  <a:pt x="214401" y="92633"/>
                </a:lnTo>
                <a:lnTo>
                  <a:pt x="214401" y="83451"/>
                </a:lnTo>
                <a:lnTo>
                  <a:pt x="213193" y="76263"/>
                </a:lnTo>
                <a:lnTo>
                  <a:pt x="147726" y="76263"/>
                </a:lnTo>
                <a:lnTo>
                  <a:pt x="149718" y="69479"/>
                </a:lnTo>
                <a:lnTo>
                  <a:pt x="153468" y="63890"/>
                </a:lnTo>
                <a:lnTo>
                  <a:pt x="159240" y="60097"/>
                </a:lnTo>
                <a:lnTo>
                  <a:pt x="167297" y="58699"/>
                </a:lnTo>
                <a:lnTo>
                  <a:pt x="207326" y="58699"/>
                </a:lnTo>
                <a:lnTo>
                  <a:pt x="202374" y="50514"/>
                </a:lnTo>
                <a:lnTo>
                  <a:pt x="187623" y="40446"/>
                </a:lnTo>
                <a:lnTo>
                  <a:pt x="167297" y="36741"/>
                </a:lnTo>
                <a:close/>
              </a:path>
              <a:path w="718819" h="135890">
                <a:moveTo>
                  <a:pt x="33134" y="12"/>
                </a:moveTo>
                <a:lnTo>
                  <a:pt x="0" y="12"/>
                </a:lnTo>
                <a:lnTo>
                  <a:pt x="51104" y="132575"/>
                </a:lnTo>
                <a:lnTo>
                  <a:pt x="51104" y="132969"/>
                </a:lnTo>
                <a:lnTo>
                  <a:pt x="85445" y="132969"/>
                </a:lnTo>
                <a:lnTo>
                  <a:pt x="100682" y="93446"/>
                </a:lnTo>
                <a:lnTo>
                  <a:pt x="68668" y="93446"/>
                </a:lnTo>
                <a:lnTo>
                  <a:pt x="33134" y="12"/>
                </a:lnTo>
                <a:close/>
              </a:path>
              <a:path w="718819" h="135890">
                <a:moveTo>
                  <a:pt x="188455" y="101815"/>
                </a:moveTo>
                <a:lnTo>
                  <a:pt x="184861" y="109004"/>
                </a:lnTo>
                <a:lnTo>
                  <a:pt x="178473" y="112191"/>
                </a:lnTo>
                <a:lnTo>
                  <a:pt x="209928" y="112191"/>
                </a:lnTo>
                <a:lnTo>
                  <a:pt x="214007" y="102222"/>
                </a:lnTo>
                <a:lnTo>
                  <a:pt x="188455" y="102222"/>
                </a:lnTo>
                <a:lnTo>
                  <a:pt x="188455" y="101815"/>
                </a:lnTo>
                <a:close/>
              </a:path>
              <a:path w="718819" h="135890">
                <a:moveTo>
                  <a:pt x="136550" y="406"/>
                </a:moveTo>
                <a:lnTo>
                  <a:pt x="104609" y="406"/>
                </a:lnTo>
                <a:lnTo>
                  <a:pt x="69468" y="93446"/>
                </a:lnTo>
                <a:lnTo>
                  <a:pt x="100682" y="93446"/>
                </a:lnTo>
                <a:lnTo>
                  <a:pt x="136550" y="406"/>
                </a:lnTo>
                <a:close/>
              </a:path>
              <a:path w="718819" h="135890">
                <a:moveTo>
                  <a:pt x="207326" y="58699"/>
                </a:moveTo>
                <a:lnTo>
                  <a:pt x="178866" y="58699"/>
                </a:lnTo>
                <a:lnTo>
                  <a:pt x="184842" y="67055"/>
                </a:lnTo>
                <a:lnTo>
                  <a:pt x="184964" y="69479"/>
                </a:lnTo>
                <a:lnTo>
                  <a:pt x="185254" y="76263"/>
                </a:lnTo>
                <a:lnTo>
                  <a:pt x="213193" y="76263"/>
                </a:lnTo>
                <a:lnTo>
                  <a:pt x="211363" y="65373"/>
                </a:lnTo>
                <a:lnTo>
                  <a:pt x="207326" y="58699"/>
                </a:lnTo>
                <a:close/>
              </a:path>
              <a:path w="718819" h="135890">
                <a:moveTo>
                  <a:pt x="356933" y="60705"/>
                </a:moveTo>
                <a:lnTo>
                  <a:pt x="326986" y="60705"/>
                </a:lnTo>
                <a:lnTo>
                  <a:pt x="326986" y="107810"/>
                </a:lnTo>
                <a:lnTo>
                  <a:pt x="329345" y="121047"/>
                </a:lnTo>
                <a:lnTo>
                  <a:pt x="335670" y="129528"/>
                </a:lnTo>
                <a:lnTo>
                  <a:pt x="344839" y="134040"/>
                </a:lnTo>
                <a:lnTo>
                  <a:pt x="355726" y="135369"/>
                </a:lnTo>
                <a:lnTo>
                  <a:pt x="364239" y="134788"/>
                </a:lnTo>
                <a:lnTo>
                  <a:pt x="371403" y="133119"/>
                </a:lnTo>
                <a:lnTo>
                  <a:pt x="377517" y="130477"/>
                </a:lnTo>
                <a:lnTo>
                  <a:pt x="382879" y="126974"/>
                </a:lnTo>
                <a:lnTo>
                  <a:pt x="382879" y="110604"/>
                </a:lnTo>
                <a:lnTo>
                  <a:pt x="360527" y="110604"/>
                </a:lnTo>
                <a:lnTo>
                  <a:pt x="356933" y="107416"/>
                </a:lnTo>
                <a:lnTo>
                  <a:pt x="356933" y="60705"/>
                </a:lnTo>
                <a:close/>
              </a:path>
              <a:path w="718819" h="135890">
                <a:moveTo>
                  <a:pt x="382879" y="107010"/>
                </a:moveTo>
                <a:lnTo>
                  <a:pt x="377291" y="109410"/>
                </a:lnTo>
                <a:lnTo>
                  <a:pt x="372503" y="110604"/>
                </a:lnTo>
                <a:lnTo>
                  <a:pt x="382879" y="110604"/>
                </a:lnTo>
                <a:lnTo>
                  <a:pt x="382879" y="107010"/>
                </a:lnTo>
                <a:close/>
              </a:path>
              <a:path w="718819" h="135890">
                <a:moveTo>
                  <a:pt x="356933" y="13589"/>
                </a:moveTo>
                <a:lnTo>
                  <a:pt x="338162" y="13589"/>
                </a:lnTo>
                <a:lnTo>
                  <a:pt x="334975" y="25958"/>
                </a:lnTo>
                <a:lnTo>
                  <a:pt x="332574" y="34747"/>
                </a:lnTo>
                <a:lnTo>
                  <a:pt x="329780" y="39535"/>
                </a:lnTo>
                <a:lnTo>
                  <a:pt x="313804" y="42329"/>
                </a:lnTo>
                <a:lnTo>
                  <a:pt x="313804" y="60705"/>
                </a:lnTo>
                <a:lnTo>
                  <a:pt x="381685" y="60705"/>
                </a:lnTo>
                <a:lnTo>
                  <a:pt x="381685" y="39535"/>
                </a:lnTo>
                <a:lnTo>
                  <a:pt x="356933" y="39535"/>
                </a:lnTo>
                <a:lnTo>
                  <a:pt x="356933" y="13589"/>
                </a:lnTo>
                <a:close/>
              </a:path>
              <a:path w="718819" h="135890">
                <a:moveTo>
                  <a:pt x="584123" y="36741"/>
                </a:moveTo>
                <a:lnTo>
                  <a:pt x="564202" y="40508"/>
                </a:lnTo>
                <a:lnTo>
                  <a:pt x="548397" y="51012"/>
                </a:lnTo>
                <a:lnTo>
                  <a:pt x="537975" y="67081"/>
                </a:lnTo>
                <a:lnTo>
                  <a:pt x="534225" y="87439"/>
                </a:lnTo>
                <a:lnTo>
                  <a:pt x="537993" y="107394"/>
                </a:lnTo>
                <a:lnTo>
                  <a:pt x="548497" y="122480"/>
                </a:lnTo>
                <a:lnTo>
                  <a:pt x="564540" y="132025"/>
                </a:lnTo>
                <a:lnTo>
                  <a:pt x="584923" y="135356"/>
                </a:lnTo>
                <a:lnTo>
                  <a:pt x="601700" y="133154"/>
                </a:lnTo>
                <a:lnTo>
                  <a:pt x="615219" y="126723"/>
                </a:lnTo>
                <a:lnTo>
                  <a:pt x="625071" y="116325"/>
                </a:lnTo>
                <a:lnTo>
                  <a:pt x="626764" y="112191"/>
                </a:lnTo>
                <a:lnTo>
                  <a:pt x="585724" y="112191"/>
                </a:lnTo>
                <a:lnTo>
                  <a:pt x="577524" y="110877"/>
                </a:lnTo>
                <a:lnTo>
                  <a:pt x="570706" y="107056"/>
                </a:lnTo>
                <a:lnTo>
                  <a:pt x="565907" y="100913"/>
                </a:lnTo>
                <a:lnTo>
                  <a:pt x="563765" y="92633"/>
                </a:lnTo>
                <a:lnTo>
                  <a:pt x="631240" y="92633"/>
                </a:lnTo>
                <a:lnTo>
                  <a:pt x="631240" y="83451"/>
                </a:lnTo>
                <a:lnTo>
                  <a:pt x="630032" y="76263"/>
                </a:lnTo>
                <a:lnTo>
                  <a:pt x="564172" y="76263"/>
                </a:lnTo>
                <a:lnTo>
                  <a:pt x="566385" y="69479"/>
                </a:lnTo>
                <a:lnTo>
                  <a:pt x="570207" y="63890"/>
                </a:lnTo>
                <a:lnTo>
                  <a:pt x="575902" y="60097"/>
                </a:lnTo>
                <a:lnTo>
                  <a:pt x="583730" y="58699"/>
                </a:lnTo>
                <a:lnTo>
                  <a:pt x="624164" y="58699"/>
                </a:lnTo>
                <a:lnTo>
                  <a:pt x="619212" y="50514"/>
                </a:lnTo>
                <a:lnTo>
                  <a:pt x="604457" y="40446"/>
                </a:lnTo>
                <a:lnTo>
                  <a:pt x="584123" y="36741"/>
                </a:lnTo>
                <a:close/>
              </a:path>
              <a:path w="718819" h="135890">
                <a:moveTo>
                  <a:pt x="418033" y="39535"/>
                </a:moveTo>
                <a:lnTo>
                  <a:pt x="387680" y="39535"/>
                </a:lnTo>
                <a:lnTo>
                  <a:pt x="417233" y="132969"/>
                </a:lnTo>
                <a:lnTo>
                  <a:pt x="446773" y="132969"/>
                </a:lnTo>
                <a:lnTo>
                  <a:pt x="456412" y="96227"/>
                </a:lnTo>
                <a:lnTo>
                  <a:pt x="435991" y="96227"/>
                </a:lnTo>
                <a:lnTo>
                  <a:pt x="418033" y="39535"/>
                </a:lnTo>
                <a:close/>
              </a:path>
              <a:path w="718819" h="135890">
                <a:moveTo>
                  <a:pt x="485336" y="76669"/>
                </a:moveTo>
                <a:lnTo>
                  <a:pt x="462343" y="76669"/>
                </a:lnTo>
                <a:lnTo>
                  <a:pt x="477519" y="132969"/>
                </a:lnTo>
                <a:lnTo>
                  <a:pt x="507060" y="132969"/>
                </a:lnTo>
                <a:lnTo>
                  <a:pt x="518681" y="96227"/>
                </a:lnTo>
                <a:lnTo>
                  <a:pt x="490296" y="96227"/>
                </a:lnTo>
                <a:lnTo>
                  <a:pt x="485336" y="76669"/>
                </a:lnTo>
                <a:close/>
              </a:path>
              <a:path w="718819" h="135890">
                <a:moveTo>
                  <a:pt x="605294" y="101815"/>
                </a:moveTo>
                <a:lnTo>
                  <a:pt x="601700" y="109004"/>
                </a:lnTo>
                <a:lnTo>
                  <a:pt x="595312" y="112191"/>
                </a:lnTo>
                <a:lnTo>
                  <a:pt x="626764" y="112191"/>
                </a:lnTo>
                <a:lnTo>
                  <a:pt x="630847" y="102222"/>
                </a:lnTo>
                <a:lnTo>
                  <a:pt x="605294" y="102222"/>
                </a:lnTo>
                <a:lnTo>
                  <a:pt x="605294" y="101815"/>
                </a:lnTo>
                <a:close/>
              </a:path>
              <a:path w="718819" h="135890">
                <a:moveTo>
                  <a:pt x="475919" y="39535"/>
                </a:moveTo>
                <a:lnTo>
                  <a:pt x="451561" y="39535"/>
                </a:lnTo>
                <a:lnTo>
                  <a:pt x="436791" y="96227"/>
                </a:lnTo>
                <a:lnTo>
                  <a:pt x="456412" y="96227"/>
                </a:lnTo>
                <a:lnTo>
                  <a:pt x="461543" y="76669"/>
                </a:lnTo>
                <a:lnTo>
                  <a:pt x="485336" y="76669"/>
                </a:lnTo>
                <a:lnTo>
                  <a:pt x="475919" y="39535"/>
                </a:lnTo>
                <a:close/>
              </a:path>
              <a:path w="718819" h="135890">
                <a:moveTo>
                  <a:pt x="536613" y="39535"/>
                </a:moveTo>
                <a:lnTo>
                  <a:pt x="509066" y="39535"/>
                </a:lnTo>
                <a:lnTo>
                  <a:pt x="491096" y="96227"/>
                </a:lnTo>
                <a:lnTo>
                  <a:pt x="518681" y="96227"/>
                </a:lnTo>
                <a:lnTo>
                  <a:pt x="536613" y="39535"/>
                </a:lnTo>
                <a:close/>
              </a:path>
              <a:path w="718819" h="135890">
                <a:moveTo>
                  <a:pt x="624164" y="58699"/>
                </a:moveTo>
                <a:lnTo>
                  <a:pt x="595312" y="58699"/>
                </a:lnTo>
                <a:lnTo>
                  <a:pt x="601275" y="67055"/>
                </a:lnTo>
                <a:lnTo>
                  <a:pt x="601400" y="69479"/>
                </a:lnTo>
                <a:lnTo>
                  <a:pt x="601700" y="76263"/>
                </a:lnTo>
                <a:lnTo>
                  <a:pt x="630032" y="76263"/>
                </a:lnTo>
                <a:lnTo>
                  <a:pt x="628202" y="65373"/>
                </a:lnTo>
                <a:lnTo>
                  <a:pt x="624164" y="58699"/>
                </a:lnTo>
                <a:close/>
              </a:path>
              <a:path w="718819" h="135890">
                <a:moveTo>
                  <a:pt x="718680" y="0"/>
                </a:moveTo>
                <a:lnTo>
                  <a:pt x="688340" y="0"/>
                </a:lnTo>
                <a:lnTo>
                  <a:pt x="688340" y="132562"/>
                </a:lnTo>
                <a:lnTo>
                  <a:pt x="718680" y="132562"/>
                </a:lnTo>
                <a:lnTo>
                  <a:pt x="718680" y="0"/>
                </a:lnTo>
                <a:close/>
              </a:path>
              <a:path w="718819" h="135890">
                <a:moveTo>
                  <a:pt x="248335" y="101815"/>
                </a:moveTo>
                <a:lnTo>
                  <a:pt x="237159" y="101815"/>
                </a:lnTo>
                <a:lnTo>
                  <a:pt x="221983" y="102222"/>
                </a:lnTo>
                <a:lnTo>
                  <a:pt x="226295" y="117000"/>
                </a:lnTo>
                <a:lnTo>
                  <a:pt x="236108" y="127323"/>
                </a:lnTo>
                <a:lnTo>
                  <a:pt x="250336" y="133379"/>
                </a:lnTo>
                <a:lnTo>
                  <a:pt x="267893" y="135356"/>
                </a:lnTo>
                <a:lnTo>
                  <a:pt x="285231" y="133366"/>
                </a:lnTo>
                <a:lnTo>
                  <a:pt x="298448" y="127520"/>
                </a:lnTo>
                <a:lnTo>
                  <a:pt x="306871" y="118008"/>
                </a:lnTo>
                <a:lnTo>
                  <a:pt x="307374" y="115798"/>
                </a:lnTo>
                <a:lnTo>
                  <a:pt x="256717" y="115798"/>
                </a:lnTo>
                <a:lnTo>
                  <a:pt x="249529" y="111010"/>
                </a:lnTo>
                <a:lnTo>
                  <a:pt x="248335" y="101815"/>
                </a:lnTo>
                <a:close/>
              </a:path>
              <a:path w="718819" h="135890">
                <a:moveTo>
                  <a:pt x="264706" y="36347"/>
                </a:moveTo>
                <a:lnTo>
                  <a:pt x="247500" y="38858"/>
                </a:lnTo>
                <a:lnTo>
                  <a:pt x="234562" y="45375"/>
                </a:lnTo>
                <a:lnTo>
                  <a:pt x="226415" y="55262"/>
                </a:lnTo>
                <a:lnTo>
                  <a:pt x="223583" y="67881"/>
                </a:lnTo>
                <a:lnTo>
                  <a:pt x="225729" y="79734"/>
                </a:lnTo>
                <a:lnTo>
                  <a:pt x="232068" y="88145"/>
                </a:lnTo>
                <a:lnTo>
                  <a:pt x="242448" y="93711"/>
                </a:lnTo>
                <a:lnTo>
                  <a:pt x="256717" y="97027"/>
                </a:lnTo>
                <a:lnTo>
                  <a:pt x="278676" y="100622"/>
                </a:lnTo>
                <a:lnTo>
                  <a:pt x="281470" y="103022"/>
                </a:lnTo>
                <a:lnTo>
                  <a:pt x="281470" y="113004"/>
                </a:lnTo>
                <a:lnTo>
                  <a:pt x="275882" y="115798"/>
                </a:lnTo>
                <a:lnTo>
                  <a:pt x="307374" y="115798"/>
                </a:lnTo>
                <a:lnTo>
                  <a:pt x="309829" y="105016"/>
                </a:lnTo>
                <a:lnTo>
                  <a:pt x="307466" y="92976"/>
                </a:lnTo>
                <a:lnTo>
                  <a:pt x="301137" y="84154"/>
                </a:lnTo>
                <a:lnTo>
                  <a:pt x="291067" y="78179"/>
                </a:lnTo>
                <a:lnTo>
                  <a:pt x="277482" y="74675"/>
                </a:lnTo>
                <a:lnTo>
                  <a:pt x="259511" y="71475"/>
                </a:lnTo>
                <a:lnTo>
                  <a:pt x="254723" y="70675"/>
                </a:lnTo>
                <a:lnTo>
                  <a:pt x="251929" y="68681"/>
                </a:lnTo>
                <a:lnTo>
                  <a:pt x="251929" y="59499"/>
                </a:lnTo>
                <a:lnTo>
                  <a:pt x="256717" y="56299"/>
                </a:lnTo>
                <a:lnTo>
                  <a:pt x="305444" y="56299"/>
                </a:lnTo>
                <a:lnTo>
                  <a:pt x="305018" y="54874"/>
                </a:lnTo>
                <a:lnTo>
                  <a:pt x="296144" y="44830"/>
                </a:lnTo>
                <a:lnTo>
                  <a:pt x="282632" y="38530"/>
                </a:lnTo>
                <a:lnTo>
                  <a:pt x="264706" y="36347"/>
                </a:lnTo>
                <a:close/>
              </a:path>
              <a:path w="718819" h="135890">
                <a:moveTo>
                  <a:pt x="305444" y="56299"/>
                </a:moveTo>
                <a:lnTo>
                  <a:pt x="275882" y="56299"/>
                </a:lnTo>
                <a:lnTo>
                  <a:pt x="282270" y="61099"/>
                </a:lnTo>
                <a:lnTo>
                  <a:pt x="283870" y="69088"/>
                </a:lnTo>
                <a:lnTo>
                  <a:pt x="309029" y="68287"/>
                </a:lnTo>
                <a:lnTo>
                  <a:pt x="305444" y="56299"/>
                </a:lnTo>
                <a:close/>
              </a:path>
            </a:pathLst>
          </a:custGeom>
          <a:solidFill>
            <a:srgbClr val="033952"/>
          </a:solidFill>
        </p:spPr>
        <p:txBody>
          <a:bodyPr wrap="square" lIns="0" tIns="0" rIns="0" bIns="0" rtlCol="0"/>
          <a:lstStyle/>
          <a:p>
            <a:endParaRPr/>
          </a:p>
        </p:txBody>
      </p:sp>
      <p:sp>
        <p:nvSpPr>
          <p:cNvPr id="29" name="object 29"/>
          <p:cNvSpPr/>
          <p:nvPr/>
        </p:nvSpPr>
        <p:spPr>
          <a:xfrm>
            <a:off x="502919" y="507490"/>
            <a:ext cx="246379" cy="283210"/>
          </a:xfrm>
          <a:custGeom>
            <a:avLst/>
            <a:gdLst/>
            <a:ahLst/>
            <a:cxnLst/>
            <a:rect l="l" t="t" r="r" b="b"/>
            <a:pathLst>
              <a:path w="246379" h="283209">
                <a:moveTo>
                  <a:pt x="226771" y="0"/>
                </a:moveTo>
                <a:lnTo>
                  <a:pt x="19481" y="0"/>
                </a:lnTo>
                <a:lnTo>
                  <a:pt x="12012" y="1404"/>
                </a:lnTo>
                <a:lnTo>
                  <a:pt x="5807" y="5243"/>
                </a:lnTo>
                <a:lnTo>
                  <a:pt x="1568" y="10956"/>
                </a:lnTo>
                <a:lnTo>
                  <a:pt x="0" y="17983"/>
                </a:lnTo>
                <a:lnTo>
                  <a:pt x="76" y="139852"/>
                </a:lnTo>
                <a:lnTo>
                  <a:pt x="14858" y="188306"/>
                </a:lnTo>
                <a:lnTo>
                  <a:pt x="58940" y="238760"/>
                </a:lnTo>
                <a:lnTo>
                  <a:pt x="90568" y="263315"/>
                </a:lnTo>
                <a:lnTo>
                  <a:pt x="114693" y="279031"/>
                </a:lnTo>
                <a:lnTo>
                  <a:pt x="114884" y="279209"/>
                </a:lnTo>
                <a:lnTo>
                  <a:pt x="121373" y="282714"/>
                </a:lnTo>
                <a:lnTo>
                  <a:pt x="129362" y="282714"/>
                </a:lnTo>
                <a:lnTo>
                  <a:pt x="170347" y="255126"/>
                </a:lnTo>
                <a:lnTo>
                  <a:pt x="214427" y="213190"/>
                </a:lnTo>
                <a:lnTo>
                  <a:pt x="227760" y="194297"/>
                </a:lnTo>
                <a:lnTo>
                  <a:pt x="105397" y="194297"/>
                </a:lnTo>
                <a:lnTo>
                  <a:pt x="53949" y="60439"/>
                </a:lnTo>
                <a:lnTo>
                  <a:pt x="246253" y="60439"/>
                </a:lnTo>
                <a:lnTo>
                  <a:pt x="246253" y="17983"/>
                </a:lnTo>
                <a:lnTo>
                  <a:pt x="244753" y="10956"/>
                </a:lnTo>
                <a:lnTo>
                  <a:pt x="240631" y="5243"/>
                </a:lnTo>
                <a:lnTo>
                  <a:pt x="234449" y="1404"/>
                </a:lnTo>
                <a:lnTo>
                  <a:pt x="226771" y="0"/>
                </a:lnTo>
                <a:close/>
              </a:path>
              <a:path w="246379" h="283209">
                <a:moveTo>
                  <a:pt x="246253" y="60439"/>
                </a:moveTo>
                <a:lnTo>
                  <a:pt x="191808" y="60439"/>
                </a:lnTo>
                <a:lnTo>
                  <a:pt x="139852" y="194297"/>
                </a:lnTo>
                <a:lnTo>
                  <a:pt x="227760" y="194297"/>
                </a:lnTo>
                <a:lnTo>
                  <a:pt x="232076" y="188182"/>
                </a:lnTo>
                <a:lnTo>
                  <a:pt x="242700" y="163736"/>
                </a:lnTo>
                <a:lnTo>
                  <a:pt x="246253" y="139852"/>
                </a:lnTo>
                <a:lnTo>
                  <a:pt x="246253" y="60439"/>
                </a:lnTo>
                <a:close/>
              </a:path>
              <a:path w="246379" h="283209">
                <a:moveTo>
                  <a:pt x="159842" y="60439"/>
                </a:moveTo>
                <a:lnTo>
                  <a:pt x="87414" y="60439"/>
                </a:lnTo>
                <a:lnTo>
                  <a:pt x="123367" y="154343"/>
                </a:lnTo>
                <a:lnTo>
                  <a:pt x="124371" y="154343"/>
                </a:lnTo>
                <a:lnTo>
                  <a:pt x="159842" y="60439"/>
                </a:lnTo>
                <a:close/>
              </a:path>
            </a:pathLst>
          </a:custGeom>
          <a:solidFill>
            <a:srgbClr val="DDC04A"/>
          </a:solidFill>
        </p:spPr>
        <p:txBody>
          <a:bodyPr wrap="square" lIns="0" tIns="0" rIns="0" bIns="0" rtlCol="0"/>
          <a:lstStyle/>
          <a:p>
            <a:endParaRPr/>
          </a:p>
        </p:txBody>
      </p:sp>
      <p:sp>
        <p:nvSpPr>
          <p:cNvPr id="30" name="object 30"/>
          <p:cNvSpPr/>
          <p:nvPr/>
        </p:nvSpPr>
        <p:spPr>
          <a:xfrm>
            <a:off x="1716277" y="507491"/>
            <a:ext cx="0" cy="260985"/>
          </a:xfrm>
          <a:custGeom>
            <a:avLst/>
            <a:gdLst/>
            <a:ahLst/>
            <a:cxnLst/>
            <a:rect l="l" t="t" r="r" b="b"/>
            <a:pathLst>
              <a:path h="260984">
                <a:moveTo>
                  <a:pt x="0" y="0"/>
                </a:moveTo>
                <a:lnTo>
                  <a:pt x="0" y="260604"/>
                </a:lnTo>
              </a:path>
            </a:pathLst>
          </a:custGeom>
          <a:ln w="12700">
            <a:solidFill>
              <a:srgbClr val="F2F7FB"/>
            </a:solidFill>
          </a:ln>
        </p:spPr>
        <p:txBody>
          <a:bodyPr wrap="square" lIns="0" tIns="0" rIns="0" bIns="0" rtlCol="0"/>
          <a:lstStyle/>
          <a:p>
            <a:endParaRPr/>
          </a:p>
        </p:txBody>
      </p:sp>
      <p:sp>
        <p:nvSpPr>
          <p:cNvPr id="31" name="object 31"/>
          <p:cNvSpPr/>
          <p:nvPr/>
        </p:nvSpPr>
        <p:spPr>
          <a:xfrm>
            <a:off x="510286" y="1021333"/>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52" name="object 36">
            <a:extLst>
              <a:ext uri="{FF2B5EF4-FFF2-40B4-BE49-F238E27FC236}">
                <a16:creationId xmlns:a16="http://schemas.microsoft.com/office/drawing/2014/main" id="{DFB6B493-0A85-4677-B83C-29B0E3225671}"/>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2"/>
              </a:rPr>
              <a:t>info@vestwell.com</a:t>
            </a:r>
            <a:r>
              <a:rPr lang="en-US" sz="800" b="1" spc="-10" dirty="0">
                <a:solidFill>
                  <a:srgbClr val="4A657A"/>
                </a:solidFill>
                <a:latin typeface="NunitoSans-SemiBold"/>
                <a:cs typeface="NunitoSans-SemiBold"/>
              </a:rPr>
              <a:t>  |  Page 2 of 4                                                                        vestwell.com</a:t>
            </a:r>
            <a:endParaRPr sz="800" dirty="0">
              <a:latin typeface="NunitoSans-SemiBold"/>
              <a:cs typeface="NunitoSans-SemiBold"/>
            </a:endParaRPr>
          </a:p>
        </p:txBody>
      </p:sp>
      <p:sp>
        <p:nvSpPr>
          <p:cNvPr id="53" name="TextBox 52">
            <a:extLst>
              <a:ext uri="{FF2B5EF4-FFF2-40B4-BE49-F238E27FC236}">
                <a16:creationId xmlns:a16="http://schemas.microsoft.com/office/drawing/2014/main" id="{CFAD03C1-A49E-4D54-A835-C3EB10E273F8}"/>
              </a:ext>
            </a:extLst>
          </p:cNvPr>
          <p:cNvSpPr txBox="1"/>
          <p:nvPr/>
        </p:nvSpPr>
        <p:spPr>
          <a:xfrm>
            <a:off x="432771" y="9575802"/>
            <a:ext cx="6975632" cy="276551"/>
          </a:xfrm>
          <a:prstGeom prst="rect">
            <a:avLst/>
          </a:prstGeom>
          <a:noFill/>
        </p:spPr>
        <p:txBody>
          <a:bodyPr wrap="square" rtlCol="0">
            <a:spAutoFit/>
          </a:bodyPr>
          <a:lstStyle/>
          <a:p>
            <a:pPr>
              <a:lnSpc>
                <a:spcPts val="740"/>
              </a:lnSpc>
            </a:pPr>
            <a:r>
              <a:rPr lang="en-US" sz="1200" b="1" spc="-37" baseline="7936" dirty="0">
                <a:solidFill>
                  <a:srgbClr val="4A657A"/>
                </a:solidFill>
                <a:latin typeface="NunitoSans-Light"/>
              </a:rPr>
              <a:t>All investments are subject to risk, including the loss of principal</a:t>
            </a:r>
            <a:r>
              <a:rPr lang="en-US" sz="1200" spc="-37" baseline="7936" dirty="0">
                <a:solidFill>
                  <a:srgbClr val="4A657A"/>
                </a:solidFill>
                <a:latin typeface="NunitoSans-Light"/>
              </a:rPr>
              <a:t>. For additional information regarding the indices shown, please refer to the Important Information About This Fact Sheet.</a:t>
            </a:r>
          </a:p>
        </p:txBody>
      </p:sp>
      <p:sp>
        <p:nvSpPr>
          <p:cNvPr id="11" name="object 3">
            <a:extLst>
              <a:ext uri="{FF2B5EF4-FFF2-40B4-BE49-F238E27FC236}">
                <a16:creationId xmlns:a16="http://schemas.microsoft.com/office/drawing/2014/main" id="{5BEF6A44-BDDA-4898-8B7C-64D2F0E1B00A}"/>
              </a:ext>
            </a:extLst>
          </p:cNvPr>
          <p:cNvSpPr txBox="1"/>
          <p:nvPr/>
        </p:nvSpPr>
        <p:spPr>
          <a:xfrm>
            <a:off x="457200" y="1098054"/>
            <a:ext cx="6666611" cy="457176"/>
          </a:xfrm>
          <a:prstGeom prst="rect">
            <a:avLst/>
          </a:prstGeom>
        </p:spPr>
        <p:txBody>
          <a:bodyPr vert="horz" wrap="square" lIns="0" tIns="15875" rIns="0" bIns="0" rtlCol="0">
            <a:spAutoFit/>
          </a:bodyPr>
          <a:lstStyle/>
          <a:p>
            <a:pPr marL="12700">
              <a:lnSpc>
                <a:spcPct val="100000"/>
              </a:lnSpc>
              <a:spcBef>
                <a:spcPts val="125"/>
              </a:spcBef>
            </a:pPr>
            <a:r>
              <a:rPr lang="en-US" sz="900" b="1" spc="50" dirty="0">
                <a:solidFill>
                  <a:srgbClr val="2C8FC5"/>
                </a:solidFill>
                <a:latin typeface="Nunito-Black"/>
                <a:cs typeface="Nunito-Black"/>
              </a:rPr>
              <a:t>MUTUAL FUND/ETF RETURNS AND EXPENSE RATIOS AS OF DECEMBER 31, 2024</a:t>
            </a:r>
          </a:p>
          <a:p>
            <a:pPr marL="12700">
              <a:lnSpc>
                <a:spcPct val="100000"/>
              </a:lnSpc>
              <a:spcBef>
                <a:spcPts val="125"/>
              </a:spcBef>
            </a:pPr>
            <a:r>
              <a:rPr lang="en-US" sz="900" spc="-15" dirty="0">
                <a:solidFill>
                  <a:srgbClr val="4A657A"/>
                </a:solidFill>
                <a:latin typeface="NunitoSans-SemiBold"/>
                <a:cs typeface="NunitoSans-SemiBold"/>
              </a:rPr>
              <a:t>The tables below show the open-end mutual funds/ETFs held in the model as of December 31, 2024. </a:t>
            </a:r>
          </a:p>
          <a:p>
            <a:pPr marL="12700">
              <a:lnSpc>
                <a:spcPct val="100000"/>
              </a:lnSpc>
              <a:spcBef>
                <a:spcPts val="125"/>
              </a:spcBef>
            </a:pPr>
            <a:endParaRPr lang="en-US" sz="900" dirty="0">
              <a:latin typeface="Nunito-Black"/>
              <a:cs typeface="Nunito-Black"/>
            </a:endParaRPr>
          </a:p>
        </p:txBody>
      </p:sp>
      <p:sp>
        <p:nvSpPr>
          <p:cNvPr id="2" name="object 35">
            <a:extLst>
              <a:ext uri="{FF2B5EF4-FFF2-40B4-BE49-F238E27FC236}">
                <a16:creationId xmlns:a16="http://schemas.microsoft.com/office/drawing/2014/main" id="{2F5ADBBA-B62B-F2B3-7E87-AD499F3FB9CB}"/>
              </a:ext>
            </a:extLst>
          </p:cNvPr>
          <p:cNvSpPr txBox="1"/>
          <p:nvPr/>
        </p:nvSpPr>
        <p:spPr>
          <a:xfrm>
            <a:off x="475034" y="5715000"/>
            <a:ext cx="6553200" cy="2659702"/>
          </a:xfrm>
          <a:prstGeom prst="rect">
            <a:avLst/>
          </a:prstGeom>
        </p:spPr>
        <p:txBody>
          <a:bodyPr vert="horz" wrap="square" lIns="0" tIns="12700" rIns="0" bIns="0" rtlCol="0">
            <a:spAutoFit/>
          </a:bodyPr>
          <a:lstStyle/>
          <a:p>
            <a:pPr marR="33655">
              <a:spcAft>
                <a:spcPts val="600"/>
              </a:spcAft>
            </a:pPr>
            <a:r>
              <a:rPr lang="en-US" sz="800" b="1" spc="-20" dirty="0">
                <a:solidFill>
                  <a:srgbClr val="4A657A"/>
                </a:solidFill>
                <a:latin typeface="Nunito Sans"/>
                <a:cs typeface="Nunito Sans"/>
              </a:rPr>
              <a:t>The performance data quoted represents past performance and does not guarantee future results. Current performance may be lower or higher and materially different from the performance data quoted. The investment return and principal value of an investment will fluctuate, so that an investor’s assets, when sold, may be worth significantly more or less than their original cost. </a:t>
            </a:r>
          </a:p>
          <a:p>
            <a:pPr marR="33655">
              <a:spcAft>
                <a:spcPts val="600"/>
              </a:spcAft>
            </a:pPr>
            <a:r>
              <a:rPr lang="en-US" sz="800" b="1" spc="-20" dirty="0">
                <a:solidFill>
                  <a:srgbClr val="4A657A"/>
                </a:solidFill>
                <a:latin typeface="Nunito Sans"/>
                <a:cs typeface="Nunito Sans"/>
              </a:rPr>
              <a:t>The gross of fee performance information shown above does not reflect advisory fees or fees for other services payable to Vestwell or other plan expenses that are charged against participant accounts, which will reduce an investment's return. Those expenses are all displayed on quarterly benefit statements and fee disclosures provided to participants. Returns for periods longer than one year are annualized. Mutual funds /ETFs included in the Vestwell model charge additional fees and expenses </a:t>
            </a:r>
            <a:r>
              <a:rPr lang="en-US" sz="800" b="1" spc="-20" dirty="0">
                <a:solidFill>
                  <a:srgbClr val="4A657A"/>
                </a:solidFill>
                <a:latin typeface="Nunito Sans"/>
              </a:rPr>
              <a:t>against participant accounts. </a:t>
            </a:r>
            <a:endParaRPr lang="en-US" sz="800" b="1" spc="-20" dirty="0">
              <a:solidFill>
                <a:srgbClr val="4A657A"/>
              </a:solidFill>
              <a:latin typeface="Nunito Sans"/>
              <a:cs typeface="Nunito Sans"/>
            </a:endParaRPr>
          </a:p>
          <a:p>
            <a:pPr marR="33655">
              <a:spcAft>
                <a:spcPts val="600"/>
              </a:spcAft>
            </a:pPr>
            <a:r>
              <a:rPr lang="en-US" sz="800" b="1" spc="-20" dirty="0">
                <a:solidFill>
                  <a:srgbClr val="4A657A"/>
                </a:solidFill>
                <a:latin typeface="Nunito Sans"/>
                <a:cs typeface="Nunito Sans"/>
              </a:rPr>
              <a:t>Net of fee performance shown reflects performance of the investment vehicles utilized in the Vestwell models with the deduction of an annual advisory fee, the maximum annual advisory fee charged by Vestwell to account holders invested in the Vestwell models represented on this factsheet. The annual advisory fee is 0.20%, billed quarterly. Net performance has been calculated by BNY Advisors. Returns for periods longer than one year are annualized. Mutual funds /ETFs included in the Vestwell model charge additional fees and expenses </a:t>
            </a:r>
            <a:r>
              <a:rPr lang="en-US" sz="800" b="1" spc="-20" dirty="0">
                <a:solidFill>
                  <a:srgbClr val="4A657A"/>
                </a:solidFill>
                <a:latin typeface="Nunito Sans"/>
              </a:rPr>
              <a:t>against participant accounts. </a:t>
            </a:r>
          </a:p>
          <a:p>
            <a:pPr marR="33655">
              <a:spcAft>
                <a:spcPts val="600"/>
              </a:spcAft>
            </a:pPr>
            <a:r>
              <a:rPr lang="en-US" sz="800" b="1" spc="-20" dirty="0">
                <a:solidFill>
                  <a:srgbClr val="4A657A"/>
                </a:solidFill>
                <a:latin typeface="Nunito Sans"/>
              </a:rPr>
              <a:t>Investors should carefully consider the investment objectives, risks, charges, fees and expenses of investment option available in the Plan. Vestwell and its subsidiaries do not provide legal, tax, investment or other investment advice. Plan participants are encouraged to seek advice from their qualified professional before making any investment decisions. Important information about the investment options available in your Plan can be found in the mutual fund/ETF prospectus and, if available, the summary prospectus, by calling the fund company/issuer or visiting the respective fund company’s/issuer’s website or by visiting the SEC’s EDGAR website at https://www.sec.gov/edgar/search/#. Please read the prospectus and, if available, the summary prospectus carefully.</a:t>
            </a:r>
          </a:p>
          <a:p>
            <a:pPr marR="33655">
              <a:spcAft>
                <a:spcPts val="600"/>
              </a:spcAft>
            </a:pPr>
            <a:endParaRPr lang="en-US" sz="800" b="1" spc="-20" dirty="0">
              <a:solidFill>
                <a:srgbClr val="4A657A"/>
              </a:solidFill>
              <a:latin typeface="Nunito Sans"/>
              <a:cs typeface="Nunito Sans"/>
            </a:endParaRPr>
          </a:p>
        </p:txBody>
      </p:sp>
      <p:pic>
        <p:nvPicPr>
          <p:cNvPr id="5" name="Picture 4">
            <a:extLst>
              <a:ext uri="{FF2B5EF4-FFF2-40B4-BE49-F238E27FC236}">
                <a16:creationId xmlns:a16="http://schemas.microsoft.com/office/drawing/2014/main" id="{411622FC-E0FC-373E-5A3A-38994B1D6F81}"/>
              </a:ext>
            </a:extLst>
          </p:cNvPr>
          <p:cNvPicPr>
            <a:picLocks noChangeAspect="1"/>
          </p:cNvPicPr>
          <p:nvPr/>
        </p:nvPicPr>
        <p:blipFill>
          <a:blip r:embed="rId3"/>
          <a:stretch>
            <a:fillRect/>
          </a:stretch>
        </p:blipFill>
        <p:spPr>
          <a:xfrm>
            <a:off x="445655" y="3932841"/>
            <a:ext cx="3572561" cy="1324959"/>
          </a:xfrm>
          <a:prstGeom prst="rect">
            <a:avLst/>
          </a:prstGeom>
        </p:spPr>
      </p:pic>
      <p:pic>
        <p:nvPicPr>
          <p:cNvPr id="6" name="Picture 5">
            <a:extLst>
              <a:ext uri="{FF2B5EF4-FFF2-40B4-BE49-F238E27FC236}">
                <a16:creationId xmlns:a16="http://schemas.microsoft.com/office/drawing/2014/main" id="{D875EDBA-A617-5EE0-7A5F-5B3082389320}"/>
              </a:ext>
            </a:extLst>
          </p:cNvPr>
          <p:cNvPicPr>
            <a:picLocks noChangeAspect="1"/>
          </p:cNvPicPr>
          <p:nvPr/>
        </p:nvPicPr>
        <p:blipFill>
          <a:blip r:embed="rId4"/>
          <a:stretch>
            <a:fillRect/>
          </a:stretch>
        </p:blipFill>
        <p:spPr>
          <a:xfrm>
            <a:off x="457200" y="1519610"/>
            <a:ext cx="6858000" cy="1778171"/>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C8A7DEF3-5D69-49DE-B6A1-C46E59F47F3E}"/>
              </a:ext>
            </a:extLst>
          </p:cNvPr>
          <p:cNvSpPr txBox="1"/>
          <p:nvPr/>
        </p:nvSpPr>
        <p:spPr>
          <a:xfrm>
            <a:off x="457200" y="1037441"/>
            <a:ext cx="6934200" cy="9157507"/>
          </a:xfrm>
          <a:prstGeom prst="rect">
            <a:avLst/>
          </a:prstGeom>
          <a:noFill/>
        </p:spPr>
        <p:txBody>
          <a:bodyPr wrap="square" rtlCol="0">
            <a:spAutoFit/>
          </a:bodyPr>
          <a:lstStyle/>
          <a:p>
            <a:pPr>
              <a:spcAft>
                <a:spcPts val="660"/>
              </a:spcAft>
            </a:pPr>
            <a:r>
              <a:rPr lang="en-US" sz="1000" b="1" dirty="0">
                <a:latin typeface="Nunito Sans" pitchFamily="2" charset="0"/>
              </a:rPr>
              <a:t>Important Information About This Fact Sheet</a:t>
            </a:r>
          </a:p>
          <a:p>
            <a:pPr>
              <a:spcAft>
                <a:spcPts val="660"/>
              </a:spcAft>
            </a:pPr>
            <a:r>
              <a:rPr lang="en-US" sz="800">
                <a:latin typeface="Nunito Sans" pitchFamily="2" charset="0"/>
              </a:rPr>
              <a:t>©2025 </a:t>
            </a:r>
            <a:r>
              <a:rPr lang="en-US" sz="800" dirty="0">
                <a:latin typeface="Nunito Sans" pitchFamily="2" charset="0"/>
              </a:rPr>
              <a:t>Vestwell Advisors, LLC. All rights reserved. Vestwell Advisors, LLC (Vestwell) is a SEC registered investment advisor, a wholly-owned subsidiary of Vestwell Holdings, Inc., which provides recordkeeping and other services to 401(k), 403(b) and other workplace retirement plans.. This fact sheet does not constitute investment advice and is for informational purposes only, is not intended to meet the objectives or suitability requirements of any specific individual or account and does not provide a guarantee that the investment objective of any model will be met. An investor should assess his/her own investment needs based on his/her own financial circumstances and investment objectives. Neither the information nor any opinions expressed herein should be construed as a solicitation or a recommendation by Vestwell, BNY Mellon Advisors, Inc. (BNY Advisors) or any of their affiliates to buy, hold or sell any securities or investments or hire any specific manager. The information contained herein has been obtained from sources that are believed to be reliable.</a:t>
            </a:r>
          </a:p>
          <a:p>
            <a:pPr>
              <a:spcAft>
                <a:spcPts val="660"/>
              </a:spcAft>
            </a:pPr>
            <a:r>
              <a:rPr lang="en-US" sz="800" dirty="0">
                <a:latin typeface="Nunito Sans" pitchFamily="2" charset="0"/>
              </a:rPr>
              <a:t>On May 1, 2022, Vestwell appointed BNY Advisors as an investment sub-adviser to Vestwell. As sub-adviser, BNY Advisors provides Vestwell with several investment models to implement Vestwell strategies and makes recommendations on investment vehicles to populate multiple Vestwell Fund lineups. BNY Advisors is also responsible for investment vehicle recommendations, due diligence and ongoing monitoring of the models and investment fund line ups, which are provided to Vestwell on a non-discretionary basis. BNY Advisors is the brand name under which BNY Mellon Advisors, Inc. conducts its investment advisory business. BNY Mellon Advisors, Inc. is an investment adviser registered in the United States under the Investment Advisers Act of 1940 and a subsidiary of The Bank of New York Mellon Corporation (BNY).</a:t>
            </a:r>
          </a:p>
          <a:p>
            <a:pPr>
              <a:spcAft>
                <a:spcPts val="660"/>
              </a:spcAft>
            </a:pPr>
            <a:r>
              <a:rPr lang="en-US" sz="800" b="1" dirty="0">
                <a:latin typeface="Nunito Sans" pitchFamily="2" charset="0"/>
              </a:rPr>
              <a:t>All investments involve risk, including the loss of principal</a:t>
            </a:r>
            <a:r>
              <a:rPr lang="en-US" sz="800" dirty="0">
                <a:latin typeface="Nunito Sans" pitchFamily="2" charset="0"/>
              </a:rPr>
              <a:t>. All charts, data and other information provided in this fact sheet, our website, or through use of our tools are for illustrative purposes only. Vestwell Holdings, Inc. and its subsidiaries and affiliates do not provide legal, final, investment, or tax advice to any individual. We encourage you to consult with a qualified professional before making any decisions regarding your retirement plan or any other investments. </a:t>
            </a:r>
          </a:p>
          <a:p>
            <a:pPr>
              <a:spcAft>
                <a:spcPts val="660"/>
              </a:spcAft>
            </a:pPr>
            <a:r>
              <a:rPr lang="en-US" sz="800" dirty="0">
                <a:latin typeface="Nunito Sans" pitchFamily="2" charset="0"/>
              </a:rPr>
              <a:t>It is important to remember that there are risks inherent in any investment and that there is no assurance that any money manager, fund, asset class, index, style or strategy will provide positive performance over time. Diversification and strategic asset allocation do not guarantee a profit or protect against a loss in declining markets. </a:t>
            </a:r>
            <a:r>
              <a:rPr lang="en-US" sz="800" b="1" dirty="0">
                <a:latin typeface="Nunito Sans" pitchFamily="2" charset="0"/>
              </a:rPr>
              <a:t>All investments are subject to risk, including the loss of principal. Past performance is not a guarantee of future results. </a:t>
            </a:r>
            <a:r>
              <a:rPr lang="en-US" sz="800" dirty="0">
                <a:latin typeface="Nunito Sans" pitchFamily="2" charset="0"/>
              </a:rPr>
              <a:t>Current performance may be lower or higher than the performance data quoted. The investment return and principal value of an investment will fluctuate, so that an investor’s assets, when sold, may be worth more or less than their original cost. </a:t>
            </a:r>
          </a:p>
          <a:p>
            <a:pPr>
              <a:spcAft>
                <a:spcPts val="660"/>
              </a:spcAft>
            </a:pPr>
            <a:r>
              <a:rPr lang="en-US" sz="800" dirty="0">
                <a:latin typeface="Nunito Sans" pitchFamily="2" charset="0"/>
              </a:rPr>
              <a:t>Investments in fixed income securities are subject to several general risks, including interest rate risk, credit risk, the risk of issuer default, liquidity risk and market risk. These risks can affect a security's price and yield to varying degrees, depending upon the nature of the instrument, and may occur from fluctuations in interest rates, a change to an issuer’s individual situation or industry, or events in the financial markets. In general, a bond's yield is inversely rated to its price. Bonds can lose their value as interest rates rise and an investor can lose principal. If sold prior to maturity, fixed income securities are subject to gains/losses based on the level of interest rates, market conditions and the credit quality of the issuer. </a:t>
            </a:r>
          </a:p>
          <a:p>
            <a:pPr>
              <a:spcAft>
                <a:spcPts val="660"/>
              </a:spcAft>
            </a:pPr>
            <a:r>
              <a:rPr lang="en-US" sz="800" dirty="0">
                <a:latin typeface="Nunito Sans" pitchFamily="2" charset="0"/>
              </a:rPr>
              <a:t>Short-term fixed income securities are susceptible to fluctuations in interest rates. If interest rates rise, bond prices will decline, despite the lack of change in both coupon and maturity. Price volatility typically increases with the length of the maturity and decreases as the size of the coupon decreases. Investments in intermediate- and long-term fixed income securities involve interest rate risk and inflation risk, which could reduce the value or real return of an investment should interest rates rise.</a:t>
            </a:r>
          </a:p>
          <a:p>
            <a:pPr>
              <a:spcAft>
                <a:spcPts val="660"/>
              </a:spcAft>
            </a:pPr>
            <a:r>
              <a:rPr lang="en-US" sz="800" dirty="0">
                <a:latin typeface="Nunito Sans" pitchFamily="2" charset="0"/>
              </a:rPr>
              <a:t>Investments in non-U.S. fixed income securities involve certain risks, including foreign currency risk, the risk of political or economic instability, different legal and accounting practices, increased volatility and reduced liquidity. These are in addition to the risks associated with all fixed income securities, including interest rate risk, market risk and the possibility of issuer default. </a:t>
            </a:r>
          </a:p>
          <a:p>
            <a:pPr>
              <a:spcAft>
                <a:spcPts val="660"/>
              </a:spcAft>
            </a:pPr>
            <a:r>
              <a:rPr lang="en-US" sz="800" dirty="0">
                <a:latin typeface="Nunito Sans" pitchFamily="2" charset="0"/>
              </a:rPr>
              <a:t>Investments in corporate fixed income securities are subject to a number of risks, including the possibility of issuer default, credit risk, market risk and call risk. </a:t>
            </a:r>
          </a:p>
          <a:p>
            <a:pPr>
              <a:spcAft>
                <a:spcPts val="660"/>
              </a:spcAft>
            </a:pPr>
            <a:r>
              <a:rPr lang="en-US" sz="800" dirty="0">
                <a:latin typeface="Nunito Sans" pitchFamily="2" charset="0"/>
              </a:rPr>
              <a:t>Investments in inflation-protected securities are subject to several general risks, including interest rate risk, credit risk, market risk and inflation-protected securities risk. Interest payments on inflation-protected securities will vary as the principal and/or interest is adjusted for inflation and may be more volatile than interest paid on ordinary fixed income securities.</a:t>
            </a:r>
          </a:p>
          <a:p>
            <a:pPr rtl="0"/>
            <a:r>
              <a:rPr lang="en-US" sz="800" dirty="0">
                <a:latin typeface="Nunito Sans" pitchFamily="2" charset="0"/>
              </a:rPr>
              <a:t>For more information about Vestwell, as well as its products, fees and services, please refer to Vestwell Advisors’ Form ADV Part 2 Brochure, which is available on our website or may be obtained by writing to: Vestwell, </a:t>
            </a:r>
            <a:r>
              <a:rPr lang="en-US" sz="800" kern="1200" dirty="0">
                <a:latin typeface="Nunito Sans" pitchFamily="2" charset="0"/>
              </a:rPr>
              <a:t>1410 Broadway, 23rd Fl. </a:t>
            </a:r>
            <a:r>
              <a:rPr lang="en-US" sz="800" dirty="0">
                <a:latin typeface="Nunito Sans" pitchFamily="2" charset="0"/>
              </a:rPr>
              <a:t>New Nork, NY 10018, or by calling (917) 979-5358.</a:t>
            </a:r>
          </a:p>
          <a:p>
            <a:pPr rtl="0"/>
            <a:r>
              <a:rPr lang="en-US" sz="500" dirty="0">
                <a:latin typeface="Nunito Sans" pitchFamily="2" charset="0"/>
              </a:rPr>
              <a:t>BNYA-VEST-116-24</a:t>
            </a:r>
          </a:p>
          <a:p>
            <a:pPr rtl="0"/>
            <a:endParaRPr lang="en-US" sz="800" dirty="0">
              <a:latin typeface="Nunito Sans" pitchFamily="2" charset="0"/>
            </a:endParaRPr>
          </a:p>
          <a:p>
            <a:pPr rtl="0"/>
            <a:r>
              <a:rPr lang="en-US" sz="800" b="1" dirty="0">
                <a:latin typeface="Nunito Sans" pitchFamily="2" charset="0"/>
              </a:rPr>
              <a:t>Glossary of Terms</a:t>
            </a:r>
          </a:p>
          <a:p>
            <a:pPr rtl="0"/>
            <a:endParaRPr lang="en-US" sz="800" dirty="0">
              <a:latin typeface="Nunito Sans" pitchFamily="2" charset="0"/>
            </a:endParaRPr>
          </a:p>
          <a:p>
            <a:pPr rtl="0">
              <a:spcAft>
                <a:spcPts val="500"/>
              </a:spcAft>
            </a:pPr>
            <a:r>
              <a:rPr lang="en-US" sz="800" b="1" dirty="0">
                <a:latin typeface="Nunito Sans" pitchFamily="2" charset="0"/>
              </a:rPr>
              <a:t>Average Effective Duration</a:t>
            </a:r>
            <a:r>
              <a:rPr lang="en-US" sz="800" dirty="0">
                <a:latin typeface="Nunito Sans" pitchFamily="2" charset="0"/>
              </a:rPr>
              <a:t>–Average effective duration is a measure of a bond fund's/ETF’s interest-rate sensitivity--the longer a fund's/ETF’s duration, the more sensitive the fund/ETF typically is to shifts in interest rates.  A bond fund/ETF with a duration of 10 years typically is twice as volatile as a fund with a five-year duration.</a:t>
            </a:r>
          </a:p>
          <a:p>
            <a:pPr rtl="0">
              <a:spcAft>
                <a:spcPts val="500"/>
              </a:spcAft>
            </a:pPr>
            <a:r>
              <a:rPr lang="en-US" sz="800" b="1" dirty="0">
                <a:latin typeface="Nunito Sans" pitchFamily="2" charset="0"/>
              </a:rPr>
              <a:t>Weighted Average Coupon</a:t>
            </a:r>
            <a:r>
              <a:rPr lang="en-US" sz="800" dirty="0">
                <a:latin typeface="Nunito Sans" pitchFamily="2" charset="0"/>
              </a:rPr>
              <a:t>–Coupon or coupon payment is the annual interest rate paid on a bond, expressed as a percentage of the face value and paid from issue date until maturity. The weighted average coupon rate of a fund/ETF reflects the coupon rate of underlying bonds weighted by each bond's coupon by its relative size in the fund/ETF. The Vestwell model weighted average coupon reflects the average coupon rate of each bond fund/ETF, weighted by the allocation of each bond fund/ETF in the Vestwell model.</a:t>
            </a:r>
          </a:p>
          <a:p>
            <a:pPr>
              <a:lnSpc>
                <a:spcPct val="107000"/>
              </a:lnSpc>
              <a:spcAft>
                <a:spcPts val="500"/>
              </a:spcAft>
            </a:pPr>
            <a:r>
              <a:rPr lang="en-US" sz="800" b="1" dirty="0">
                <a:latin typeface="Nunito Sans" pitchFamily="2" charset="0"/>
              </a:rPr>
              <a:t>Portfolio Turnover</a:t>
            </a:r>
            <a:r>
              <a:rPr lang="en-US" sz="800" dirty="0">
                <a:latin typeface="Nunito Sans" pitchFamily="2" charset="0"/>
              </a:rPr>
              <a:t>–Portfolio turnover measures the rate of trading activity in the model, as defined by the lesser of purchases or sales for the year divided by the average assets. A low turnover (less than 30%) may indicate a buy-and-hold strategy. High turnover (more than 100%) may indicate a strategy involving considerable buying and selling of securities. </a:t>
            </a:r>
          </a:p>
          <a:p>
            <a:pPr>
              <a:lnSpc>
                <a:spcPct val="107000"/>
              </a:lnSpc>
              <a:spcAft>
                <a:spcPts val="500"/>
              </a:spcAft>
            </a:pPr>
            <a:r>
              <a:rPr lang="en-GB" sz="800" b="1" dirty="0">
                <a:effectLst/>
                <a:latin typeface="Nunito Sans" pitchFamily="2" charset="0"/>
                <a:ea typeface="Calibri" panose="020F0502020204030204" pitchFamily="34" charset="0"/>
                <a:cs typeface="Times New Roman" panose="02020603050405020304" pitchFamily="18" charset="0"/>
              </a:rPr>
              <a:t>Gross Expense Ratio</a:t>
            </a:r>
            <a:r>
              <a:rPr lang="en-GB" sz="800" dirty="0">
                <a:effectLst/>
                <a:latin typeface="Nunito Sans" pitchFamily="2" charset="0"/>
                <a:ea typeface="Calibri" panose="020F0502020204030204" pitchFamily="34" charset="0"/>
                <a:cs typeface="Times New Roman" panose="02020603050405020304" pitchFamily="18" charset="0"/>
              </a:rPr>
              <a:t>–Gross expense ratio reflects the annual percentage of a fund's/ETF’s assets paid out in expenses. Expenses include management, 12B-1, transfer agent and other asset-based fees associated with the fund's daily operations and distribution, with the exception of brokerage commissions. It does not reflect fees and/or expenses that have been waived or reimbursed by the fund’s/ETF’s adviser or other expense offset arrangements. </a:t>
            </a:r>
            <a:endParaRPr lang="en-US" sz="1100" dirty="0">
              <a:latin typeface="Nunito Sans" pitchFamily="2" charset="0"/>
            </a:endParaRPr>
          </a:p>
          <a:p>
            <a:pPr rtl="0">
              <a:spcAft>
                <a:spcPts val="500"/>
              </a:spcAft>
            </a:pPr>
            <a:endParaRPr lang="en-GB" sz="800" dirty="0">
              <a:effectLst/>
              <a:latin typeface="Nunito Sans" pitchFamily="2" charset="0"/>
              <a:ea typeface="Calibri" panose="020F0502020204030204" pitchFamily="34" charset="0"/>
              <a:cs typeface="Times New Roman" panose="02020603050405020304" pitchFamily="18" charset="0"/>
            </a:endParaRPr>
          </a:p>
          <a:p>
            <a:pPr rtl="0">
              <a:spcAft>
                <a:spcPts val="500"/>
              </a:spcAft>
            </a:pPr>
            <a:endParaRPr lang="en-US" sz="1100" dirty="0">
              <a:latin typeface="Nunito Sans" pitchFamily="2" charset="0"/>
            </a:endParaRPr>
          </a:p>
        </p:txBody>
      </p:sp>
      <p:sp>
        <p:nvSpPr>
          <p:cNvPr id="12" name="object 29">
            <a:extLst>
              <a:ext uri="{FF2B5EF4-FFF2-40B4-BE49-F238E27FC236}">
                <a16:creationId xmlns:a16="http://schemas.microsoft.com/office/drawing/2014/main" id="{6B4FCB02-68DA-4A4F-AF88-69C5FBCC1626}"/>
              </a:ext>
            </a:extLst>
          </p:cNvPr>
          <p:cNvSpPr/>
          <p:nvPr/>
        </p:nvSpPr>
        <p:spPr>
          <a:xfrm>
            <a:off x="502919" y="507490"/>
            <a:ext cx="246379" cy="283210"/>
          </a:xfrm>
          <a:custGeom>
            <a:avLst/>
            <a:gdLst/>
            <a:ahLst/>
            <a:cxnLst/>
            <a:rect l="l" t="t" r="r" b="b"/>
            <a:pathLst>
              <a:path w="246379" h="283209">
                <a:moveTo>
                  <a:pt x="226771" y="0"/>
                </a:moveTo>
                <a:lnTo>
                  <a:pt x="19481" y="0"/>
                </a:lnTo>
                <a:lnTo>
                  <a:pt x="12012" y="1404"/>
                </a:lnTo>
                <a:lnTo>
                  <a:pt x="5807" y="5243"/>
                </a:lnTo>
                <a:lnTo>
                  <a:pt x="1568" y="10956"/>
                </a:lnTo>
                <a:lnTo>
                  <a:pt x="0" y="17983"/>
                </a:lnTo>
                <a:lnTo>
                  <a:pt x="76" y="139852"/>
                </a:lnTo>
                <a:lnTo>
                  <a:pt x="14858" y="188306"/>
                </a:lnTo>
                <a:lnTo>
                  <a:pt x="58940" y="238760"/>
                </a:lnTo>
                <a:lnTo>
                  <a:pt x="90568" y="263315"/>
                </a:lnTo>
                <a:lnTo>
                  <a:pt x="114693" y="279031"/>
                </a:lnTo>
                <a:lnTo>
                  <a:pt x="114884" y="279209"/>
                </a:lnTo>
                <a:lnTo>
                  <a:pt x="121373" y="282714"/>
                </a:lnTo>
                <a:lnTo>
                  <a:pt x="129362" y="282714"/>
                </a:lnTo>
                <a:lnTo>
                  <a:pt x="170347" y="255126"/>
                </a:lnTo>
                <a:lnTo>
                  <a:pt x="214427" y="213190"/>
                </a:lnTo>
                <a:lnTo>
                  <a:pt x="227760" y="194297"/>
                </a:lnTo>
                <a:lnTo>
                  <a:pt x="105397" y="194297"/>
                </a:lnTo>
                <a:lnTo>
                  <a:pt x="53949" y="60439"/>
                </a:lnTo>
                <a:lnTo>
                  <a:pt x="246253" y="60439"/>
                </a:lnTo>
                <a:lnTo>
                  <a:pt x="246253" y="17983"/>
                </a:lnTo>
                <a:lnTo>
                  <a:pt x="244753" y="10956"/>
                </a:lnTo>
                <a:lnTo>
                  <a:pt x="240631" y="5243"/>
                </a:lnTo>
                <a:lnTo>
                  <a:pt x="234449" y="1404"/>
                </a:lnTo>
                <a:lnTo>
                  <a:pt x="226771" y="0"/>
                </a:lnTo>
                <a:close/>
              </a:path>
              <a:path w="246379" h="283209">
                <a:moveTo>
                  <a:pt x="246253" y="60439"/>
                </a:moveTo>
                <a:lnTo>
                  <a:pt x="191808" y="60439"/>
                </a:lnTo>
                <a:lnTo>
                  <a:pt x="139852" y="194297"/>
                </a:lnTo>
                <a:lnTo>
                  <a:pt x="227760" y="194297"/>
                </a:lnTo>
                <a:lnTo>
                  <a:pt x="232076" y="188182"/>
                </a:lnTo>
                <a:lnTo>
                  <a:pt x="242700" y="163736"/>
                </a:lnTo>
                <a:lnTo>
                  <a:pt x="246253" y="139852"/>
                </a:lnTo>
                <a:lnTo>
                  <a:pt x="246253" y="60439"/>
                </a:lnTo>
                <a:close/>
              </a:path>
              <a:path w="246379" h="283209">
                <a:moveTo>
                  <a:pt x="159842" y="60439"/>
                </a:moveTo>
                <a:lnTo>
                  <a:pt x="87414" y="60439"/>
                </a:lnTo>
                <a:lnTo>
                  <a:pt x="123367" y="154343"/>
                </a:lnTo>
                <a:lnTo>
                  <a:pt x="124371" y="154343"/>
                </a:lnTo>
                <a:lnTo>
                  <a:pt x="159842" y="60439"/>
                </a:lnTo>
                <a:close/>
              </a:path>
            </a:pathLst>
          </a:custGeom>
          <a:solidFill>
            <a:srgbClr val="DDC04A"/>
          </a:solidFill>
        </p:spPr>
        <p:txBody>
          <a:bodyPr wrap="square" lIns="0" tIns="0" rIns="0" bIns="0" rtlCol="0"/>
          <a:lstStyle/>
          <a:p>
            <a:endParaRPr/>
          </a:p>
        </p:txBody>
      </p:sp>
      <p:sp>
        <p:nvSpPr>
          <p:cNvPr id="13" name="object 28">
            <a:extLst>
              <a:ext uri="{FF2B5EF4-FFF2-40B4-BE49-F238E27FC236}">
                <a16:creationId xmlns:a16="http://schemas.microsoft.com/office/drawing/2014/main" id="{1A79C18A-2E38-4E63-8ED5-13F8BE6822DB}"/>
              </a:ext>
            </a:extLst>
          </p:cNvPr>
          <p:cNvSpPr/>
          <p:nvPr/>
        </p:nvSpPr>
        <p:spPr>
          <a:xfrm>
            <a:off x="819988" y="570890"/>
            <a:ext cx="718820" cy="135890"/>
          </a:xfrm>
          <a:custGeom>
            <a:avLst/>
            <a:gdLst/>
            <a:ahLst/>
            <a:cxnLst/>
            <a:rect l="l" t="t" r="r" b="b"/>
            <a:pathLst>
              <a:path w="718819" h="135890">
                <a:moveTo>
                  <a:pt x="673557" y="12"/>
                </a:moveTo>
                <a:lnTo>
                  <a:pt x="643216" y="12"/>
                </a:lnTo>
                <a:lnTo>
                  <a:pt x="643216" y="132575"/>
                </a:lnTo>
                <a:lnTo>
                  <a:pt x="673557" y="132575"/>
                </a:lnTo>
                <a:lnTo>
                  <a:pt x="673557" y="12"/>
                </a:lnTo>
                <a:close/>
              </a:path>
              <a:path w="718819" h="135890">
                <a:moveTo>
                  <a:pt x="167297" y="36741"/>
                </a:moveTo>
                <a:lnTo>
                  <a:pt x="147368" y="40508"/>
                </a:lnTo>
                <a:lnTo>
                  <a:pt x="131559" y="51012"/>
                </a:lnTo>
                <a:lnTo>
                  <a:pt x="121136" y="67081"/>
                </a:lnTo>
                <a:lnTo>
                  <a:pt x="117386" y="87439"/>
                </a:lnTo>
                <a:lnTo>
                  <a:pt x="121153" y="107394"/>
                </a:lnTo>
                <a:lnTo>
                  <a:pt x="131657" y="122480"/>
                </a:lnTo>
                <a:lnTo>
                  <a:pt x="147700" y="132025"/>
                </a:lnTo>
                <a:lnTo>
                  <a:pt x="168084" y="135356"/>
                </a:lnTo>
                <a:lnTo>
                  <a:pt x="184862" y="133154"/>
                </a:lnTo>
                <a:lnTo>
                  <a:pt x="198385" y="126723"/>
                </a:lnTo>
                <a:lnTo>
                  <a:pt x="208237" y="116325"/>
                </a:lnTo>
                <a:lnTo>
                  <a:pt x="209928" y="112191"/>
                </a:lnTo>
                <a:lnTo>
                  <a:pt x="168884" y="112191"/>
                </a:lnTo>
                <a:lnTo>
                  <a:pt x="160685" y="110877"/>
                </a:lnTo>
                <a:lnTo>
                  <a:pt x="153866" y="107056"/>
                </a:lnTo>
                <a:lnTo>
                  <a:pt x="149067" y="100913"/>
                </a:lnTo>
                <a:lnTo>
                  <a:pt x="146926" y="92633"/>
                </a:lnTo>
                <a:lnTo>
                  <a:pt x="214401" y="92633"/>
                </a:lnTo>
                <a:lnTo>
                  <a:pt x="214401" y="83451"/>
                </a:lnTo>
                <a:lnTo>
                  <a:pt x="213193" y="76263"/>
                </a:lnTo>
                <a:lnTo>
                  <a:pt x="147726" y="76263"/>
                </a:lnTo>
                <a:lnTo>
                  <a:pt x="149718" y="69479"/>
                </a:lnTo>
                <a:lnTo>
                  <a:pt x="153468" y="63890"/>
                </a:lnTo>
                <a:lnTo>
                  <a:pt x="159240" y="60097"/>
                </a:lnTo>
                <a:lnTo>
                  <a:pt x="167297" y="58699"/>
                </a:lnTo>
                <a:lnTo>
                  <a:pt x="207326" y="58699"/>
                </a:lnTo>
                <a:lnTo>
                  <a:pt x="202374" y="50514"/>
                </a:lnTo>
                <a:lnTo>
                  <a:pt x="187623" y="40446"/>
                </a:lnTo>
                <a:lnTo>
                  <a:pt x="167297" y="36741"/>
                </a:lnTo>
                <a:close/>
              </a:path>
              <a:path w="718819" h="135890">
                <a:moveTo>
                  <a:pt x="33134" y="12"/>
                </a:moveTo>
                <a:lnTo>
                  <a:pt x="0" y="12"/>
                </a:lnTo>
                <a:lnTo>
                  <a:pt x="51104" y="132575"/>
                </a:lnTo>
                <a:lnTo>
                  <a:pt x="51104" y="132969"/>
                </a:lnTo>
                <a:lnTo>
                  <a:pt x="85445" y="132969"/>
                </a:lnTo>
                <a:lnTo>
                  <a:pt x="100682" y="93446"/>
                </a:lnTo>
                <a:lnTo>
                  <a:pt x="68668" y="93446"/>
                </a:lnTo>
                <a:lnTo>
                  <a:pt x="33134" y="12"/>
                </a:lnTo>
                <a:close/>
              </a:path>
              <a:path w="718819" h="135890">
                <a:moveTo>
                  <a:pt x="188455" y="101815"/>
                </a:moveTo>
                <a:lnTo>
                  <a:pt x="184861" y="109004"/>
                </a:lnTo>
                <a:lnTo>
                  <a:pt x="178473" y="112191"/>
                </a:lnTo>
                <a:lnTo>
                  <a:pt x="209928" y="112191"/>
                </a:lnTo>
                <a:lnTo>
                  <a:pt x="214007" y="102222"/>
                </a:lnTo>
                <a:lnTo>
                  <a:pt x="188455" y="102222"/>
                </a:lnTo>
                <a:lnTo>
                  <a:pt x="188455" y="101815"/>
                </a:lnTo>
                <a:close/>
              </a:path>
              <a:path w="718819" h="135890">
                <a:moveTo>
                  <a:pt x="136550" y="406"/>
                </a:moveTo>
                <a:lnTo>
                  <a:pt x="104609" y="406"/>
                </a:lnTo>
                <a:lnTo>
                  <a:pt x="69468" y="93446"/>
                </a:lnTo>
                <a:lnTo>
                  <a:pt x="100682" y="93446"/>
                </a:lnTo>
                <a:lnTo>
                  <a:pt x="136550" y="406"/>
                </a:lnTo>
                <a:close/>
              </a:path>
              <a:path w="718819" h="135890">
                <a:moveTo>
                  <a:pt x="207326" y="58699"/>
                </a:moveTo>
                <a:lnTo>
                  <a:pt x="178866" y="58699"/>
                </a:lnTo>
                <a:lnTo>
                  <a:pt x="184842" y="67055"/>
                </a:lnTo>
                <a:lnTo>
                  <a:pt x="184964" y="69479"/>
                </a:lnTo>
                <a:lnTo>
                  <a:pt x="185254" y="76263"/>
                </a:lnTo>
                <a:lnTo>
                  <a:pt x="213193" y="76263"/>
                </a:lnTo>
                <a:lnTo>
                  <a:pt x="211363" y="65373"/>
                </a:lnTo>
                <a:lnTo>
                  <a:pt x="207326" y="58699"/>
                </a:lnTo>
                <a:close/>
              </a:path>
              <a:path w="718819" h="135890">
                <a:moveTo>
                  <a:pt x="356933" y="60705"/>
                </a:moveTo>
                <a:lnTo>
                  <a:pt x="326986" y="60705"/>
                </a:lnTo>
                <a:lnTo>
                  <a:pt x="326986" y="107810"/>
                </a:lnTo>
                <a:lnTo>
                  <a:pt x="329345" y="121047"/>
                </a:lnTo>
                <a:lnTo>
                  <a:pt x="335670" y="129528"/>
                </a:lnTo>
                <a:lnTo>
                  <a:pt x="344839" y="134040"/>
                </a:lnTo>
                <a:lnTo>
                  <a:pt x="355726" y="135369"/>
                </a:lnTo>
                <a:lnTo>
                  <a:pt x="364239" y="134788"/>
                </a:lnTo>
                <a:lnTo>
                  <a:pt x="371403" y="133119"/>
                </a:lnTo>
                <a:lnTo>
                  <a:pt x="377517" y="130477"/>
                </a:lnTo>
                <a:lnTo>
                  <a:pt x="382879" y="126974"/>
                </a:lnTo>
                <a:lnTo>
                  <a:pt x="382879" y="110604"/>
                </a:lnTo>
                <a:lnTo>
                  <a:pt x="360527" y="110604"/>
                </a:lnTo>
                <a:lnTo>
                  <a:pt x="356933" y="107416"/>
                </a:lnTo>
                <a:lnTo>
                  <a:pt x="356933" y="60705"/>
                </a:lnTo>
                <a:close/>
              </a:path>
              <a:path w="718819" h="135890">
                <a:moveTo>
                  <a:pt x="382879" y="107010"/>
                </a:moveTo>
                <a:lnTo>
                  <a:pt x="377291" y="109410"/>
                </a:lnTo>
                <a:lnTo>
                  <a:pt x="372503" y="110604"/>
                </a:lnTo>
                <a:lnTo>
                  <a:pt x="382879" y="110604"/>
                </a:lnTo>
                <a:lnTo>
                  <a:pt x="382879" y="107010"/>
                </a:lnTo>
                <a:close/>
              </a:path>
              <a:path w="718819" h="135890">
                <a:moveTo>
                  <a:pt x="356933" y="13589"/>
                </a:moveTo>
                <a:lnTo>
                  <a:pt x="338162" y="13589"/>
                </a:lnTo>
                <a:lnTo>
                  <a:pt x="334975" y="25958"/>
                </a:lnTo>
                <a:lnTo>
                  <a:pt x="332574" y="34747"/>
                </a:lnTo>
                <a:lnTo>
                  <a:pt x="329780" y="39535"/>
                </a:lnTo>
                <a:lnTo>
                  <a:pt x="313804" y="42329"/>
                </a:lnTo>
                <a:lnTo>
                  <a:pt x="313804" y="60705"/>
                </a:lnTo>
                <a:lnTo>
                  <a:pt x="381685" y="60705"/>
                </a:lnTo>
                <a:lnTo>
                  <a:pt x="381685" y="39535"/>
                </a:lnTo>
                <a:lnTo>
                  <a:pt x="356933" y="39535"/>
                </a:lnTo>
                <a:lnTo>
                  <a:pt x="356933" y="13589"/>
                </a:lnTo>
                <a:close/>
              </a:path>
              <a:path w="718819" h="135890">
                <a:moveTo>
                  <a:pt x="584123" y="36741"/>
                </a:moveTo>
                <a:lnTo>
                  <a:pt x="564202" y="40508"/>
                </a:lnTo>
                <a:lnTo>
                  <a:pt x="548397" y="51012"/>
                </a:lnTo>
                <a:lnTo>
                  <a:pt x="537975" y="67081"/>
                </a:lnTo>
                <a:lnTo>
                  <a:pt x="534225" y="87439"/>
                </a:lnTo>
                <a:lnTo>
                  <a:pt x="537993" y="107394"/>
                </a:lnTo>
                <a:lnTo>
                  <a:pt x="548497" y="122480"/>
                </a:lnTo>
                <a:lnTo>
                  <a:pt x="564540" y="132025"/>
                </a:lnTo>
                <a:lnTo>
                  <a:pt x="584923" y="135356"/>
                </a:lnTo>
                <a:lnTo>
                  <a:pt x="601700" y="133154"/>
                </a:lnTo>
                <a:lnTo>
                  <a:pt x="615219" y="126723"/>
                </a:lnTo>
                <a:lnTo>
                  <a:pt x="625071" y="116325"/>
                </a:lnTo>
                <a:lnTo>
                  <a:pt x="626764" y="112191"/>
                </a:lnTo>
                <a:lnTo>
                  <a:pt x="585724" y="112191"/>
                </a:lnTo>
                <a:lnTo>
                  <a:pt x="577524" y="110877"/>
                </a:lnTo>
                <a:lnTo>
                  <a:pt x="570706" y="107056"/>
                </a:lnTo>
                <a:lnTo>
                  <a:pt x="565907" y="100913"/>
                </a:lnTo>
                <a:lnTo>
                  <a:pt x="563765" y="92633"/>
                </a:lnTo>
                <a:lnTo>
                  <a:pt x="631240" y="92633"/>
                </a:lnTo>
                <a:lnTo>
                  <a:pt x="631240" y="83451"/>
                </a:lnTo>
                <a:lnTo>
                  <a:pt x="630032" y="76263"/>
                </a:lnTo>
                <a:lnTo>
                  <a:pt x="564172" y="76263"/>
                </a:lnTo>
                <a:lnTo>
                  <a:pt x="566385" y="69479"/>
                </a:lnTo>
                <a:lnTo>
                  <a:pt x="570207" y="63890"/>
                </a:lnTo>
                <a:lnTo>
                  <a:pt x="575902" y="60097"/>
                </a:lnTo>
                <a:lnTo>
                  <a:pt x="583730" y="58699"/>
                </a:lnTo>
                <a:lnTo>
                  <a:pt x="624164" y="58699"/>
                </a:lnTo>
                <a:lnTo>
                  <a:pt x="619212" y="50514"/>
                </a:lnTo>
                <a:lnTo>
                  <a:pt x="604457" y="40446"/>
                </a:lnTo>
                <a:lnTo>
                  <a:pt x="584123" y="36741"/>
                </a:lnTo>
                <a:close/>
              </a:path>
              <a:path w="718819" h="135890">
                <a:moveTo>
                  <a:pt x="418033" y="39535"/>
                </a:moveTo>
                <a:lnTo>
                  <a:pt x="387680" y="39535"/>
                </a:lnTo>
                <a:lnTo>
                  <a:pt x="417233" y="132969"/>
                </a:lnTo>
                <a:lnTo>
                  <a:pt x="446773" y="132969"/>
                </a:lnTo>
                <a:lnTo>
                  <a:pt x="456412" y="96227"/>
                </a:lnTo>
                <a:lnTo>
                  <a:pt x="435991" y="96227"/>
                </a:lnTo>
                <a:lnTo>
                  <a:pt x="418033" y="39535"/>
                </a:lnTo>
                <a:close/>
              </a:path>
              <a:path w="718819" h="135890">
                <a:moveTo>
                  <a:pt x="485336" y="76669"/>
                </a:moveTo>
                <a:lnTo>
                  <a:pt x="462343" y="76669"/>
                </a:lnTo>
                <a:lnTo>
                  <a:pt x="477519" y="132969"/>
                </a:lnTo>
                <a:lnTo>
                  <a:pt x="507060" y="132969"/>
                </a:lnTo>
                <a:lnTo>
                  <a:pt x="518681" y="96227"/>
                </a:lnTo>
                <a:lnTo>
                  <a:pt x="490296" y="96227"/>
                </a:lnTo>
                <a:lnTo>
                  <a:pt x="485336" y="76669"/>
                </a:lnTo>
                <a:close/>
              </a:path>
              <a:path w="718819" h="135890">
                <a:moveTo>
                  <a:pt x="605294" y="101815"/>
                </a:moveTo>
                <a:lnTo>
                  <a:pt x="601700" y="109004"/>
                </a:lnTo>
                <a:lnTo>
                  <a:pt x="595312" y="112191"/>
                </a:lnTo>
                <a:lnTo>
                  <a:pt x="626764" y="112191"/>
                </a:lnTo>
                <a:lnTo>
                  <a:pt x="630847" y="102222"/>
                </a:lnTo>
                <a:lnTo>
                  <a:pt x="605294" y="102222"/>
                </a:lnTo>
                <a:lnTo>
                  <a:pt x="605294" y="101815"/>
                </a:lnTo>
                <a:close/>
              </a:path>
              <a:path w="718819" h="135890">
                <a:moveTo>
                  <a:pt x="475919" y="39535"/>
                </a:moveTo>
                <a:lnTo>
                  <a:pt x="451561" y="39535"/>
                </a:lnTo>
                <a:lnTo>
                  <a:pt x="436791" y="96227"/>
                </a:lnTo>
                <a:lnTo>
                  <a:pt x="456412" y="96227"/>
                </a:lnTo>
                <a:lnTo>
                  <a:pt x="461543" y="76669"/>
                </a:lnTo>
                <a:lnTo>
                  <a:pt x="485336" y="76669"/>
                </a:lnTo>
                <a:lnTo>
                  <a:pt x="475919" y="39535"/>
                </a:lnTo>
                <a:close/>
              </a:path>
              <a:path w="718819" h="135890">
                <a:moveTo>
                  <a:pt x="536613" y="39535"/>
                </a:moveTo>
                <a:lnTo>
                  <a:pt x="509066" y="39535"/>
                </a:lnTo>
                <a:lnTo>
                  <a:pt x="491096" y="96227"/>
                </a:lnTo>
                <a:lnTo>
                  <a:pt x="518681" y="96227"/>
                </a:lnTo>
                <a:lnTo>
                  <a:pt x="536613" y="39535"/>
                </a:lnTo>
                <a:close/>
              </a:path>
              <a:path w="718819" h="135890">
                <a:moveTo>
                  <a:pt x="624164" y="58699"/>
                </a:moveTo>
                <a:lnTo>
                  <a:pt x="595312" y="58699"/>
                </a:lnTo>
                <a:lnTo>
                  <a:pt x="601275" y="67055"/>
                </a:lnTo>
                <a:lnTo>
                  <a:pt x="601400" y="69479"/>
                </a:lnTo>
                <a:lnTo>
                  <a:pt x="601700" y="76263"/>
                </a:lnTo>
                <a:lnTo>
                  <a:pt x="630032" y="76263"/>
                </a:lnTo>
                <a:lnTo>
                  <a:pt x="628202" y="65373"/>
                </a:lnTo>
                <a:lnTo>
                  <a:pt x="624164" y="58699"/>
                </a:lnTo>
                <a:close/>
              </a:path>
              <a:path w="718819" h="135890">
                <a:moveTo>
                  <a:pt x="718680" y="0"/>
                </a:moveTo>
                <a:lnTo>
                  <a:pt x="688340" y="0"/>
                </a:lnTo>
                <a:lnTo>
                  <a:pt x="688340" y="132562"/>
                </a:lnTo>
                <a:lnTo>
                  <a:pt x="718680" y="132562"/>
                </a:lnTo>
                <a:lnTo>
                  <a:pt x="718680" y="0"/>
                </a:lnTo>
                <a:close/>
              </a:path>
              <a:path w="718819" h="135890">
                <a:moveTo>
                  <a:pt x="248335" y="101815"/>
                </a:moveTo>
                <a:lnTo>
                  <a:pt x="237159" y="101815"/>
                </a:lnTo>
                <a:lnTo>
                  <a:pt x="221983" y="102222"/>
                </a:lnTo>
                <a:lnTo>
                  <a:pt x="226295" y="117000"/>
                </a:lnTo>
                <a:lnTo>
                  <a:pt x="236108" y="127323"/>
                </a:lnTo>
                <a:lnTo>
                  <a:pt x="250336" y="133379"/>
                </a:lnTo>
                <a:lnTo>
                  <a:pt x="267893" y="135356"/>
                </a:lnTo>
                <a:lnTo>
                  <a:pt x="285231" y="133366"/>
                </a:lnTo>
                <a:lnTo>
                  <a:pt x="298448" y="127520"/>
                </a:lnTo>
                <a:lnTo>
                  <a:pt x="306871" y="118008"/>
                </a:lnTo>
                <a:lnTo>
                  <a:pt x="307374" y="115798"/>
                </a:lnTo>
                <a:lnTo>
                  <a:pt x="256717" y="115798"/>
                </a:lnTo>
                <a:lnTo>
                  <a:pt x="249529" y="111010"/>
                </a:lnTo>
                <a:lnTo>
                  <a:pt x="248335" y="101815"/>
                </a:lnTo>
                <a:close/>
              </a:path>
              <a:path w="718819" h="135890">
                <a:moveTo>
                  <a:pt x="264706" y="36347"/>
                </a:moveTo>
                <a:lnTo>
                  <a:pt x="247500" y="38858"/>
                </a:lnTo>
                <a:lnTo>
                  <a:pt x="234562" y="45375"/>
                </a:lnTo>
                <a:lnTo>
                  <a:pt x="226415" y="55262"/>
                </a:lnTo>
                <a:lnTo>
                  <a:pt x="223583" y="67881"/>
                </a:lnTo>
                <a:lnTo>
                  <a:pt x="225729" y="79734"/>
                </a:lnTo>
                <a:lnTo>
                  <a:pt x="232068" y="88145"/>
                </a:lnTo>
                <a:lnTo>
                  <a:pt x="242448" y="93711"/>
                </a:lnTo>
                <a:lnTo>
                  <a:pt x="256717" y="97027"/>
                </a:lnTo>
                <a:lnTo>
                  <a:pt x="278676" y="100622"/>
                </a:lnTo>
                <a:lnTo>
                  <a:pt x="281470" y="103022"/>
                </a:lnTo>
                <a:lnTo>
                  <a:pt x="281470" y="113004"/>
                </a:lnTo>
                <a:lnTo>
                  <a:pt x="275882" y="115798"/>
                </a:lnTo>
                <a:lnTo>
                  <a:pt x="307374" y="115798"/>
                </a:lnTo>
                <a:lnTo>
                  <a:pt x="309829" y="105016"/>
                </a:lnTo>
                <a:lnTo>
                  <a:pt x="307466" y="92976"/>
                </a:lnTo>
                <a:lnTo>
                  <a:pt x="301137" y="84154"/>
                </a:lnTo>
                <a:lnTo>
                  <a:pt x="291067" y="78179"/>
                </a:lnTo>
                <a:lnTo>
                  <a:pt x="277482" y="74675"/>
                </a:lnTo>
                <a:lnTo>
                  <a:pt x="259511" y="71475"/>
                </a:lnTo>
                <a:lnTo>
                  <a:pt x="254723" y="70675"/>
                </a:lnTo>
                <a:lnTo>
                  <a:pt x="251929" y="68681"/>
                </a:lnTo>
                <a:lnTo>
                  <a:pt x="251929" y="59499"/>
                </a:lnTo>
                <a:lnTo>
                  <a:pt x="256717" y="56299"/>
                </a:lnTo>
                <a:lnTo>
                  <a:pt x="305444" y="56299"/>
                </a:lnTo>
                <a:lnTo>
                  <a:pt x="305018" y="54874"/>
                </a:lnTo>
                <a:lnTo>
                  <a:pt x="296144" y="44830"/>
                </a:lnTo>
                <a:lnTo>
                  <a:pt x="282632" y="38530"/>
                </a:lnTo>
                <a:lnTo>
                  <a:pt x="264706" y="36347"/>
                </a:lnTo>
                <a:close/>
              </a:path>
              <a:path w="718819" h="135890">
                <a:moveTo>
                  <a:pt x="305444" y="56299"/>
                </a:moveTo>
                <a:lnTo>
                  <a:pt x="275882" y="56299"/>
                </a:lnTo>
                <a:lnTo>
                  <a:pt x="282270" y="61099"/>
                </a:lnTo>
                <a:lnTo>
                  <a:pt x="283870" y="69088"/>
                </a:lnTo>
                <a:lnTo>
                  <a:pt x="309029" y="68287"/>
                </a:lnTo>
                <a:lnTo>
                  <a:pt x="305444" y="56299"/>
                </a:lnTo>
                <a:close/>
              </a:path>
            </a:pathLst>
          </a:custGeom>
          <a:solidFill>
            <a:srgbClr val="033952"/>
          </a:solidFill>
        </p:spPr>
        <p:txBody>
          <a:bodyPr wrap="square" lIns="0" tIns="0" rIns="0" bIns="0" rtlCol="0"/>
          <a:lstStyle/>
          <a:p>
            <a:endParaRPr/>
          </a:p>
        </p:txBody>
      </p:sp>
      <p:sp>
        <p:nvSpPr>
          <p:cNvPr id="14" name="object 7">
            <a:extLst>
              <a:ext uri="{FF2B5EF4-FFF2-40B4-BE49-F238E27FC236}">
                <a16:creationId xmlns:a16="http://schemas.microsoft.com/office/drawing/2014/main" id="{635075B9-C0C1-4037-88E2-D88ED976C9CF}"/>
              </a:ext>
            </a:extLst>
          </p:cNvPr>
          <p:cNvSpPr txBox="1"/>
          <p:nvPr/>
        </p:nvSpPr>
        <p:spPr>
          <a:xfrm>
            <a:off x="1876310" y="531975"/>
            <a:ext cx="2318385" cy="197490"/>
          </a:xfrm>
          <a:prstGeom prst="rect">
            <a:avLst/>
          </a:prstGeom>
        </p:spPr>
        <p:txBody>
          <a:bodyPr vert="horz" wrap="square" lIns="0" tIns="12700" rIns="0" bIns="0" rtlCol="0">
            <a:spAutoFit/>
          </a:bodyPr>
          <a:lstStyle/>
          <a:p>
            <a:pPr marL="12700">
              <a:lnSpc>
                <a:spcPct val="100000"/>
              </a:lnSpc>
              <a:spcBef>
                <a:spcPts val="100"/>
              </a:spcBef>
            </a:pPr>
            <a:r>
              <a:rPr lang="en-US" sz="1200" b="1" spc="-10" dirty="0">
                <a:solidFill>
                  <a:srgbClr val="708493"/>
                </a:solidFill>
                <a:latin typeface="NunitoSans-SemiBold"/>
                <a:cs typeface="NunitoSans-SemiBold"/>
              </a:rPr>
              <a:t>Income Strategy</a:t>
            </a:r>
            <a:endParaRPr lang="en-US" sz="1200" dirty="0">
              <a:latin typeface="NunitoSans-SemiBold"/>
              <a:cs typeface="NunitoSans-SemiBold"/>
            </a:endParaRPr>
          </a:p>
        </p:txBody>
      </p:sp>
      <p:sp>
        <p:nvSpPr>
          <p:cNvPr id="16" name="object 36">
            <a:extLst>
              <a:ext uri="{FF2B5EF4-FFF2-40B4-BE49-F238E27FC236}">
                <a16:creationId xmlns:a16="http://schemas.microsoft.com/office/drawing/2014/main" id="{93A2CCAF-2DF0-48F1-B091-235166B4F9A7}"/>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3"/>
              </a:rPr>
              <a:t>info@vestwell.com</a:t>
            </a:r>
            <a:r>
              <a:rPr lang="en-US" sz="800" b="1" spc="-10" dirty="0">
                <a:solidFill>
                  <a:srgbClr val="4A657A"/>
                </a:solidFill>
                <a:latin typeface="NunitoSans-SemiBold"/>
                <a:cs typeface="NunitoSans-SemiBold"/>
              </a:rPr>
              <a:t>  |  Page 3 of 4                                                                        vestwell.com</a:t>
            </a:r>
            <a:endParaRPr sz="800" dirty="0">
              <a:latin typeface="NunitoSans-SemiBold"/>
              <a:cs typeface="NunitoSans-SemiBo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C8A7DEF3-5D69-49DE-B6A1-C46E59F47F3E}"/>
              </a:ext>
            </a:extLst>
          </p:cNvPr>
          <p:cNvSpPr txBox="1"/>
          <p:nvPr/>
        </p:nvSpPr>
        <p:spPr>
          <a:xfrm>
            <a:off x="457200" y="1037441"/>
            <a:ext cx="6934200" cy="2343206"/>
          </a:xfrm>
          <a:prstGeom prst="rect">
            <a:avLst/>
          </a:prstGeom>
          <a:noFill/>
        </p:spPr>
        <p:txBody>
          <a:bodyPr wrap="square" rtlCol="0">
            <a:spAutoFit/>
          </a:bodyPr>
          <a:lstStyle/>
          <a:p>
            <a:pPr>
              <a:spcAft>
                <a:spcPts val="660"/>
              </a:spcAft>
            </a:pPr>
            <a:r>
              <a:rPr lang="en-US" sz="1000" b="1" dirty="0">
                <a:latin typeface="Nunito Sans" pitchFamily="2" charset="0"/>
              </a:rPr>
              <a:t>Important Information About This Fact Sheet</a:t>
            </a:r>
          </a:p>
          <a:p>
            <a:pPr rtl="0"/>
            <a:r>
              <a:rPr lang="en-US" sz="800" b="1" dirty="0">
                <a:latin typeface="Nunito Sans" pitchFamily="2" charset="0"/>
              </a:rPr>
              <a:t>Glossary of Terms (Continued)</a:t>
            </a:r>
          </a:p>
          <a:p>
            <a:pPr rtl="0"/>
            <a:endParaRPr lang="en-GB" sz="800" b="1" dirty="0">
              <a:effectLst/>
              <a:latin typeface="Nunito Sans" pitchFamily="2" charset="0"/>
              <a:ea typeface="Calibri" panose="020F0502020204030204" pitchFamily="34" charset="0"/>
              <a:cs typeface="Times New Roman" panose="02020603050405020304" pitchFamily="18" charset="0"/>
            </a:endParaRPr>
          </a:p>
          <a:p>
            <a:pPr rtl="0"/>
            <a:r>
              <a:rPr lang="en-GB" sz="800" b="1" dirty="0">
                <a:effectLst/>
                <a:latin typeface="Nunito Sans" pitchFamily="2" charset="0"/>
                <a:ea typeface="Calibri" panose="020F0502020204030204" pitchFamily="34" charset="0"/>
                <a:cs typeface="Times New Roman" panose="02020603050405020304" pitchFamily="18" charset="0"/>
              </a:rPr>
              <a:t>Net Expense Ratio</a:t>
            </a:r>
            <a:r>
              <a:rPr lang="en-GB" sz="800" dirty="0">
                <a:effectLst/>
                <a:latin typeface="Nunito Sans" pitchFamily="2" charset="0"/>
                <a:ea typeface="Calibri" panose="020F0502020204030204" pitchFamily="34" charset="0"/>
                <a:cs typeface="Times New Roman" panose="02020603050405020304" pitchFamily="18" charset="0"/>
              </a:rPr>
              <a:t>–Net expense ratio reflects actual expenses paid by the fund/ETF well as any contractual fee waivers, voluntary (non-contractual) fee waivers, reductions from brokerage service arrangements and any other expense offset arrangements. Contractual fee waivers are those in which the fund's adviser has contractually agreed to waive and/or reimburse certain fees and/ or expenses to limit the fund's total annual operating expenses to a specified percentage of the fund's average daily net assets. Voluntary fee waivers are those in which the fund's/ETF’s adviser has voluntarily agreed to waive and/or reimburse such fees and/or expenses. </a:t>
            </a:r>
            <a:endParaRPr lang="en-US" sz="800" dirty="0">
              <a:effectLst/>
              <a:latin typeface="Nunito Sans" pitchFamily="2" charset="0"/>
              <a:ea typeface="Calibri" panose="020F0502020204030204" pitchFamily="34" charset="0"/>
              <a:cs typeface="Times New Roman" panose="02020603050405020304" pitchFamily="18" charset="0"/>
            </a:endParaRPr>
          </a:p>
          <a:p>
            <a:pPr rtl="0"/>
            <a:endParaRPr lang="en-US" sz="800" dirty="0">
              <a:latin typeface="Nunito Sans" pitchFamily="2" charset="0"/>
            </a:endParaRPr>
          </a:p>
          <a:p>
            <a:pPr rtl="0"/>
            <a:endParaRPr lang="en-US" sz="800" dirty="0">
              <a:latin typeface="Nunito Sans" pitchFamily="2" charset="0"/>
            </a:endParaRPr>
          </a:p>
          <a:p>
            <a:pPr rtl="0"/>
            <a:endParaRPr lang="en-US" sz="800" dirty="0">
              <a:latin typeface="Nunito Sans" pitchFamily="2" charset="0"/>
            </a:endParaRPr>
          </a:p>
          <a:p>
            <a:pPr rtl="0"/>
            <a:endParaRPr lang="en-US" sz="800" dirty="0">
              <a:latin typeface="Nunito Sans" pitchFamily="2" charset="0"/>
            </a:endParaRPr>
          </a:p>
          <a:p>
            <a:pPr rtl="0"/>
            <a:endParaRPr lang="en-US" sz="800" dirty="0">
              <a:latin typeface="Nunito Sans" pitchFamily="2" charset="0"/>
            </a:endParaRPr>
          </a:p>
          <a:p>
            <a:pPr>
              <a:spcAft>
                <a:spcPts val="660"/>
              </a:spcAft>
            </a:pPr>
            <a:endParaRPr lang="en-US" sz="880" dirty="0">
              <a:latin typeface="Nunito Sans" pitchFamily="2" charset="0"/>
            </a:endParaRPr>
          </a:p>
          <a:p>
            <a:endParaRPr lang="en-US" sz="880" dirty="0">
              <a:latin typeface="Nunito Sans" pitchFamily="2" charset="0"/>
            </a:endParaRPr>
          </a:p>
          <a:p>
            <a:endParaRPr lang="en-US" sz="1100" dirty="0">
              <a:latin typeface="Nunito Sans" pitchFamily="2" charset="0"/>
            </a:endParaRPr>
          </a:p>
        </p:txBody>
      </p:sp>
      <p:sp>
        <p:nvSpPr>
          <p:cNvPr id="12" name="object 29">
            <a:extLst>
              <a:ext uri="{FF2B5EF4-FFF2-40B4-BE49-F238E27FC236}">
                <a16:creationId xmlns:a16="http://schemas.microsoft.com/office/drawing/2014/main" id="{6B4FCB02-68DA-4A4F-AF88-69C5FBCC1626}"/>
              </a:ext>
            </a:extLst>
          </p:cNvPr>
          <p:cNvSpPr/>
          <p:nvPr/>
        </p:nvSpPr>
        <p:spPr>
          <a:xfrm>
            <a:off x="502919" y="507490"/>
            <a:ext cx="246379" cy="283210"/>
          </a:xfrm>
          <a:custGeom>
            <a:avLst/>
            <a:gdLst/>
            <a:ahLst/>
            <a:cxnLst/>
            <a:rect l="l" t="t" r="r" b="b"/>
            <a:pathLst>
              <a:path w="246379" h="283209">
                <a:moveTo>
                  <a:pt x="226771" y="0"/>
                </a:moveTo>
                <a:lnTo>
                  <a:pt x="19481" y="0"/>
                </a:lnTo>
                <a:lnTo>
                  <a:pt x="12012" y="1404"/>
                </a:lnTo>
                <a:lnTo>
                  <a:pt x="5807" y="5243"/>
                </a:lnTo>
                <a:lnTo>
                  <a:pt x="1568" y="10956"/>
                </a:lnTo>
                <a:lnTo>
                  <a:pt x="0" y="17983"/>
                </a:lnTo>
                <a:lnTo>
                  <a:pt x="76" y="139852"/>
                </a:lnTo>
                <a:lnTo>
                  <a:pt x="14858" y="188306"/>
                </a:lnTo>
                <a:lnTo>
                  <a:pt x="58940" y="238760"/>
                </a:lnTo>
                <a:lnTo>
                  <a:pt x="90568" y="263315"/>
                </a:lnTo>
                <a:lnTo>
                  <a:pt x="114693" y="279031"/>
                </a:lnTo>
                <a:lnTo>
                  <a:pt x="114884" y="279209"/>
                </a:lnTo>
                <a:lnTo>
                  <a:pt x="121373" y="282714"/>
                </a:lnTo>
                <a:lnTo>
                  <a:pt x="129362" y="282714"/>
                </a:lnTo>
                <a:lnTo>
                  <a:pt x="170347" y="255126"/>
                </a:lnTo>
                <a:lnTo>
                  <a:pt x="214427" y="213190"/>
                </a:lnTo>
                <a:lnTo>
                  <a:pt x="227760" y="194297"/>
                </a:lnTo>
                <a:lnTo>
                  <a:pt x="105397" y="194297"/>
                </a:lnTo>
                <a:lnTo>
                  <a:pt x="53949" y="60439"/>
                </a:lnTo>
                <a:lnTo>
                  <a:pt x="246253" y="60439"/>
                </a:lnTo>
                <a:lnTo>
                  <a:pt x="246253" y="17983"/>
                </a:lnTo>
                <a:lnTo>
                  <a:pt x="244753" y="10956"/>
                </a:lnTo>
                <a:lnTo>
                  <a:pt x="240631" y="5243"/>
                </a:lnTo>
                <a:lnTo>
                  <a:pt x="234449" y="1404"/>
                </a:lnTo>
                <a:lnTo>
                  <a:pt x="226771" y="0"/>
                </a:lnTo>
                <a:close/>
              </a:path>
              <a:path w="246379" h="283209">
                <a:moveTo>
                  <a:pt x="246253" y="60439"/>
                </a:moveTo>
                <a:lnTo>
                  <a:pt x="191808" y="60439"/>
                </a:lnTo>
                <a:lnTo>
                  <a:pt x="139852" y="194297"/>
                </a:lnTo>
                <a:lnTo>
                  <a:pt x="227760" y="194297"/>
                </a:lnTo>
                <a:lnTo>
                  <a:pt x="232076" y="188182"/>
                </a:lnTo>
                <a:lnTo>
                  <a:pt x="242700" y="163736"/>
                </a:lnTo>
                <a:lnTo>
                  <a:pt x="246253" y="139852"/>
                </a:lnTo>
                <a:lnTo>
                  <a:pt x="246253" y="60439"/>
                </a:lnTo>
                <a:close/>
              </a:path>
              <a:path w="246379" h="283209">
                <a:moveTo>
                  <a:pt x="159842" y="60439"/>
                </a:moveTo>
                <a:lnTo>
                  <a:pt x="87414" y="60439"/>
                </a:lnTo>
                <a:lnTo>
                  <a:pt x="123367" y="154343"/>
                </a:lnTo>
                <a:lnTo>
                  <a:pt x="124371" y="154343"/>
                </a:lnTo>
                <a:lnTo>
                  <a:pt x="159842" y="60439"/>
                </a:lnTo>
                <a:close/>
              </a:path>
            </a:pathLst>
          </a:custGeom>
          <a:solidFill>
            <a:srgbClr val="DDC04A"/>
          </a:solidFill>
        </p:spPr>
        <p:txBody>
          <a:bodyPr wrap="square" lIns="0" tIns="0" rIns="0" bIns="0" rtlCol="0"/>
          <a:lstStyle/>
          <a:p>
            <a:endParaRPr/>
          </a:p>
        </p:txBody>
      </p:sp>
      <p:sp>
        <p:nvSpPr>
          <p:cNvPr id="13" name="object 28">
            <a:extLst>
              <a:ext uri="{FF2B5EF4-FFF2-40B4-BE49-F238E27FC236}">
                <a16:creationId xmlns:a16="http://schemas.microsoft.com/office/drawing/2014/main" id="{1A79C18A-2E38-4E63-8ED5-13F8BE6822DB}"/>
              </a:ext>
            </a:extLst>
          </p:cNvPr>
          <p:cNvSpPr/>
          <p:nvPr/>
        </p:nvSpPr>
        <p:spPr>
          <a:xfrm>
            <a:off x="819988" y="570890"/>
            <a:ext cx="718820" cy="135890"/>
          </a:xfrm>
          <a:custGeom>
            <a:avLst/>
            <a:gdLst/>
            <a:ahLst/>
            <a:cxnLst/>
            <a:rect l="l" t="t" r="r" b="b"/>
            <a:pathLst>
              <a:path w="718819" h="135890">
                <a:moveTo>
                  <a:pt x="673557" y="12"/>
                </a:moveTo>
                <a:lnTo>
                  <a:pt x="643216" y="12"/>
                </a:lnTo>
                <a:lnTo>
                  <a:pt x="643216" y="132575"/>
                </a:lnTo>
                <a:lnTo>
                  <a:pt x="673557" y="132575"/>
                </a:lnTo>
                <a:lnTo>
                  <a:pt x="673557" y="12"/>
                </a:lnTo>
                <a:close/>
              </a:path>
              <a:path w="718819" h="135890">
                <a:moveTo>
                  <a:pt x="167297" y="36741"/>
                </a:moveTo>
                <a:lnTo>
                  <a:pt x="147368" y="40508"/>
                </a:lnTo>
                <a:lnTo>
                  <a:pt x="131559" y="51012"/>
                </a:lnTo>
                <a:lnTo>
                  <a:pt x="121136" y="67081"/>
                </a:lnTo>
                <a:lnTo>
                  <a:pt x="117386" y="87439"/>
                </a:lnTo>
                <a:lnTo>
                  <a:pt x="121153" y="107394"/>
                </a:lnTo>
                <a:lnTo>
                  <a:pt x="131657" y="122480"/>
                </a:lnTo>
                <a:lnTo>
                  <a:pt x="147700" y="132025"/>
                </a:lnTo>
                <a:lnTo>
                  <a:pt x="168084" y="135356"/>
                </a:lnTo>
                <a:lnTo>
                  <a:pt x="184862" y="133154"/>
                </a:lnTo>
                <a:lnTo>
                  <a:pt x="198385" y="126723"/>
                </a:lnTo>
                <a:lnTo>
                  <a:pt x="208237" y="116325"/>
                </a:lnTo>
                <a:lnTo>
                  <a:pt x="209928" y="112191"/>
                </a:lnTo>
                <a:lnTo>
                  <a:pt x="168884" y="112191"/>
                </a:lnTo>
                <a:lnTo>
                  <a:pt x="160685" y="110877"/>
                </a:lnTo>
                <a:lnTo>
                  <a:pt x="153866" y="107056"/>
                </a:lnTo>
                <a:lnTo>
                  <a:pt x="149067" y="100913"/>
                </a:lnTo>
                <a:lnTo>
                  <a:pt x="146926" y="92633"/>
                </a:lnTo>
                <a:lnTo>
                  <a:pt x="214401" y="92633"/>
                </a:lnTo>
                <a:lnTo>
                  <a:pt x="214401" y="83451"/>
                </a:lnTo>
                <a:lnTo>
                  <a:pt x="213193" y="76263"/>
                </a:lnTo>
                <a:lnTo>
                  <a:pt x="147726" y="76263"/>
                </a:lnTo>
                <a:lnTo>
                  <a:pt x="149718" y="69479"/>
                </a:lnTo>
                <a:lnTo>
                  <a:pt x="153468" y="63890"/>
                </a:lnTo>
                <a:lnTo>
                  <a:pt x="159240" y="60097"/>
                </a:lnTo>
                <a:lnTo>
                  <a:pt x="167297" y="58699"/>
                </a:lnTo>
                <a:lnTo>
                  <a:pt x="207326" y="58699"/>
                </a:lnTo>
                <a:lnTo>
                  <a:pt x="202374" y="50514"/>
                </a:lnTo>
                <a:lnTo>
                  <a:pt x="187623" y="40446"/>
                </a:lnTo>
                <a:lnTo>
                  <a:pt x="167297" y="36741"/>
                </a:lnTo>
                <a:close/>
              </a:path>
              <a:path w="718819" h="135890">
                <a:moveTo>
                  <a:pt x="33134" y="12"/>
                </a:moveTo>
                <a:lnTo>
                  <a:pt x="0" y="12"/>
                </a:lnTo>
                <a:lnTo>
                  <a:pt x="51104" y="132575"/>
                </a:lnTo>
                <a:lnTo>
                  <a:pt x="51104" y="132969"/>
                </a:lnTo>
                <a:lnTo>
                  <a:pt x="85445" y="132969"/>
                </a:lnTo>
                <a:lnTo>
                  <a:pt x="100682" y="93446"/>
                </a:lnTo>
                <a:lnTo>
                  <a:pt x="68668" y="93446"/>
                </a:lnTo>
                <a:lnTo>
                  <a:pt x="33134" y="12"/>
                </a:lnTo>
                <a:close/>
              </a:path>
              <a:path w="718819" h="135890">
                <a:moveTo>
                  <a:pt x="188455" y="101815"/>
                </a:moveTo>
                <a:lnTo>
                  <a:pt x="184861" y="109004"/>
                </a:lnTo>
                <a:lnTo>
                  <a:pt x="178473" y="112191"/>
                </a:lnTo>
                <a:lnTo>
                  <a:pt x="209928" y="112191"/>
                </a:lnTo>
                <a:lnTo>
                  <a:pt x="214007" y="102222"/>
                </a:lnTo>
                <a:lnTo>
                  <a:pt x="188455" y="102222"/>
                </a:lnTo>
                <a:lnTo>
                  <a:pt x="188455" y="101815"/>
                </a:lnTo>
                <a:close/>
              </a:path>
              <a:path w="718819" h="135890">
                <a:moveTo>
                  <a:pt x="136550" y="406"/>
                </a:moveTo>
                <a:lnTo>
                  <a:pt x="104609" y="406"/>
                </a:lnTo>
                <a:lnTo>
                  <a:pt x="69468" y="93446"/>
                </a:lnTo>
                <a:lnTo>
                  <a:pt x="100682" y="93446"/>
                </a:lnTo>
                <a:lnTo>
                  <a:pt x="136550" y="406"/>
                </a:lnTo>
                <a:close/>
              </a:path>
              <a:path w="718819" h="135890">
                <a:moveTo>
                  <a:pt x="207326" y="58699"/>
                </a:moveTo>
                <a:lnTo>
                  <a:pt x="178866" y="58699"/>
                </a:lnTo>
                <a:lnTo>
                  <a:pt x="184842" y="67055"/>
                </a:lnTo>
                <a:lnTo>
                  <a:pt x="184964" y="69479"/>
                </a:lnTo>
                <a:lnTo>
                  <a:pt x="185254" y="76263"/>
                </a:lnTo>
                <a:lnTo>
                  <a:pt x="213193" y="76263"/>
                </a:lnTo>
                <a:lnTo>
                  <a:pt x="211363" y="65373"/>
                </a:lnTo>
                <a:lnTo>
                  <a:pt x="207326" y="58699"/>
                </a:lnTo>
                <a:close/>
              </a:path>
              <a:path w="718819" h="135890">
                <a:moveTo>
                  <a:pt x="356933" y="60705"/>
                </a:moveTo>
                <a:lnTo>
                  <a:pt x="326986" y="60705"/>
                </a:lnTo>
                <a:lnTo>
                  <a:pt x="326986" y="107810"/>
                </a:lnTo>
                <a:lnTo>
                  <a:pt x="329345" y="121047"/>
                </a:lnTo>
                <a:lnTo>
                  <a:pt x="335670" y="129528"/>
                </a:lnTo>
                <a:lnTo>
                  <a:pt x="344839" y="134040"/>
                </a:lnTo>
                <a:lnTo>
                  <a:pt x="355726" y="135369"/>
                </a:lnTo>
                <a:lnTo>
                  <a:pt x="364239" y="134788"/>
                </a:lnTo>
                <a:lnTo>
                  <a:pt x="371403" y="133119"/>
                </a:lnTo>
                <a:lnTo>
                  <a:pt x="377517" y="130477"/>
                </a:lnTo>
                <a:lnTo>
                  <a:pt x="382879" y="126974"/>
                </a:lnTo>
                <a:lnTo>
                  <a:pt x="382879" y="110604"/>
                </a:lnTo>
                <a:lnTo>
                  <a:pt x="360527" y="110604"/>
                </a:lnTo>
                <a:lnTo>
                  <a:pt x="356933" y="107416"/>
                </a:lnTo>
                <a:lnTo>
                  <a:pt x="356933" y="60705"/>
                </a:lnTo>
                <a:close/>
              </a:path>
              <a:path w="718819" h="135890">
                <a:moveTo>
                  <a:pt x="382879" y="107010"/>
                </a:moveTo>
                <a:lnTo>
                  <a:pt x="377291" y="109410"/>
                </a:lnTo>
                <a:lnTo>
                  <a:pt x="372503" y="110604"/>
                </a:lnTo>
                <a:lnTo>
                  <a:pt x="382879" y="110604"/>
                </a:lnTo>
                <a:lnTo>
                  <a:pt x="382879" y="107010"/>
                </a:lnTo>
                <a:close/>
              </a:path>
              <a:path w="718819" h="135890">
                <a:moveTo>
                  <a:pt x="356933" y="13589"/>
                </a:moveTo>
                <a:lnTo>
                  <a:pt x="338162" y="13589"/>
                </a:lnTo>
                <a:lnTo>
                  <a:pt x="334975" y="25958"/>
                </a:lnTo>
                <a:lnTo>
                  <a:pt x="332574" y="34747"/>
                </a:lnTo>
                <a:lnTo>
                  <a:pt x="329780" y="39535"/>
                </a:lnTo>
                <a:lnTo>
                  <a:pt x="313804" y="42329"/>
                </a:lnTo>
                <a:lnTo>
                  <a:pt x="313804" y="60705"/>
                </a:lnTo>
                <a:lnTo>
                  <a:pt x="381685" y="60705"/>
                </a:lnTo>
                <a:lnTo>
                  <a:pt x="381685" y="39535"/>
                </a:lnTo>
                <a:lnTo>
                  <a:pt x="356933" y="39535"/>
                </a:lnTo>
                <a:lnTo>
                  <a:pt x="356933" y="13589"/>
                </a:lnTo>
                <a:close/>
              </a:path>
              <a:path w="718819" h="135890">
                <a:moveTo>
                  <a:pt x="584123" y="36741"/>
                </a:moveTo>
                <a:lnTo>
                  <a:pt x="564202" y="40508"/>
                </a:lnTo>
                <a:lnTo>
                  <a:pt x="548397" y="51012"/>
                </a:lnTo>
                <a:lnTo>
                  <a:pt x="537975" y="67081"/>
                </a:lnTo>
                <a:lnTo>
                  <a:pt x="534225" y="87439"/>
                </a:lnTo>
                <a:lnTo>
                  <a:pt x="537993" y="107394"/>
                </a:lnTo>
                <a:lnTo>
                  <a:pt x="548497" y="122480"/>
                </a:lnTo>
                <a:lnTo>
                  <a:pt x="564540" y="132025"/>
                </a:lnTo>
                <a:lnTo>
                  <a:pt x="584923" y="135356"/>
                </a:lnTo>
                <a:lnTo>
                  <a:pt x="601700" y="133154"/>
                </a:lnTo>
                <a:lnTo>
                  <a:pt x="615219" y="126723"/>
                </a:lnTo>
                <a:lnTo>
                  <a:pt x="625071" y="116325"/>
                </a:lnTo>
                <a:lnTo>
                  <a:pt x="626764" y="112191"/>
                </a:lnTo>
                <a:lnTo>
                  <a:pt x="585724" y="112191"/>
                </a:lnTo>
                <a:lnTo>
                  <a:pt x="577524" y="110877"/>
                </a:lnTo>
                <a:lnTo>
                  <a:pt x="570706" y="107056"/>
                </a:lnTo>
                <a:lnTo>
                  <a:pt x="565907" y="100913"/>
                </a:lnTo>
                <a:lnTo>
                  <a:pt x="563765" y="92633"/>
                </a:lnTo>
                <a:lnTo>
                  <a:pt x="631240" y="92633"/>
                </a:lnTo>
                <a:lnTo>
                  <a:pt x="631240" y="83451"/>
                </a:lnTo>
                <a:lnTo>
                  <a:pt x="630032" y="76263"/>
                </a:lnTo>
                <a:lnTo>
                  <a:pt x="564172" y="76263"/>
                </a:lnTo>
                <a:lnTo>
                  <a:pt x="566385" y="69479"/>
                </a:lnTo>
                <a:lnTo>
                  <a:pt x="570207" y="63890"/>
                </a:lnTo>
                <a:lnTo>
                  <a:pt x="575902" y="60097"/>
                </a:lnTo>
                <a:lnTo>
                  <a:pt x="583730" y="58699"/>
                </a:lnTo>
                <a:lnTo>
                  <a:pt x="624164" y="58699"/>
                </a:lnTo>
                <a:lnTo>
                  <a:pt x="619212" y="50514"/>
                </a:lnTo>
                <a:lnTo>
                  <a:pt x="604457" y="40446"/>
                </a:lnTo>
                <a:lnTo>
                  <a:pt x="584123" y="36741"/>
                </a:lnTo>
                <a:close/>
              </a:path>
              <a:path w="718819" h="135890">
                <a:moveTo>
                  <a:pt x="418033" y="39535"/>
                </a:moveTo>
                <a:lnTo>
                  <a:pt x="387680" y="39535"/>
                </a:lnTo>
                <a:lnTo>
                  <a:pt x="417233" y="132969"/>
                </a:lnTo>
                <a:lnTo>
                  <a:pt x="446773" y="132969"/>
                </a:lnTo>
                <a:lnTo>
                  <a:pt x="456412" y="96227"/>
                </a:lnTo>
                <a:lnTo>
                  <a:pt x="435991" y="96227"/>
                </a:lnTo>
                <a:lnTo>
                  <a:pt x="418033" y="39535"/>
                </a:lnTo>
                <a:close/>
              </a:path>
              <a:path w="718819" h="135890">
                <a:moveTo>
                  <a:pt x="485336" y="76669"/>
                </a:moveTo>
                <a:lnTo>
                  <a:pt x="462343" y="76669"/>
                </a:lnTo>
                <a:lnTo>
                  <a:pt x="477519" y="132969"/>
                </a:lnTo>
                <a:lnTo>
                  <a:pt x="507060" y="132969"/>
                </a:lnTo>
                <a:lnTo>
                  <a:pt x="518681" y="96227"/>
                </a:lnTo>
                <a:lnTo>
                  <a:pt x="490296" y="96227"/>
                </a:lnTo>
                <a:lnTo>
                  <a:pt x="485336" y="76669"/>
                </a:lnTo>
                <a:close/>
              </a:path>
              <a:path w="718819" h="135890">
                <a:moveTo>
                  <a:pt x="605294" y="101815"/>
                </a:moveTo>
                <a:lnTo>
                  <a:pt x="601700" y="109004"/>
                </a:lnTo>
                <a:lnTo>
                  <a:pt x="595312" y="112191"/>
                </a:lnTo>
                <a:lnTo>
                  <a:pt x="626764" y="112191"/>
                </a:lnTo>
                <a:lnTo>
                  <a:pt x="630847" y="102222"/>
                </a:lnTo>
                <a:lnTo>
                  <a:pt x="605294" y="102222"/>
                </a:lnTo>
                <a:lnTo>
                  <a:pt x="605294" y="101815"/>
                </a:lnTo>
                <a:close/>
              </a:path>
              <a:path w="718819" h="135890">
                <a:moveTo>
                  <a:pt x="475919" y="39535"/>
                </a:moveTo>
                <a:lnTo>
                  <a:pt x="451561" y="39535"/>
                </a:lnTo>
                <a:lnTo>
                  <a:pt x="436791" y="96227"/>
                </a:lnTo>
                <a:lnTo>
                  <a:pt x="456412" y="96227"/>
                </a:lnTo>
                <a:lnTo>
                  <a:pt x="461543" y="76669"/>
                </a:lnTo>
                <a:lnTo>
                  <a:pt x="485336" y="76669"/>
                </a:lnTo>
                <a:lnTo>
                  <a:pt x="475919" y="39535"/>
                </a:lnTo>
                <a:close/>
              </a:path>
              <a:path w="718819" h="135890">
                <a:moveTo>
                  <a:pt x="536613" y="39535"/>
                </a:moveTo>
                <a:lnTo>
                  <a:pt x="509066" y="39535"/>
                </a:lnTo>
                <a:lnTo>
                  <a:pt x="491096" y="96227"/>
                </a:lnTo>
                <a:lnTo>
                  <a:pt x="518681" y="96227"/>
                </a:lnTo>
                <a:lnTo>
                  <a:pt x="536613" y="39535"/>
                </a:lnTo>
                <a:close/>
              </a:path>
              <a:path w="718819" h="135890">
                <a:moveTo>
                  <a:pt x="624164" y="58699"/>
                </a:moveTo>
                <a:lnTo>
                  <a:pt x="595312" y="58699"/>
                </a:lnTo>
                <a:lnTo>
                  <a:pt x="601275" y="67055"/>
                </a:lnTo>
                <a:lnTo>
                  <a:pt x="601400" y="69479"/>
                </a:lnTo>
                <a:lnTo>
                  <a:pt x="601700" y="76263"/>
                </a:lnTo>
                <a:lnTo>
                  <a:pt x="630032" y="76263"/>
                </a:lnTo>
                <a:lnTo>
                  <a:pt x="628202" y="65373"/>
                </a:lnTo>
                <a:lnTo>
                  <a:pt x="624164" y="58699"/>
                </a:lnTo>
                <a:close/>
              </a:path>
              <a:path w="718819" h="135890">
                <a:moveTo>
                  <a:pt x="718680" y="0"/>
                </a:moveTo>
                <a:lnTo>
                  <a:pt x="688340" y="0"/>
                </a:lnTo>
                <a:lnTo>
                  <a:pt x="688340" y="132562"/>
                </a:lnTo>
                <a:lnTo>
                  <a:pt x="718680" y="132562"/>
                </a:lnTo>
                <a:lnTo>
                  <a:pt x="718680" y="0"/>
                </a:lnTo>
                <a:close/>
              </a:path>
              <a:path w="718819" h="135890">
                <a:moveTo>
                  <a:pt x="248335" y="101815"/>
                </a:moveTo>
                <a:lnTo>
                  <a:pt x="237159" y="101815"/>
                </a:lnTo>
                <a:lnTo>
                  <a:pt x="221983" y="102222"/>
                </a:lnTo>
                <a:lnTo>
                  <a:pt x="226295" y="117000"/>
                </a:lnTo>
                <a:lnTo>
                  <a:pt x="236108" y="127323"/>
                </a:lnTo>
                <a:lnTo>
                  <a:pt x="250336" y="133379"/>
                </a:lnTo>
                <a:lnTo>
                  <a:pt x="267893" y="135356"/>
                </a:lnTo>
                <a:lnTo>
                  <a:pt x="285231" y="133366"/>
                </a:lnTo>
                <a:lnTo>
                  <a:pt x="298448" y="127520"/>
                </a:lnTo>
                <a:lnTo>
                  <a:pt x="306871" y="118008"/>
                </a:lnTo>
                <a:lnTo>
                  <a:pt x="307374" y="115798"/>
                </a:lnTo>
                <a:lnTo>
                  <a:pt x="256717" y="115798"/>
                </a:lnTo>
                <a:lnTo>
                  <a:pt x="249529" y="111010"/>
                </a:lnTo>
                <a:lnTo>
                  <a:pt x="248335" y="101815"/>
                </a:lnTo>
                <a:close/>
              </a:path>
              <a:path w="718819" h="135890">
                <a:moveTo>
                  <a:pt x="264706" y="36347"/>
                </a:moveTo>
                <a:lnTo>
                  <a:pt x="247500" y="38858"/>
                </a:lnTo>
                <a:lnTo>
                  <a:pt x="234562" y="45375"/>
                </a:lnTo>
                <a:lnTo>
                  <a:pt x="226415" y="55262"/>
                </a:lnTo>
                <a:lnTo>
                  <a:pt x="223583" y="67881"/>
                </a:lnTo>
                <a:lnTo>
                  <a:pt x="225729" y="79734"/>
                </a:lnTo>
                <a:lnTo>
                  <a:pt x="232068" y="88145"/>
                </a:lnTo>
                <a:lnTo>
                  <a:pt x="242448" y="93711"/>
                </a:lnTo>
                <a:lnTo>
                  <a:pt x="256717" y="97027"/>
                </a:lnTo>
                <a:lnTo>
                  <a:pt x="278676" y="100622"/>
                </a:lnTo>
                <a:lnTo>
                  <a:pt x="281470" y="103022"/>
                </a:lnTo>
                <a:lnTo>
                  <a:pt x="281470" y="113004"/>
                </a:lnTo>
                <a:lnTo>
                  <a:pt x="275882" y="115798"/>
                </a:lnTo>
                <a:lnTo>
                  <a:pt x="307374" y="115798"/>
                </a:lnTo>
                <a:lnTo>
                  <a:pt x="309829" y="105016"/>
                </a:lnTo>
                <a:lnTo>
                  <a:pt x="307466" y="92976"/>
                </a:lnTo>
                <a:lnTo>
                  <a:pt x="301137" y="84154"/>
                </a:lnTo>
                <a:lnTo>
                  <a:pt x="291067" y="78179"/>
                </a:lnTo>
                <a:lnTo>
                  <a:pt x="277482" y="74675"/>
                </a:lnTo>
                <a:lnTo>
                  <a:pt x="259511" y="71475"/>
                </a:lnTo>
                <a:lnTo>
                  <a:pt x="254723" y="70675"/>
                </a:lnTo>
                <a:lnTo>
                  <a:pt x="251929" y="68681"/>
                </a:lnTo>
                <a:lnTo>
                  <a:pt x="251929" y="59499"/>
                </a:lnTo>
                <a:lnTo>
                  <a:pt x="256717" y="56299"/>
                </a:lnTo>
                <a:lnTo>
                  <a:pt x="305444" y="56299"/>
                </a:lnTo>
                <a:lnTo>
                  <a:pt x="305018" y="54874"/>
                </a:lnTo>
                <a:lnTo>
                  <a:pt x="296144" y="44830"/>
                </a:lnTo>
                <a:lnTo>
                  <a:pt x="282632" y="38530"/>
                </a:lnTo>
                <a:lnTo>
                  <a:pt x="264706" y="36347"/>
                </a:lnTo>
                <a:close/>
              </a:path>
              <a:path w="718819" h="135890">
                <a:moveTo>
                  <a:pt x="305444" y="56299"/>
                </a:moveTo>
                <a:lnTo>
                  <a:pt x="275882" y="56299"/>
                </a:lnTo>
                <a:lnTo>
                  <a:pt x="282270" y="61099"/>
                </a:lnTo>
                <a:lnTo>
                  <a:pt x="283870" y="69088"/>
                </a:lnTo>
                <a:lnTo>
                  <a:pt x="309029" y="68287"/>
                </a:lnTo>
                <a:lnTo>
                  <a:pt x="305444" y="56299"/>
                </a:lnTo>
                <a:close/>
              </a:path>
            </a:pathLst>
          </a:custGeom>
          <a:solidFill>
            <a:srgbClr val="033952"/>
          </a:solidFill>
        </p:spPr>
        <p:txBody>
          <a:bodyPr wrap="square" lIns="0" tIns="0" rIns="0" bIns="0" rtlCol="0"/>
          <a:lstStyle/>
          <a:p>
            <a:endParaRPr/>
          </a:p>
        </p:txBody>
      </p:sp>
      <p:sp>
        <p:nvSpPr>
          <p:cNvPr id="14" name="object 7">
            <a:extLst>
              <a:ext uri="{FF2B5EF4-FFF2-40B4-BE49-F238E27FC236}">
                <a16:creationId xmlns:a16="http://schemas.microsoft.com/office/drawing/2014/main" id="{635075B9-C0C1-4037-88E2-D88ED976C9CF}"/>
              </a:ext>
            </a:extLst>
          </p:cNvPr>
          <p:cNvSpPr txBox="1"/>
          <p:nvPr/>
        </p:nvSpPr>
        <p:spPr>
          <a:xfrm>
            <a:off x="1876310" y="531975"/>
            <a:ext cx="2318385" cy="197490"/>
          </a:xfrm>
          <a:prstGeom prst="rect">
            <a:avLst/>
          </a:prstGeom>
        </p:spPr>
        <p:txBody>
          <a:bodyPr vert="horz" wrap="square" lIns="0" tIns="12700" rIns="0" bIns="0" rtlCol="0">
            <a:spAutoFit/>
          </a:bodyPr>
          <a:lstStyle/>
          <a:p>
            <a:pPr marL="12700">
              <a:lnSpc>
                <a:spcPct val="100000"/>
              </a:lnSpc>
              <a:spcBef>
                <a:spcPts val="100"/>
              </a:spcBef>
            </a:pPr>
            <a:r>
              <a:rPr lang="en-US" sz="1200" b="1" spc="-10" dirty="0">
                <a:solidFill>
                  <a:srgbClr val="708493"/>
                </a:solidFill>
                <a:latin typeface="NunitoSans-SemiBold"/>
                <a:cs typeface="NunitoSans-SemiBold"/>
              </a:rPr>
              <a:t>Income Strategy</a:t>
            </a:r>
            <a:endParaRPr lang="en-US" sz="1200" dirty="0">
              <a:latin typeface="NunitoSans-SemiBold"/>
              <a:cs typeface="NunitoSans-SemiBold"/>
            </a:endParaRPr>
          </a:p>
        </p:txBody>
      </p:sp>
      <p:sp>
        <p:nvSpPr>
          <p:cNvPr id="16" name="object 36">
            <a:extLst>
              <a:ext uri="{FF2B5EF4-FFF2-40B4-BE49-F238E27FC236}">
                <a16:creationId xmlns:a16="http://schemas.microsoft.com/office/drawing/2014/main" id="{93A2CCAF-2DF0-48F1-B091-235166B4F9A7}"/>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3"/>
              </a:rPr>
              <a:t>info@vestwell.com</a:t>
            </a:r>
            <a:r>
              <a:rPr lang="en-US" sz="800" b="1" spc="-10" dirty="0">
                <a:solidFill>
                  <a:srgbClr val="4A657A"/>
                </a:solidFill>
                <a:latin typeface="NunitoSans-SemiBold"/>
                <a:cs typeface="NunitoSans-SemiBold"/>
              </a:rPr>
              <a:t>  |  </a:t>
            </a:r>
            <a:r>
              <a:rPr lang="en-US" sz="800" b="1" spc="-10">
                <a:solidFill>
                  <a:srgbClr val="4A657A"/>
                </a:solidFill>
                <a:latin typeface="NunitoSans-SemiBold"/>
                <a:cs typeface="NunitoSans-SemiBold"/>
              </a:rPr>
              <a:t>Page 4 of 4                                                                        </a:t>
            </a:r>
            <a:r>
              <a:rPr lang="en-US" sz="800" b="1" spc="-10" dirty="0">
                <a:solidFill>
                  <a:srgbClr val="4A657A"/>
                </a:solidFill>
                <a:latin typeface="NunitoSans-SemiBold"/>
                <a:cs typeface="NunitoSans-SemiBold"/>
              </a:rPr>
              <a:t>vestwell.com</a:t>
            </a:r>
            <a:endParaRPr sz="800" dirty="0">
              <a:latin typeface="NunitoSans-SemiBold"/>
              <a:cs typeface="NunitoSans-SemiBold"/>
            </a:endParaRPr>
          </a:p>
        </p:txBody>
      </p:sp>
    </p:spTree>
    <p:extLst>
      <p:ext uri="{BB962C8B-B14F-4D97-AF65-F5344CB8AC3E}">
        <p14:creationId xmlns:p14="http://schemas.microsoft.com/office/powerpoint/2010/main" val="36127961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2973</TotalTime>
  <Words>2497</Words>
  <Application>Microsoft Office PowerPoint</Application>
  <PresentationFormat>Custom</PresentationFormat>
  <Paragraphs>95</Paragraphs>
  <Slides>4</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Calibri</vt:lpstr>
      <vt:lpstr>Nunito Sans</vt:lpstr>
      <vt:lpstr>Nunito-Black</vt:lpstr>
      <vt:lpstr>NunitoSans-Light</vt:lpstr>
      <vt:lpstr>NunitoSans-SemiBold</vt:lpstr>
      <vt:lpstr>Times New Roman</vt:lpstr>
      <vt:lpstr>Office Theme</vt:lpstr>
      <vt:lpstr>Income Strategy</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Vestwell-FS Template.indd</dc:title>
  <dc:creator>Schwork, Kris</dc:creator>
  <cp:lastModifiedBy>Armstrong, Andrew</cp:lastModifiedBy>
  <cp:revision>107</cp:revision>
  <dcterms:created xsi:type="dcterms:W3CDTF">2022-05-04T21:48:43Z</dcterms:created>
  <dcterms:modified xsi:type="dcterms:W3CDTF">2025-01-16T19:52:57Z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2022-05-04T00:00:00Z</vt:filetime>
  </property>
  <property fmtid="{D5CDD505-2E9C-101B-9397-08002B2CF9AE}" pid="3" name="Creator">
    <vt:lpwstr>Adobe InDesign 16.3 (Macintosh)</vt:lpwstr>
  </property>
  <property fmtid="{D5CDD505-2E9C-101B-9397-08002B2CF9AE}" pid="4" name="LastSaved">
    <vt:filetime>2022-05-04T00:00:00Z</vt:filetime>
  </property>
  <property fmtid="{D5CDD505-2E9C-101B-9397-08002B2CF9AE}" pid="5" name="MSIP_Label_5781dfe3-6600-4878-ab62-89c56005e52a_Enabled">
    <vt:lpwstr>true</vt:lpwstr>
  </property>
  <property fmtid="{D5CDD505-2E9C-101B-9397-08002B2CF9AE}" pid="6" name="MSIP_Label_5781dfe3-6600-4878-ab62-89c56005e52a_SetDate">
    <vt:lpwstr>2022-07-25T22:33:38Z</vt:lpwstr>
  </property>
  <property fmtid="{D5CDD505-2E9C-101B-9397-08002B2CF9AE}" pid="7" name="MSIP_Label_5781dfe3-6600-4878-ab62-89c56005e52a_Method">
    <vt:lpwstr>Privileged</vt:lpwstr>
  </property>
  <property fmtid="{D5CDD505-2E9C-101B-9397-08002B2CF9AE}" pid="8" name="MSIP_Label_5781dfe3-6600-4878-ab62-89c56005e52a_Name">
    <vt:lpwstr>Confidential</vt:lpwstr>
  </property>
  <property fmtid="{D5CDD505-2E9C-101B-9397-08002B2CF9AE}" pid="9" name="MSIP_Label_5781dfe3-6600-4878-ab62-89c56005e52a_SiteId">
    <vt:lpwstr>106bdeea-f616-4dfc-bc1d-6cbbf45e2011</vt:lpwstr>
  </property>
  <property fmtid="{D5CDD505-2E9C-101B-9397-08002B2CF9AE}" pid="10" name="MSIP_Label_5781dfe3-6600-4878-ab62-89c56005e52a_ActionId">
    <vt:lpwstr>cab921b1-697f-41cc-b9ff-9437f0c7596d</vt:lpwstr>
  </property>
  <property fmtid="{D5CDD505-2E9C-101B-9397-08002B2CF9AE}" pid="11" name="MSIP_Label_5781dfe3-6600-4878-ab62-89c56005e52a_ContentBits">
    <vt:lpwstr>0</vt:lpwstr>
  </property>
</Properties>
</file>