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7" r:id="rId3"/>
    <p:sldId id="452" r:id="rId4"/>
    <p:sldId id="453" r:id="rId5"/>
  </p:sldIdLst>
  <p:sldSz cx="7772400" cy="10058400"/>
  <p:notesSz cx="7772400" cy="10058400"/>
  <p:defaultTextStyle>
    <a:defPPr>
      <a:defRPr kern="0"/>
    </a:defPPr>
  </p:defaultTextStyle>
  <p:extLst>
    <p:ext uri="{EFAFB233-063F-42B5-8137-9DF3F51BA10A}">
      <p15:sldGuideLst xmlns:p15="http://schemas.microsoft.com/office/powerpoint/2012/main">
        <p15:guide id="2" pos="336" userDrawn="1">
          <p15:clr>
            <a:srgbClr val="A4A3A4"/>
          </p15:clr>
        </p15:guide>
        <p15:guide id="3" orient="horz" pos="6096" userDrawn="1">
          <p15:clr>
            <a:srgbClr val="A4A3A4"/>
          </p15:clr>
        </p15:guide>
        <p15:guide id="4" orient="horz" pos="3240" userDrawn="1">
          <p15:clr>
            <a:srgbClr val="A4A3A4"/>
          </p15:clr>
        </p15:guide>
        <p15:guide id="5" pos="4464" userDrawn="1">
          <p15:clr>
            <a:srgbClr val="A4A3A4"/>
          </p15:clr>
        </p15:guide>
        <p15:guide id="6" orient="horz" pos="936" userDrawn="1">
          <p15:clr>
            <a:srgbClr val="A4A3A4"/>
          </p15:clr>
        </p15:guide>
        <p15:guide id="7" pos="3168" userDrawn="1">
          <p15:clr>
            <a:srgbClr val="A4A3A4"/>
          </p15:clr>
        </p15:guide>
        <p15:guide id="8" orient="horz" pos="1800" userDrawn="1">
          <p15:clr>
            <a:srgbClr val="A4A3A4"/>
          </p15:clr>
        </p15:guide>
        <p15:guide id="9" pos="3024" userDrawn="1">
          <p15:clr>
            <a:srgbClr val="A4A3A4"/>
          </p15:clr>
        </p15:guide>
        <p15:guide id="10" orient="horz" pos="3408" userDrawn="1">
          <p15:clr>
            <a:srgbClr val="A4A3A4"/>
          </p15:clr>
        </p15:guide>
        <p15:guide id="11" orient="horz" pos="4704" userDrawn="1">
          <p15:clr>
            <a:srgbClr val="A4A3A4"/>
          </p15:clr>
        </p15:guide>
        <p15:guide id="12" orient="horz" pos="4416" userDrawn="1">
          <p15:clr>
            <a:srgbClr val="A4A3A4"/>
          </p15:clr>
        </p15:guide>
        <p15:guide id="13" orient="horz" pos="4296" userDrawn="1">
          <p15:clr>
            <a:srgbClr val="A4A3A4"/>
          </p15:clr>
        </p15:guide>
        <p15:guide id="14" orient="horz" pos="3000" userDrawn="1">
          <p15:clr>
            <a:srgbClr val="A4A3A4"/>
          </p15:clr>
        </p15:guide>
        <p15:guide id="15" orient="horz" pos="3144" userDrawn="1">
          <p15:clr>
            <a:srgbClr val="A4A3A4"/>
          </p15:clr>
        </p15:guide>
        <p15:guide id="16" pos="2808" userDrawn="1">
          <p15:clr>
            <a:srgbClr val="A4A3A4"/>
          </p15:clr>
        </p15:guide>
        <p15:guide id="17" pos="290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DeLeo, Amber" initials="DA"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7D1F1"/>
    <a:srgbClr val="FFFFFF"/>
    <a:srgbClr val="EEDF9B"/>
    <a:srgbClr val="DBBF4D"/>
    <a:srgbClr val="4A657A"/>
    <a:srgbClr val="2D8FC5"/>
    <a:srgbClr val="4DB2E8"/>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77"/>
    <p:restoredTop sz="94661"/>
  </p:normalViewPr>
  <p:slideViewPr>
    <p:cSldViewPr snapToGrid="0">
      <p:cViewPr varScale="1">
        <p:scale>
          <a:sx n="103" d="100"/>
          <a:sy n="103" d="100"/>
        </p:scale>
        <p:origin x="6618" y="138"/>
      </p:cViewPr>
      <p:guideLst>
        <p:guide pos="336"/>
        <p:guide orient="horz" pos="6096"/>
        <p:guide orient="horz" pos="3240"/>
        <p:guide pos="4464"/>
        <p:guide orient="horz" pos="936"/>
        <p:guide pos="3168"/>
        <p:guide orient="horz" pos="1800"/>
        <p:guide pos="3024"/>
        <p:guide orient="horz" pos="3408"/>
        <p:guide orient="horz" pos="4704"/>
        <p:guide orient="horz" pos="4416"/>
        <p:guide orient="horz" pos="4296"/>
        <p:guide orient="horz" pos="3000"/>
        <p:guide orient="horz" pos="3144"/>
        <p:guide pos="2808"/>
        <p:guide pos="290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97D1F1"/>
              </a:solidFill>
              <a:ln w="19050">
                <a:noFill/>
              </a:ln>
              <a:effectLst/>
            </c:spPr>
            <c:extLst>
              <c:ext xmlns:c16="http://schemas.microsoft.com/office/drawing/2014/chart" uri="{C3380CC4-5D6E-409C-BE32-E72D297353CC}">
                <c16:uniqueId val="{00000003-2CE2-3C4A-BD2D-FB30BD808061}"/>
              </c:ext>
            </c:extLst>
          </c:dPt>
          <c:dPt>
            <c:idx val="1"/>
            <c:bubble3D val="0"/>
            <c:spPr>
              <a:solidFill>
                <a:srgbClr val="DBBF4D"/>
              </a:solidFill>
              <a:ln w="19050">
                <a:noFill/>
              </a:ln>
              <a:effectLst/>
            </c:spPr>
            <c:extLst>
              <c:ext xmlns:c16="http://schemas.microsoft.com/office/drawing/2014/chart" uri="{C3380CC4-5D6E-409C-BE32-E72D297353CC}">
                <c16:uniqueId val="{00000004-2CE2-3C4A-BD2D-FB30BD808061}"/>
              </c:ext>
            </c:extLst>
          </c:dPt>
          <c:dPt>
            <c:idx val="2"/>
            <c:bubble3D val="0"/>
            <c:spPr>
              <a:solidFill>
                <a:srgbClr val="EEDF9B"/>
              </a:solidFill>
              <a:ln w="19050">
                <a:noFill/>
              </a:ln>
              <a:effectLst/>
            </c:spPr>
            <c:extLst>
              <c:ext xmlns:c16="http://schemas.microsoft.com/office/drawing/2014/chart" uri="{C3380CC4-5D6E-409C-BE32-E72D297353CC}">
                <c16:uniqueId val="{00000002-2CE2-3C4A-BD2D-FB30BD808061}"/>
              </c:ext>
            </c:extLst>
          </c:dPt>
          <c:dPt>
            <c:idx val="3"/>
            <c:bubble3D val="0"/>
            <c:spPr>
              <a:solidFill>
                <a:srgbClr val="DBBF4D"/>
              </a:solidFill>
              <a:ln w="19050">
                <a:noFill/>
              </a:ln>
              <a:effectLst/>
            </c:spPr>
            <c:extLst>
              <c:ext xmlns:c16="http://schemas.microsoft.com/office/drawing/2014/chart" uri="{C3380CC4-5D6E-409C-BE32-E72D297353CC}">
                <c16:uniqueId val="{00000007-5A7C-CA45-A882-1E69D97BC053}"/>
              </c:ext>
            </c:extLst>
          </c:dPt>
          <c:dPt>
            <c:idx val="4"/>
            <c:bubble3D val="0"/>
            <c:spPr>
              <a:solidFill>
                <a:srgbClr val="4DB2E8"/>
              </a:solidFill>
              <a:ln w="19050">
                <a:noFill/>
              </a:ln>
              <a:effectLst/>
            </c:spPr>
            <c:extLst>
              <c:ext xmlns:c16="http://schemas.microsoft.com/office/drawing/2014/chart" uri="{C3380CC4-5D6E-409C-BE32-E72D297353CC}">
                <c16:uniqueId val="{00000008-8413-514C-AF96-77B378B62F95}"/>
              </c:ext>
            </c:extLst>
          </c:dPt>
          <c:dPt>
            <c:idx val="5"/>
            <c:bubble3D val="0"/>
            <c:spPr>
              <a:solidFill>
                <a:srgbClr val="2D8FC5"/>
              </a:solidFill>
              <a:ln w="19050">
                <a:noFill/>
              </a:ln>
              <a:effectLst/>
            </c:spPr>
            <c:extLst>
              <c:ext xmlns:c16="http://schemas.microsoft.com/office/drawing/2014/chart" uri="{C3380CC4-5D6E-409C-BE32-E72D297353CC}">
                <c16:uniqueId val="{00000009-8413-514C-AF96-77B378B62F95}"/>
              </c:ext>
            </c:extLst>
          </c:dPt>
          <c:cat>
            <c:strRef>
              <c:f>Sheet1!$A$2:$A$7</c:f>
              <c:strCache>
                <c:ptCount val="2"/>
                <c:pt idx="0">
                  <c:v>1st Qtr</c:v>
                </c:pt>
                <c:pt idx="1">
                  <c:v>2nd Qtr</c:v>
                </c:pt>
              </c:strCache>
            </c:strRef>
          </c:cat>
          <c:val>
            <c:numRef>
              <c:f>Sheet1!$B$2:$B$7</c:f>
              <c:numCache>
                <c:formatCode>General</c:formatCode>
                <c:ptCount val="6"/>
                <c:pt idx="0">
                  <c:v>40</c:v>
                </c:pt>
                <c:pt idx="1">
                  <c:v>39</c:v>
                </c:pt>
                <c:pt idx="2">
                  <c:v>21</c:v>
                </c:pt>
              </c:numCache>
            </c:numRef>
          </c:val>
          <c:extLst>
            <c:ext xmlns:c16="http://schemas.microsoft.com/office/drawing/2014/chart" uri="{C3380CC4-5D6E-409C-BE32-E72D297353CC}">
              <c16:uniqueId val="{00000000-2CE2-3C4A-BD2D-FB30BD808061}"/>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77151D24-0E38-4FC2-939B-975B8CBCC606}"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FA03C4F4-13CC-4BF7-9DD3-57CFC2669C42}" type="slidenum">
              <a:rPr lang="en-US" smtClean="0"/>
              <a:t>‹#›</a:t>
            </a:fld>
            <a:endParaRPr lang="en-US"/>
          </a:p>
        </p:txBody>
      </p:sp>
    </p:spTree>
    <p:extLst>
      <p:ext uri="{BB962C8B-B14F-4D97-AF65-F5344CB8AC3E}">
        <p14:creationId xmlns:p14="http://schemas.microsoft.com/office/powerpoint/2010/main" val="2843309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extLst>
      <p:ext uri="{BB962C8B-B14F-4D97-AF65-F5344CB8AC3E}">
        <p14:creationId xmlns:p14="http://schemas.microsoft.com/office/powerpoint/2010/main" val="1517581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hyperlink" Target="mailto:info@vestwell.com" TargetMode="External"/><Relationship Id="rId4" Type="http://schemas.openxmlformats.org/officeDocument/2006/relationships/image" Target="../media/image2.pn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61" name="Chart 60">
            <a:extLst>
              <a:ext uri="{FF2B5EF4-FFF2-40B4-BE49-F238E27FC236}">
                <a16:creationId xmlns:a16="http://schemas.microsoft.com/office/drawing/2014/main" id="{2ADC03D8-F264-5DD6-195D-D5760B4E8867}"/>
              </a:ext>
            </a:extLst>
          </p:cNvPr>
          <p:cNvGraphicFramePr/>
          <p:nvPr>
            <p:extLst>
              <p:ext uri="{D42A27DB-BD31-4B8C-83A1-F6EECF244321}">
                <p14:modId xmlns:p14="http://schemas.microsoft.com/office/powerpoint/2010/main" val="1562295256"/>
              </p:ext>
            </p:extLst>
          </p:nvPr>
        </p:nvGraphicFramePr>
        <p:xfrm>
          <a:off x="5151629" y="6306293"/>
          <a:ext cx="1986280" cy="1025749"/>
        </p:xfrm>
        <a:graphic>
          <a:graphicData uri="http://schemas.openxmlformats.org/drawingml/2006/chart">
            <c:chart xmlns:c="http://schemas.openxmlformats.org/drawingml/2006/chart" xmlns:r="http://schemas.openxmlformats.org/officeDocument/2006/relationships" r:id="rId2"/>
          </a:graphicData>
        </a:graphic>
      </p:graphicFrame>
      <p:sp>
        <p:nvSpPr>
          <p:cNvPr id="18" name="object 18"/>
          <p:cNvSpPr txBox="1"/>
          <p:nvPr/>
        </p:nvSpPr>
        <p:spPr>
          <a:xfrm>
            <a:off x="5089299" y="2874434"/>
            <a:ext cx="2289289" cy="1467068"/>
          </a:xfrm>
          <a:prstGeom prst="rect">
            <a:avLst/>
          </a:prstGeom>
        </p:spPr>
        <p:txBody>
          <a:bodyPr vert="horz" wrap="square" lIns="0" tIns="12700" rIns="0" bIns="0" rtlCol="0">
            <a:spAutoFit/>
          </a:bodyPr>
          <a:lstStyle/>
          <a:p>
            <a:pPr marL="4763">
              <a:spcBef>
                <a:spcPts val="100"/>
              </a:spcBef>
              <a:tabLst>
                <a:tab pos="1806575" algn="l"/>
              </a:tabLst>
            </a:pPr>
            <a:r>
              <a:rPr lang="en-US" sz="900" b="1" dirty="0">
                <a:solidFill>
                  <a:srgbClr val="4A657A"/>
                </a:solidFill>
                <a:latin typeface="NunitoSans-SemiBold"/>
                <a:cs typeface="NunitoSans-SemiBold"/>
              </a:rPr>
              <a:t>Schwab Total Stock Market Index 	21.0%</a:t>
            </a:r>
          </a:p>
          <a:p>
            <a:pPr marL="4763">
              <a:spcBef>
                <a:spcPts val="100"/>
              </a:spcBef>
              <a:tabLst>
                <a:tab pos="1806575" algn="l"/>
              </a:tabLst>
            </a:pPr>
            <a:r>
              <a:rPr lang="en-US" sz="900" b="1" dirty="0">
                <a:solidFill>
                  <a:srgbClr val="4A657A"/>
                </a:solidFill>
                <a:latin typeface="NunitoSans-SemiBold"/>
                <a:cs typeface="NunitoSans-SemiBold"/>
              </a:rPr>
              <a:t>Fund	</a:t>
            </a:r>
          </a:p>
          <a:p>
            <a:pPr marL="4763">
              <a:spcBef>
                <a:spcPts val="100"/>
              </a:spcBef>
              <a:tabLst>
                <a:tab pos="1806575" algn="l"/>
              </a:tabLst>
            </a:pPr>
            <a:r>
              <a:rPr lang="en-US" sz="600" b="1" dirty="0">
                <a:solidFill>
                  <a:schemeClr val="bg1"/>
                </a:solidFill>
                <a:latin typeface="NunitoSans-SemiBold"/>
                <a:cs typeface="NunitoSans-SemiBold"/>
              </a:rPr>
              <a:t>m</a:t>
            </a:r>
          </a:p>
          <a:p>
            <a:pPr marL="4763">
              <a:spcBef>
                <a:spcPts val="100"/>
              </a:spcBef>
              <a:tabLst>
                <a:tab pos="1806575" algn="l"/>
              </a:tabLst>
            </a:pPr>
            <a:r>
              <a:rPr lang="en-US" sz="900" b="1" dirty="0">
                <a:solidFill>
                  <a:srgbClr val="4A657A"/>
                </a:solidFill>
                <a:latin typeface="NunitoSans-SemiBold"/>
                <a:cs typeface="NunitoSans-SemiBold"/>
              </a:rPr>
              <a:t>Fidelity® Total Market Index Fund	18.0%</a:t>
            </a:r>
          </a:p>
          <a:p>
            <a:pPr marL="4763">
              <a:spcBef>
                <a:spcPts val="100"/>
              </a:spcBef>
              <a:tabLst>
                <a:tab pos="1806575" algn="l"/>
              </a:tabLst>
            </a:pPr>
            <a:r>
              <a:rPr lang="en-US" sz="600" b="1" dirty="0">
                <a:solidFill>
                  <a:schemeClr val="bg1"/>
                </a:solidFill>
                <a:latin typeface="NunitoSans-SemiBold"/>
                <a:cs typeface="NunitoSans-SemiBold"/>
              </a:rPr>
              <a:t>6</a:t>
            </a:r>
          </a:p>
          <a:p>
            <a:pPr marL="4763">
              <a:spcBef>
                <a:spcPts val="100"/>
              </a:spcBef>
              <a:tabLst>
                <a:tab pos="1806575" algn="l"/>
              </a:tabLst>
            </a:pPr>
            <a:r>
              <a:rPr lang="en-US" sz="900" b="1" dirty="0">
                <a:solidFill>
                  <a:srgbClr val="4A657A"/>
                </a:solidFill>
                <a:latin typeface="NunitoSans-SemiBold"/>
                <a:cs typeface="NunitoSans-SemiBold"/>
              </a:rPr>
              <a:t>Fidelity® U.S. Bond Index Fund	17.0%</a:t>
            </a:r>
          </a:p>
          <a:p>
            <a:pPr marL="4763">
              <a:spcBef>
                <a:spcPts val="100"/>
              </a:spcBef>
              <a:tabLst>
                <a:tab pos="1806575" algn="l"/>
              </a:tabLst>
            </a:pPr>
            <a:r>
              <a:rPr lang="en-US" sz="600" b="1" dirty="0">
                <a:solidFill>
                  <a:schemeClr val="bg1"/>
                </a:solidFill>
                <a:latin typeface="NunitoSans-SemiBold"/>
                <a:cs typeface="NunitoSans-SemiBold"/>
              </a:rPr>
              <a:t>m</a:t>
            </a:r>
          </a:p>
          <a:p>
            <a:pPr marL="4763">
              <a:spcBef>
                <a:spcPts val="100"/>
              </a:spcBef>
              <a:tabLst>
                <a:tab pos="1806575" algn="l"/>
              </a:tabLst>
            </a:pPr>
            <a:r>
              <a:rPr lang="en-US" sz="900" b="1" dirty="0">
                <a:solidFill>
                  <a:srgbClr val="4A657A"/>
                </a:solidFill>
                <a:latin typeface="NunitoSans-SemiBold"/>
                <a:cs typeface="NunitoSans-SemiBold"/>
              </a:rPr>
              <a:t>Schwab U.S. Aggregate Bond Index 	17.0%</a:t>
            </a:r>
          </a:p>
          <a:p>
            <a:pPr marL="4763">
              <a:spcBef>
                <a:spcPts val="100"/>
              </a:spcBef>
              <a:tabLst>
                <a:tab pos="1806575" algn="l"/>
              </a:tabLst>
            </a:pPr>
            <a:r>
              <a:rPr lang="en-US" sz="900" b="1" dirty="0">
                <a:solidFill>
                  <a:srgbClr val="4A657A"/>
                </a:solidFill>
                <a:latin typeface="NunitoSans-SemiBold"/>
                <a:cs typeface="NunitoSans-SemiBold"/>
              </a:rPr>
              <a:t>Fund</a:t>
            </a:r>
          </a:p>
          <a:p>
            <a:pPr marL="4763">
              <a:spcBef>
                <a:spcPts val="100"/>
              </a:spcBef>
              <a:tabLst>
                <a:tab pos="1806575" algn="l"/>
              </a:tabLst>
            </a:pPr>
            <a:r>
              <a:rPr lang="en-US" sz="600" b="1" dirty="0">
                <a:solidFill>
                  <a:schemeClr val="bg1"/>
                </a:solidFill>
                <a:latin typeface="NunitoSans-SemiBold"/>
                <a:cs typeface="NunitoSans-SemiBold"/>
              </a:rPr>
              <a:t>m</a:t>
            </a:r>
          </a:p>
          <a:p>
            <a:pPr marL="4763">
              <a:spcBef>
                <a:spcPts val="100"/>
              </a:spcBef>
              <a:tabLst>
                <a:tab pos="1806575" algn="l"/>
              </a:tabLst>
            </a:pPr>
            <a:r>
              <a:rPr lang="en-US" sz="900" b="1" dirty="0">
                <a:solidFill>
                  <a:srgbClr val="4A657A"/>
                </a:solidFill>
                <a:latin typeface="NunitoSans-SemiBold"/>
                <a:cs typeface="NunitoSans-SemiBold"/>
              </a:rPr>
              <a:t>Fidelity® International Index Fund	16.0%</a:t>
            </a: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606839"/>
            <a:ext cx="4165419" cy="443711"/>
          </a:xfrm>
          <a:prstGeom prst="rect">
            <a:avLst/>
          </a:prstGeom>
        </p:spPr>
        <p:txBody>
          <a:bodyPr vert="horz" wrap="square" lIns="0" tIns="12700" rIns="0" bIns="0" rtlCol="0">
            <a:spAutoFit/>
          </a:bodyPr>
          <a:lstStyle/>
          <a:p>
            <a:pPr marL="12700" marR="5080">
              <a:lnSpc>
                <a:spcPct val="100000"/>
              </a:lnSpc>
              <a:spcBef>
                <a:spcPts val="100"/>
              </a:spcBef>
            </a:pPr>
            <a:r>
              <a:rPr lang="en-US" dirty="0"/>
              <a:t>Moderate Strategy</a:t>
            </a:r>
            <a:endParaRPr spc="-20" dirty="0"/>
          </a:p>
        </p:txBody>
      </p:sp>
      <p:sp>
        <p:nvSpPr>
          <p:cNvPr id="7" name="object 7"/>
          <p:cNvSpPr/>
          <p:nvPr/>
        </p:nvSpPr>
        <p:spPr>
          <a:xfrm>
            <a:off x="499363" y="23802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497586" y="8451849"/>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65597"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9" name="object 19"/>
          <p:cNvSpPr/>
          <p:nvPr/>
        </p:nvSpPr>
        <p:spPr>
          <a:xfrm>
            <a:off x="539495" y="531700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flipH="1">
            <a:off x="5012308" y="6000749"/>
            <a:ext cx="47089" cy="2797057"/>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33145" y="4498258"/>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51628"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a:latin typeface="Nunito-Black"/>
              <a:cs typeface="Nunito-Black"/>
            </a:endParaRPr>
          </a:p>
        </p:txBody>
      </p:sp>
      <p:sp>
        <p:nvSpPr>
          <p:cNvPr id="26" name="object 26"/>
          <p:cNvSpPr txBox="1"/>
          <p:nvPr/>
        </p:nvSpPr>
        <p:spPr>
          <a:xfrm>
            <a:off x="647496" y="6342150"/>
            <a:ext cx="3950970" cy="1660583"/>
          </a:xfrm>
          <a:prstGeom prst="rect">
            <a:avLst/>
          </a:prstGeom>
        </p:spPr>
        <p:txBody>
          <a:bodyPr vert="horz" wrap="square" lIns="0" tIns="12700" rIns="0" bIns="0" rtlCol="0">
            <a:spAutoFit/>
          </a:bodyPr>
          <a:lstStyle/>
          <a:p>
            <a:pPr marL="12700" marR="5080">
              <a:lnSpc>
                <a:spcPct val="116700"/>
              </a:lnSpc>
              <a:spcBef>
                <a:spcPts val="100"/>
              </a:spcBef>
            </a:pPr>
            <a:r>
              <a:rPr lang="en-US" sz="1000" b="1" dirty="0">
                <a:solidFill>
                  <a:srgbClr val="4A657A"/>
                </a:solidFill>
                <a:latin typeface="NunitoSans-SemiBold"/>
                <a:cs typeface="NunitoSans-SemiBold"/>
              </a:rPr>
              <a:t>This strategy may be appropriate for an investor with an intermediate term investment horizon, seeking preservation of capital with the potential for longer-term growth, and an average tolerance for risk. </a:t>
            </a:r>
          </a:p>
          <a:p>
            <a:pPr marL="12700" marR="5080">
              <a:lnSpc>
                <a:spcPct val="116700"/>
              </a:lnSpc>
              <a:spcBef>
                <a:spcPts val="100"/>
              </a:spcBef>
            </a:pPr>
            <a:endParaRPr lang="en-US" sz="1000" b="1" dirty="0">
              <a:solidFill>
                <a:srgbClr val="4A657A"/>
              </a:solidFill>
              <a:latin typeface="NunitoSans-SemiBold"/>
              <a:cs typeface="NunitoSans-SemiBold"/>
            </a:endParaRPr>
          </a:p>
          <a:p>
            <a:pPr marL="12700" marR="5080">
              <a:lnSpc>
                <a:spcPct val="116700"/>
              </a:lnSpc>
              <a:spcBef>
                <a:spcPts val="100"/>
              </a:spcBef>
            </a:pPr>
            <a:r>
              <a:rPr lang="en-US" sz="1000" b="1" dirty="0">
                <a:solidFill>
                  <a:srgbClr val="4A657A"/>
                </a:solidFill>
                <a:latin typeface="NunitoSans-SemiBold"/>
                <a:cs typeface="NunitoSans-SemiBold"/>
              </a:rPr>
              <a:t>The strategy seeks to grow invested capital over the long term with a moderate level of volatility. The portfolio is comprised of mutual funds with a target weighting of each security designed to achieve the goals of the portfolio.</a:t>
            </a:r>
          </a:p>
          <a:p>
            <a:pPr marL="12700" marR="5080">
              <a:lnSpc>
                <a:spcPct val="116700"/>
              </a:lnSpc>
              <a:spcBef>
                <a:spcPts val="100"/>
              </a:spcBef>
            </a:pPr>
            <a:endParaRPr lang="en-US" sz="1000" b="1" dirty="0">
              <a:solidFill>
                <a:srgbClr val="4A657A"/>
              </a:solidFill>
              <a:latin typeface="NunitoSans-SemiBold"/>
              <a:cs typeface="NunitoSans-SemiBold"/>
            </a:endParaRPr>
          </a:p>
        </p:txBody>
      </p:sp>
      <p:sp>
        <p:nvSpPr>
          <p:cNvPr id="27" name="object 27"/>
          <p:cNvSpPr/>
          <p:nvPr/>
        </p:nvSpPr>
        <p:spPr>
          <a:xfrm>
            <a:off x="539495" y="7159582"/>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418819"/>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029200" y="3214922"/>
            <a:ext cx="2197947"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78297" y="5263856"/>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498512"/>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5" name="object 35"/>
          <p:cNvSpPr txBox="1"/>
          <p:nvPr/>
        </p:nvSpPr>
        <p:spPr>
          <a:xfrm>
            <a:off x="5397949" y="7263951"/>
            <a:ext cx="1319530" cy="598305"/>
          </a:xfrm>
          <a:prstGeom prst="rect">
            <a:avLst/>
          </a:prstGeom>
        </p:spPr>
        <p:txBody>
          <a:bodyPr vert="horz" wrap="square" lIns="0" tIns="12700" rIns="0" bIns="0" rtlCol="0">
            <a:spAutoFit/>
          </a:bodyPr>
          <a:lstStyle/>
          <a:p>
            <a:pPr marL="12700" marR="5080">
              <a:lnSpc>
                <a:spcPct val="138900"/>
              </a:lnSpc>
              <a:spcBef>
                <a:spcPts val="100"/>
              </a:spcBef>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Fixed Income</a:t>
            </a:r>
          </a:p>
          <a:p>
            <a:pPr marL="12700" marR="5080">
              <a:lnSpc>
                <a:spcPct val="138900"/>
              </a:lnSpc>
              <a:spcBef>
                <a:spcPts val="100"/>
              </a:spcBef>
            </a:pPr>
            <a:r>
              <a:rPr lang="en-US" sz="900" b="1" spc="-10" dirty="0">
                <a:solidFill>
                  <a:srgbClr val="4A657A"/>
                </a:solidFill>
                <a:latin typeface="NunitoSans-SemiBold"/>
                <a:cs typeface="NunitoSans-SemiBold"/>
              </a:rPr>
              <a:t>U.S. Equity</a:t>
            </a:r>
          </a:p>
          <a:p>
            <a:pPr marL="12700" marR="5080">
              <a:lnSpc>
                <a:spcPct val="138900"/>
              </a:lnSpc>
              <a:spcBef>
                <a:spcPts val="100"/>
              </a:spcBef>
            </a:pPr>
            <a:r>
              <a:rPr lang="en-US" sz="900" b="1" spc="-10" dirty="0">
                <a:solidFill>
                  <a:srgbClr val="4A657A"/>
                </a:solidFill>
                <a:latin typeface="NunitoSans-SemiBold"/>
                <a:cs typeface="NunitoSans-SemiBold"/>
              </a:rPr>
              <a:t>Non-U.S. Equity</a:t>
            </a:r>
            <a:endParaRPr sz="900" dirty="0">
              <a:latin typeface="NunitoSans-SemiBold"/>
              <a:cs typeface="NunitoSans-SemiBold"/>
            </a:endParaRPr>
          </a:p>
        </p:txBody>
      </p:sp>
      <p:sp>
        <p:nvSpPr>
          <p:cNvPr id="37" name="object 37"/>
          <p:cNvSpPr txBox="1"/>
          <p:nvPr/>
        </p:nvSpPr>
        <p:spPr>
          <a:xfrm>
            <a:off x="6894746" y="7250571"/>
            <a:ext cx="365760" cy="774571"/>
          </a:xfrm>
          <a:prstGeom prst="rect">
            <a:avLst/>
          </a:prstGeom>
        </p:spPr>
        <p:txBody>
          <a:bodyPr vert="horz" wrap="square" lIns="0" tIns="66040" rIns="0" bIns="0" rtlCol="0">
            <a:spAutoFit/>
          </a:bodyPr>
          <a:lstStyle/>
          <a:p>
            <a:pPr marL="12700" algn="r">
              <a:lnSpc>
                <a:spcPct val="100000"/>
              </a:lnSpc>
              <a:spcBef>
                <a:spcPts val="520"/>
              </a:spcBef>
            </a:pPr>
            <a:r>
              <a:rPr lang="en-US" sz="900" b="1" spc="-10" dirty="0">
                <a:solidFill>
                  <a:srgbClr val="4A657A"/>
                </a:solidFill>
                <a:latin typeface="NunitoSans-SemiBold"/>
                <a:cs typeface="NunitoSans-SemiBold"/>
              </a:rPr>
              <a:t>40</a:t>
            </a:r>
            <a:r>
              <a:rPr sz="900" b="1" spc="-10" dirty="0">
                <a:solidFill>
                  <a:srgbClr val="4A657A"/>
                </a:solidFill>
                <a:latin typeface="NunitoSans-SemiBold"/>
                <a:cs typeface="NunitoSans-SemiBold"/>
              </a:rPr>
              <a:t>.0%</a:t>
            </a:r>
            <a:endParaRPr sz="900" dirty="0">
              <a:latin typeface="NunitoSans-SemiBold"/>
              <a:cs typeface="NunitoSans-SemiBold"/>
            </a:endParaRPr>
          </a:p>
          <a:p>
            <a:pPr marL="12700" algn="r">
              <a:lnSpc>
                <a:spcPct val="100000"/>
              </a:lnSpc>
              <a:spcBef>
                <a:spcPts val="420"/>
              </a:spcBef>
            </a:pPr>
            <a:r>
              <a:rPr lang="en-US" sz="900" b="1" spc="-10" dirty="0">
                <a:solidFill>
                  <a:srgbClr val="4A657A"/>
                </a:solidFill>
                <a:latin typeface="NunitoSans-SemiBold"/>
                <a:cs typeface="NunitoSans-SemiBold"/>
              </a:rPr>
              <a:t>39</a:t>
            </a:r>
            <a:r>
              <a:rPr sz="900" b="1" spc="-10" dirty="0">
                <a:solidFill>
                  <a:srgbClr val="4A657A"/>
                </a:solidFill>
                <a:latin typeface="NunitoSans-SemiBold"/>
                <a:cs typeface="NunitoSans-SemiBold"/>
              </a:rPr>
              <a:t>.0%</a:t>
            </a:r>
            <a:endParaRPr lang="en-US" sz="900" b="1" spc="-10" dirty="0">
              <a:solidFill>
                <a:srgbClr val="4A657A"/>
              </a:solidFill>
              <a:latin typeface="NunitoSans-SemiBold"/>
              <a:cs typeface="NunitoSans-SemiBold"/>
            </a:endParaRPr>
          </a:p>
          <a:p>
            <a:pPr marL="12700" algn="r">
              <a:lnSpc>
                <a:spcPct val="100000"/>
              </a:lnSpc>
              <a:spcBef>
                <a:spcPts val="420"/>
              </a:spcBef>
            </a:pPr>
            <a:r>
              <a:rPr lang="en-US" sz="900" b="1" spc="-10" dirty="0">
                <a:solidFill>
                  <a:srgbClr val="4A657A"/>
                </a:solidFill>
                <a:latin typeface="NunitoSans-SemiBold"/>
                <a:cs typeface="NunitoSans-SemiBold"/>
              </a:rPr>
              <a:t>21.0%</a:t>
            </a:r>
          </a:p>
          <a:p>
            <a:pPr marL="12700" algn="r">
              <a:lnSpc>
                <a:spcPct val="100000"/>
              </a:lnSpc>
              <a:spcBef>
                <a:spcPts val="420"/>
              </a:spcBef>
            </a:pPr>
            <a:endParaRPr sz="900" dirty="0">
              <a:latin typeface="NunitoSans-SemiBold"/>
              <a:cs typeface="NunitoSans-SemiBold"/>
            </a:endParaRPr>
          </a:p>
        </p:txBody>
      </p:sp>
      <p:pic>
        <p:nvPicPr>
          <p:cNvPr id="39" name="object 39"/>
          <p:cNvPicPr/>
          <p:nvPr/>
        </p:nvPicPr>
        <p:blipFill>
          <a:blip r:embed="rId3" cstate="print"/>
          <a:stretch>
            <a:fillRect/>
          </a:stretch>
        </p:blipFill>
        <p:spPr>
          <a:xfrm>
            <a:off x="5232577" y="7340482"/>
            <a:ext cx="101498" cy="101498"/>
          </a:xfrm>
          <a:prstGeom prst="rect">
            <a:avLst/>
          </a:prstGeom>
          <a:solidFill>
            <a:srgbClr val="97D1F1"/>
          </a:solidFill>
        </p:spPr>
      </p:pic>
      <p:pic>
        <p:nvPicPr>
          <p:cNvPr id="42" name="object 42"/>
          <p:cNvPicPr/>
          <p:nvPr/>
        </p:nvPicPr>
        <p:blipFill>
          <a:blip r:embed="rId4" cstate="print"/>
          <a:stretch>
            <a:fillRect/>
          </a:stretch>
        </p:blipFill>
        <p:spPr>
          <a:xfrm>
            <a:off x="3872735" y="4961896"/>
            <a:ext cx="241274" cy="241261"/>
          </a:xfrm>
          <a:prstGeom prst="rect">
            <a:avLst/>
          </a:prstGeom>
        </p:spPr>
      </p:pic>
      <p:pic>
        <p:nvPicPr>
          <p:cNvPr id="43" name="object 43"/>
          <p:cNvPicPr/>
          <p:nvPr/>
        </p:nvPicPr>
        <p:blipFill>
          <a:blip r:embed="rId5"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2295697835"/>
              </p:ext>
            </p:extLst>
          </p:nvPr>
        </p:nvGraphicFramePr>
        <p:xfrm>
          <a:off x="583902" y="2857500"/>
          <a:ext cx="4357243" cy="2864485"/>
        </p:xfrm>
        <a:graphic>
          <a:graphicData uri="http://schemas.openxmlformats.org/drawingml/2006/table">
            <a:tbl>
              <a:tblPr firstRow="1" bandRow="1">
                <a:tableStyleId>{2D5ABB26-0587-4C30-8999-92F81FD0307C}</a:tableStyleId>
              </a:tblPr>
              <a:tblGrid>
                <a:gridCol w="2073624">
                  <a:extLst>
                    <a:ext uri="{9D8B030D-6E8A-4147-A177-3AD203B41FA5}">
                      <a16:colId xmlns:a16="http://schemas.microsoft.com/office/drawing/2014/main" val="20000"/>
                    </a:ext>
                  </a:extLst>
                </a:gridCol>
                <a:gridCol w="1914474">
                  <a:extLst>
                    <a:ext uri="{9D8B030D-6E8A-4147-A177-3AD203B41FA5}">
                      <a16:colId xmlns:a16="http://schemas.microsoft.com/office/drawing/2014/main" val="20001"/>
                    </a:ext>
                  </a:extLst>
                </a:gridCol>
                <a:gridCol w="369145">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6.92</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3.32%</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rowSpan="5" gridSpan="2">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a:noFill/>
                    </a:lnB>
                    <a:lnTlToBr w="12700" cmpd="sng">
                      <a:noFill/>
                      <a:prstDash val="solid"/>
                    </a:lnTlToBr>
                    <a:lnBlToTr w="12700" cmpd="sng">
                      <a:noFill/>
                      <a:prstDash val="solid"/>
                    </a:lnBlToTr>
                  </a:tcPr>
                </a:tc>
                <a:tc rowSpan="5" hMerge="1">
                  <a:txBody>
                    <a:bodyPr/>
                    <a:lstStyle/>
                    <a:p>
                      <a:pPr algn="r">
                        <a:lnSpc>
                          <a:spcPct val="100000"/>
                        </a:lnSpc>
                        <a:spcBef>
                          <a:spcPts val="345"/>
                        </a:spcBef>
                      </a:pPr>
                      <a:endParaRPr sz="900" dirty="0">
                        <a:solidFill>
                          <a:schemeClr val="bg1"/>
                        </a:solidFill>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hMerge="1" vMerge="1">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dirty="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gridSpan="2" vMerge="1">
                  <a:txBody>
                    <a:bodyPr/>
                    <a:lstStyle/>
                    <a:p>
                      <a:pPr>
                        <a:lnSpc>
                          <a:spcPct val="100000"/>
                        </a:lnSpc>
                      </a:pPr>
                      <a:endParaRPr sz="90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hMerge="1" vMerge="1">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6" cstate="print"/>
          <a:stretch>
            <a:fillRect/>
          </a:stretch>
        </p:blipFill>
        <p:spPr>
          <a:xfrm>
            <a:off x="2827779" y="5398554"/>
            <a:ext cx="241274" cy="241261"/>
          </a:xfrm>
          <a:prstGeom prst="rect">
            <a:avLst/>
          </a:prstGeom>
        </p:spPr>
      </p:pic>
      <p:pic>
        <p:nvPicPr>
          <p:cNvPr id="49" name="object 49"/>
          <p:cNvPicPr/>
          <p:nvPr/>
        </p:nvPicPr>
        <p:blipFill>
          <a:blip r:embed="rId7" cstate="print"/>
          <a:stretch>
            <a:fillRect/>
          </a:stretch>
        </p:blipFill>
        <p:spPr>
          <a:xfrm>
            <a:off x="2827779" y="4961896"/>
            <a:ext cx="241274" cy="241261"/>
          </a:xfrm>
          <a:prstGeom prst="rect">
            <a:avLst/>
          </a:prstGeom>
        </p:spPr>
      </p:pic>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5392" y="3036882"/>
            <a:ext cx="1027508" cy="283451"/>
          </a:xfrm>
          <a:prstGeom prst="rect">
            <a:avLst/>
          </a:prstGeom>
        </p:spPr>
      </p:pic>
      <p:sp>
        <p:nvSpPr>
          <p:cNvPr id="56" name="object 18">
            <a:extLst>
              <a:ext uri="{FF2B5EF4-FFF2-40B4-BE49-F238E27FC236}">
                <a16:creationId xmlns:a16="http://schemas.microsoft.com/office/drawing/2014/main" id="{6EFC9977-9D36-72AA-01E5-9DBE71938574}"/>
              </a:ext>
            </a:extLst>
          </p:cNvPr>
          <p:cNvSpPr txBox="1"/>
          <p:nvPr/>
        </p:nvSpPr>
        <p:spPr>
          <a:xfrm>
            <a:off x="5029200" y="4915776"/>
            <a:ext cx="2289294" cy="836447"/>
          </a:xfrm>
          <a:prstGeom prst="rect">
            <a:avLst/>
          </a:prstGeom>
        </p:spPr>
        <p:txBody>
          <a:bodyPr vert="horz" wrap="square" lIns="0" tIns="12700" rIns="0" bIns="0" rtlCol="0">
            <a:spAutoFit/>
          </a:bodyPr>
          <a:lstStyle/>
          <a:p>
            <a:pPr marL="76200">
              <a:lnSpc>
                <a:spcPct val="100000"/>
              </a:lnSpc>
              <a:spcBef>
                <a:spcPts val="775"/>
              </a:spcBef>
              <a:tabLst>
                <a:tab pos="1655763"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Moderate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lang="en-US" sz="900" b="1" spc="-10" dirty="0">
                <a:solidFill>
                  <a:srgbClr val="4A657A"/>
                </a:solidFill>
                <a:latin typeface="NunitoSans-SemiBold"/>
                <a:cs typeface="NunitoSans-SemiBold"/>
              </a:rPr>
              <a:t>                                    </a:t>
            </a:r>
            <a:r>
              <a:rPr lang="en-US" sz="900" b="1" spc="-25" dirty="0">
                <a:solidFill>
                  <a:srgbClr val="4A657A"/>
                </a:solidFill>
                <a:latin typeface="NunitoSans-SemiBold"/>
                <a:cs typeface="NunitoSans-SemiBold"/>
              </a:rPr>
              <a:t>Moderately Low</a:t>
            </a:r>
            <a:endParaRPr sz="900" dirty="0">
              <a:latin typeface="NunitoSans-SemiBold"/>
              <a:cs typeface="NunitoSans-SemiBold"/>
            </a:endParaRPr>
          </a:p>
          <a:p>
            <a:pPr marL="76200" marR="68580">
              <a:lnSpc>
                <a:spcPts val="1900"/>
              </a:lnSpc>
              <a:tabLst>
                <a:tab pos="1794510" algn="l"/>
                <a:tab pos="2066289" algn="l"/>
              </a:tabLst>
            </a:pPr>
            <a:r>
              <a:rPr sz="900" b="1" dirty="0" err="1">
                <a:solidFill>
                  <a:srgbClr val="4A657A"/>
                </a:solidFill>
                <a:latin typeface="NunitoSans-SemiBold"/>
                <a:cs typeface="NunitoSans-SemiBold"/>
              </a:rPr>
              <a:t>Wtd</a:t>
            </a:r>
            <a:r>
              <a:rPr sz="900" b="1" dirty="0">
                <a:solidFill>
                  <a:srgbClr val="4A657A"/>
                </a:solidFill>
                <a:latin typeface="NunitoSans-SemiBold"/>
                <a:cs typeface="NunitoSans-SemiBold"/>
              </a:rPr>
              <a:t>.</a:t>
            </a:r>
            <a:r>
              <a:rPr lang="en-US" sz="900" b="1" spc="220" dirty="0">
                <a:solidFill>
                  <a:srgbClr val="4A657A"/>
                </a:solidFill>
                <a:latin typeface="NunitoSans-SemiBold"/>
                <a:cs typeface="NunitoSans-SemiBold"/>
              </a:rPr>
              <a:t> </a:t>
            </a:r>
            <a:r>
              <a:rPr sz="900" b="1" dirty="0">
                <a:solidFill>
                  <a:srgbClr val="4A657A"/>
                </a:solidFill>
                <a:latin typeface="NunitoSans-SemiBold"/>
                <a:cs typeface="NunitoSans-SemiBold"/>
              </a:rPr>
              <a:t>Internal</a:t>
            </a:r>
            <a:r>
              <a:rPr sz="900" b="1" spc="-5" dirty="0">
                <a:solidFill>
                  <a:srgbClr val="4A657A"/>
                </a:solidFill>
                <a:latin typeface="NunitoSans-SemiBold"/>
                <a:cs typeface="NunitoSans-SemiBold"/>
              </a:rPr>
              <a:t> </a:t>
            </a:r>
            <a:r>
              <a:rPr sz="900" b="1" dirty="0">
                <a:solidFill>
                  <a:srgbClr val="4A657A"/>
                </a:solidFill>
                <a:latin typeface="NunitoSans-SemiBold"/>
                <a:cs typeface="NunitoSans-SemiBold"/>
              </a:rPr>
              <a:t>Exp.</a:t>
            </a:r>
            <a:r>
              <a:rPr sz="900" b="1" spc="-10" dirty="0">
                <a:solidFill>
                  <a:srgbClr val="4A657A"/>
                </a:solidFill>
                <a:latin typeface="NunitoSans-SemiBold"/>
                <a:cs typeface="NunitoSans-SemiBold"/>
              </a:rPr>
              <a:t> </a:t>
            </a:r>
            <a:r>
              <a:rPr sz="900" b="1" spc="-20" dirty="0">
                <a:solidFill>
                  <a:srgbClr val="4A657A"/>
                </a:solidFill>
                <a:latin typeface="NunitoSans-SemiBold"/>
                <a:cs typeface="NunitoSans-SemiBold"/>
              </a:rPr>
              <a:t>Ratio</a:t>
            </a:r>
            <a:r>
              <a:rPr lang="en-US" sz="900" b="1" spc="-20" dirty="0">
                <a:solidFill>
                  <a:srgbClr val="4A657A"/>
                </a:solidFill>
                <a:latin typeface="NunitoSans-SemiBold"/>
                <a:cs typeface="NunitoSans-SemiBold"/>
              </a:rPr>
              <a:t>**</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sz="1350" b="1" spc="-15" baseline="-6172" dirty="0">
                <a:solidFill>
                  <a:srgbClr val="4A657A"/>
                </a:solidFill>
                <a:latin typeface="NunitoSans-SemiBold"/>
                <a:cs typeface="NunitoSans-SemiBold"/>
              </a:rPr>
              <a:t>0.0</a:t>
            </a:r>
            <a:r>
              <a:rPr lang="en-US" sz="1350" b="1" spc="-15" baseline="-6172" dirty="0">
                <a:solidFill>
                  <a:srgbClr val="4A657A"/>
                </a:solidFill>
                <a:latin typeface="NunitoSans-SemiBold"/>
                <a:cs typeface="NunitoSans-SemiBold"/>
              </a:rPr>
              <a:t>3</a:t>
            </a:r>
            <a:r>
              <a:rPr sz="1350" b="1" spc="-15" baseline="-6172"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   </a:t>
            </a:r>
            <a:r>
              <a:rPr sz="900" b="1" dirty="0">
                <a:solidFill>
                  <a:srgbClr val="4A657A"/>
                </a:solidFill>
                <a:latin typeface="NunitoSans-SemiBold"/>
                <a:cs typeface="NunitoSans-SemiBold"/>
              </a:rPr>
              <a:t>#</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of </a:t>
            </a:r>
            <a:r>
              <a:rPr sz="900" b="1" spc="-10" dirty="0">
                <a:solidFill>
                  <a:srgbClr val="4A657A"/>
                </a:solidFill>
                <a:latin typeface="NunitoSans-SemiBold"/>
                <a:cs typeface="NunitoSans-SemiBold"/>
              </a:rPr>
              <a:t>Holdings</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8</a:t>
            </a:r>
            <a:endParaRPr sz="900" dirty="0">
              <a:latin typeface="NunitoSans-SemiBold"/>
              <a:cs typeface="NunitoSans-SemiBold"/>
            </a:endParaRPr>
          </a:p>
        </p:txBody>
      </p:sp>
      <p:sp>
        <p:nvSpPr>
          <p:cNvPr id="55" name="object 18">
            <a:extLst>
              <a:ext uri="{FF2B5EF4-FFF2-40B4-BE49-F238E27FC236}">
                <a16:creationId xmlns:a16="http://schemas.microsoft.com/office/drawing/2014/main" id="{3C18F33B-8341-2D11-E69D-257919AF2DF6}"/>
              </a:ext>
            </a:extLst>
          </p:cNvPr>
          <p:cNvSpPr txBox="1"/>
          <p:nvPr/>
        </p:nvSpPr>
        <p:spPr>
          <a:xfrm>
            <a:off x="5119109" y="4674863"/>
            <a:ext cx="2289289" cy="151323"/>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p:txBody>
      </p:sp>
      <p:sp>
        <p:nvSpPr>
          <p:cNvPr id="16" name="Rounded Rectangle 15">
            <a:extLst>
              <a:ext uri="{FF2B5EF4-FFF2-40B4-BE49-F238E27FC236}">
                <a16:creationId xmlns:a16="http://schemas.microsoft.com/office/drawing/2014/main" id="{34149086-C7F8-7B3E-787B-5B8340AEB033}"/>
              </a:ext>
            </a:extLst>
          </p:cNvPr>
          <p:cNvSpPr/>
          <p:nvPr/>
        </p:nvSpPr>
        <p:spPr>
          <a:xfrm>
            <a:off x="5227230" y="7729923"/>
            <a:ext cx="97320" cy="97320"/>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ounded Rectangle 61">
            <a:extLst>
              <a:ext uri="{FF2B5EF4-FFF2-40B4-BE49-F238E27FC236}">
                <a16:creationId xmlns:a16="http://schemas.microsoft.com/office/drawing/2014/main" id="{D09BD809-2706-6526-3904-E54938334920}"/>
              </a:ext>
            </a:extLst>
          </p:cNvPr>
          <p:cNvSpPr/>
          <p:nvPr/>
        </p:nvSpPr>
        <p:spPr>
          <a:xfrm>
            <a:off x="5227230" y="7545629"/>
            <a:ext cx="97320" cy="9732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93B9DFCD-F419-4486-81F7-185D236AEA7C}"/>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68" name="object 36">
            <a:extLst>
              <a:ext uri="{FF2B5EF4-FFF2-40B4-BE49-F238E27FC236}">
                <a16:creationId xmlns:a16="http://schemas.microsoft.com/office/drawing/2014/main" id="{CE60F511-5672-473B-B6E9-D60DE5E046BC}"/>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10"/>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73" name="TextBox 72">
            <a:extLst>
              <a:ext uri="{FF2B5EF4-FFF2-40B4-BE49-F238E27FC236}">
                <a16:creationId xmlns:a16="http://schemas.microsoft.com/office/drawing/2014/main" id="{7DCED016-F7C5-4459-9AD7-D0EA0EA67B04}"/>
              </a:ext>
            </a:extLst>
          </p:cNvPr>
          <p:cNvSpPr txBox="1"/>
          <p:nvPr/>
        </p:nvSpPr>
        <p:spPr>
          <a:xfrm>
            <a:off x="539424" y="3570000"/>
            <a:ext cx="1986281" cy="275460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sz="1000" dirty="0">
              <a:latin typeface="NunitoSans-SemiBold"/>
              <a:cs typeface="NunitoSans-SemiBold"/>
            </a:endParaRPr>
          </a:p>
          <a:p>
            <a:endParaRPr lang="en-US" sz="1000" dirty="0">
              <a:latin typeface="NunitoSans-SemiBold"/>
              <a:cs typeface="NunitoSans-SemiBold"/>
            </a:endParaRPr>
          </a:p>
          <a:p>
            <a:endParaRPr lang="en-US" sz="1000" dirty="0">
              <a:latin typeface="NunitoSans-SemiBold"/>
              <a:cs typeface="NunitoSans-SemiBold"/>
            </a:endParaRPr>
          </a:p>
          <a:p>
            <a:endParaRPr lang="en-US" dirty="0"/>
          </a:p>
        </p:txBody>
      </p:sp>
      <p:sp>
        <p:nvSpPr>
          <p:cNvPr id="17" name="object 41">
            <a:extLst>
              <a:ext uri="{FF2B5EF4-FFF2-40B4-BE49-F238E27FC236}">
                <a16:creationId xmlns:a16="http://schemas.microsoft.com/office/drawing/2014/main" id="{70647210-8B22-B8F2-1AEA-2BAE11FBD79E}"/>
              </a:ext>
            </a:extLst>
          </p:cNvPr>
          <p:cNvSpPr txBox="1"/>
          <p:nvPr/>
        </p:nvSpPr>
        <p:spPr>
          <a:xfrm>
            <a:off x="457200" y="851154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Inc.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24" name="object 41">
            <a:extLst>
              <a:ext uri="{FF2B5EF4-FFF2-40B4-BE49-F238E27FC236}">
                <a16:creationId xmlns:a16="http://schemas.microsoft.com/office/drawing/2014/main" id="{F4C4F189-5306-43DE-2E19-2481D3B8E5CB}"/>
              </a:ext>
            </a:extLst>
          </p:cNvPr>
          <p:cNvSpPr txBox="1"/>
          <p:nvPr/>
        </p:nvSpPr>
        <p:spPr>
          <a:xfrm>
            <a:off x="504552" y="910518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41" name="object 32">
            <a:extLst>
              <a:ext uri="{FF2B5EF4-FFF2-40B4-BE49-F238E27FC236}">
                <a16:creationId xmlns:a16="http://schemas.microsoft.com/office/drawing/2014/main" id="{E612427E-65E1-A0F2-A025-5D2EF199D78B}"/>
              </a:ext>
            </a:extLst>
          </p:cNvPr>
          <p:cNvSpPr/>
          <p:nvPr/>
        </p:nvSpPr>
        <p:spPr>
          <a:xfrm>
            <a:off x="5327548" y="5187655"/>
            <a:ext cx="2013052"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46" name="object 32">
            <a:extLst>
              <a:ext uri="{FF2B5EF4-FFF2-40B4-BE49-F238E27FC236}">
                <a16:creationId xmlns:a16="http://schemas.microsoft.com/office/drawing/2014/main" id="{BE5F2322-53B4-191F-AF24-1E587B53F1C0}"/>
              </a:ext>
            </a:extLst>
          </p:cNvPr>
          <p:cNvSpPr/>
          <p:nvPr/>
        </p:nvSpPr>
        <p:spPr>
          <a:xfrm>
            <a:off x="5029200" y="3468922"/>
            <a:ext cx="2197947"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47" name="object 32">
            <a:extLst>
              <a:ext uri="{FF2B5EF4-FFF2-40B4-BE49-F238E27FC236}">
                <a16:creationId xmlns:a16="http://schemas.microsoft.com/office/drawing/2014/main" id="{770CAA6A-C9C6-3485-78FC-9E662C96FC1A}"/>
              </a:ext>
            </a:extLst>
          </p:cNvPr>
          <p:cNvSpPr/>
          <p:nvPr/>
        </p:nvSpPr>
        <p:spPr>
          <a:xfrm>
            <a:off x="5029200" y="3731389"/>
            <a:ext cx="2197947"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50" name="object 32">
            <a:extLst>
              <a:ext uri="{FF2B5EF4-FFF2-40B4-BE49-F238E27FC236}">
                <a16:creationId xmlns:a16="http://schemas.microsoft.com/office/drawing/2014/main" id="{3B87BF61-DD4B-AB69-0CEE-BCF7A3F50A36}"/>
              </a:ext>
            </a:extLst>
          </p:cNvPr>
          <p:cNvSpPr/>
          <p:nvPr/>
        </p:nvSpPr>
        <p:spPr>
          <a:xfrm>
            <a:off x="5088467" y="4129322"/>
            <a:ext cx="2197947" cy="45719"/>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54729"/>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Moderate Strategy</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4" name="object 36">
            <a:extLst>
              <a:ext uri="{FF2B5EF4-FFF2-40B4-BE49-F238E27FC236}">
                <a16:creationId xmlns:a16="http://schemas.microsoft.com/office/drawing/2014/main" id="{F90070A8-341C-4582-AFAE-9E0AEBBEAC50}"/>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5" name="TextBox 54">
            <a:extLst>
              <a:ext uri="{FF2B5EF4-FFF2-40B4-BE49-F238E27FC236}">
                <a16:creationId xmlns:a16="http://schemas.microsoft.com/office/drawing/2014/main" id="{E928C790-878B-4AE7-A677-86F6C42BDC25}"/>
              </a:ext>
            </a:extLst>
          </p:cNvPr>
          <p:cNvSpPr txBox="1"/>
          <p:nvPr/>
        </p:nvSpPr>
        <p:spPr>
          <a:xfrm>
            <a:off x="462702" y="9547360"/>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12" name="object 3">
            <a:extLst>
              <a:ext uri="{FF2B5EF4-FFF2-40B4-BE49-F238E27FC236}">
                <a16:creationId xmlns:a16="http://schemas.microsoft.com/office/drawing/2014/main" id="{12822CD0-8EC5-4A24-A771-4A92AF8F602F}"/>
              </a:ext>
            </a:extLst>
          </p:cNvPr>
          <p:cNvSpPr txBox="1"/>
          <p:nvPr/>
        </p:nvSpPr>
        <p:spPr>
          <a:xfrm>
            <a:off x="533400" y="1126698"/>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2" name="object 35">
            <a:extLst>
              <a:ext uri="{FF2B5EF4-FFF2-40B4-BE49-F238E27FC236}">
                <a16:creationId xmlns:a16="http://schemas.microsoft.com/office/drawing/2014/main" id="{6B6AE91F-C1AB-B1F7-EC16-F47A68248FA9}"/>
              </a:ext>
            </a:extLst>
          </p:cNvPr>
          <p:cNvSpPr txBox="1"/>
          <p:nvPr/>
        </p:nvSpPr>
        <p:spPr>
          <a:xfrm>
            <a:off x="533400" y="7017698"/>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3F698F57-35D6-3E28-9BDD-7FA21BC95154}"/>
              </a:ext>
            </a:extLst>
          </p:cNvPr>
          <p:cNvPicPr>
            <a:picLocks noChangeAspect="1"/>
          </p:cNvPicPr>
          <p:nvPr/>
        </p:nvPicPr>
        <p:blipFill>
          <a:blip r:embed="rId3"/>
          <a:stretch>
            <a:fillRect/>
          </a:stretch>
        </p:blipFill>
        <p:spPr>
          <a:xfrm>
            <a:off x="462702" y="1510515"/>
            <a:ext cx="6975632" cy="2684747"/>
          </a:xfrm>
          <a:prstGeom prst="rect">
            <a:avLst/>
          </a:prstGeom>
        </p:spPr>
      </p:pic>
      <p:pic>
        <p:nvPicPr>
          <p:cNvPr id="6" name="Picture 5">
            <a:extLst>
              <a:ext uri="{FF2B5EF4-FFF2-40B4-BE49-F238E27FC236}">
                <a16:creationId xmlns:a16="http://schemas.microsoft.com/office/drawing/2014/main" id="{F9D1B7EF-480C-AA7C-EE4D-463904DD67F7}"/>
              </a:ext>
            </a:extLst>
          </p:cNvPr>
          <p:cNvPicPr>
            <a:picLocks noChangeAspect="1"/>
          </p:cNvPicPr>
          <p:nvPr/>
        </p:nvPicPr>
        <p:blipFill>
          <a:blip r:embed="rId4"/>
          <a:stretch>
            <a:fillRect/>
          </a:stretch>
        </p:blipFill>
        <p:spPr>
          <a:xfrm>
            <a:off x="462702" y="4410928"/>
            <a:ext cx="3490462" cy="176095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8710077"/>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b="1" dirty="0">
                <a:latin typeface="Nunito Sans" pitchFamily="2" charset="0"/>
              </a:rPr>
              <a:t>All investments involve risk, including the loss of principal</a:t>
            </a:r>
            <a:r>
              <a:rPr lang="en-US" sz="800" dirty="0">
                <a:latin typeface="Nunito Sans" pitchFamily="2" charset="0"/>
              </a:rPr>
              <a:t>.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t>
            </a:r>
            <a:r>
              <a:rPr lang="en-US" sz="800" b="1" dirty="0">
                <a:latin typeface="Nunito Sans" pitchFamily="2" charset="0"/>
              </a:rPr>
              <a:t>All investments are subject to risk, including the loss of principal. Past performance is not a guarantee of future results. </a:t>
            </a:r>
            <a:r>
              <a:rPr lang="en-US" sz="800" dirty="0">
                <a:latin typeface="Nunito Sans" pitchFamily="2" charset="0"/>
              </a:rPr>
              <a:t>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Investments in inflation-protected securities are subject to several general risks, including interest rate risk, credit risk, market risk and inflation-protected securities risk. Interest payments on inflation-protected securities will vary as the principal and/or interest is adjusted for inflation and may be more volatile than interest paid on ordinary fixed income securities.</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Moderate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533400" y="1037441"/>
            <a:ext cx="6858000" cy="5413790"/>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spcAft>
                <a:spcPts val="600"/>
              </a:spcAft>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BNYA-VEST-118-24</a:t>
            </a:r>
          </a:p>
          <a:p>
            <a:pPr rtl="0"/>
            <a:endParaRPr lang="en-US" sz="800" dirty="0">
              <a:latin typeface="Nunito Sans" pitchFamily="2" charset="0"/>
            </a:endParaRP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endParaRPr lang="en-US" sz="1100" dirty="0">
              <a:latin typeface="Nunito Sans" pitchFamily="2" charset="0"/>
            </a:endParaRP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endParaRPr lang="en-US" sz="1100" dirty="0">
              <a:latin typeface="Nunito Sans" pitchFamily="2" charset="0"/>
            </a:endParaRPr>
          </a:p>
          <a:p>
            <a:pPr rtl="0">
              <a:lnSpc>
                <a:spcPct val="107000"/>
              </a:lnSpc>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endParaRPr lang="en-US" sz="1100" dirty="0">
              <a:latin typeface="Nunito Sans" pitchFamily="2" charset="0"/>
            </a:endParaRPr>
          </a:p>
          <a:p>
            <a:pPr>
              <a:lnSpc>
                <a:spcPct val="107000"/>
              </a:lnSpc>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endParaRPr lang="en-US" sz="1100" dirty="0">
              <a:latin typeface="Nunito Sans" pitchFamily="2" charset="0"/>
            </a:endParaRP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rtl="0"/>
            <a:endParaRPr lang="en-US" sz="800" dirty="0">
              <a:latin typeface="Nunito Sans" pitchFamily="2" charset="0"/>
            </a:endParaRPr>
          </a:p>
          <a:p>
            <a:pPr>
              <a:spcAft>
                <a:spcPts val="660"/>
              </a:spcAft>
            </a:pPr>
            <a:endParaRPr lang="en-US" sz="880" dirty="0">
              <a:latin typeface="Nunito Sans" pitchFamily="2" charset="0"/>
            </a:endParaRPr>
          </a:p>
          <a:p>
            <a:endParaRPr lang="en-US" sz="880" dirty="0">
              <a:latin typeface="Nunito Sans" pitchFamily="2" charset="0"/>
            </a:endParaRPr>
          </a:p>
          <a:p>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10" dirty="0">
                <a:solidFill>
                  <a:srgbClr val="708493"/>
                </a:solidFill>
                <a:latin typeface="NunitoSans-SemiBold"/>
                <a:cs typeface="NunitoSans-SemiBold"/>
              </a:rPr>
              <a:t>Moderate Strategy</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extLst>
      <p:ext uri="{BB962C8B-B14F-4D97-AF65-F5344CB8AC3E}">
        <p14:creationId xmlns:p14="http://schemas.microsoft.com/office/powerpoint/2010/main" val="3612796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3151</TotalTime>
  <Words>2963</Words>
  <Application>Microsoft Office PowerPoint</Application>
  <PresentationFormat>Custom</PresentationFormat>
  <Paragraphs>96</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Moderate Strategy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Schwork, Kris</dc:creator>
  <cp:lastModifiedBy>Armstrong, Andrew</cp:lastModifiedBy>
  <cp:revision>110</cp:revision>
  <dcterms:created xsi:type="dcterms:W3CDTF">2022-05-04T21:48:43Z</dcterms:created>
  <dcterms:modified xsi:type="dcterms:W3CDTF">2025-01-16T19:52:47Z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2022-07-25T23:28:50Z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c778dd12-049e-464e-85c3-fd40f50fe29f</vt:lpwstr>
  </property>
  <property fmtid="{D5CDD505-2E9C-101B-9397-08002B2CF9AE}" pid="11" name="MSIP_Label_5781dfe3-6600-4878-ab62-89c56005e52a_ContentBits">
    <vt:lpwstr>0</vt:lpwstr>
  </property>
</Properties>
</file>