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452" r:id="rId4"/>
    <p:sldId id="453" r:id="rId5"/>
  </p:sldIdLst>
  <p:sldSz cx="7772400" cy="10058400"/>
  <p:notesSz cx="7772400" cy="10058400"/>
  <p:defaultTextStyle>
    <a:defPPr>
      <a:defRPr kern="0"/>
    </a:defPPr>
  </p:defaultTextStyle>
  <p:extLst>
    <p:ext uri="{EFAFB233-063F-42B5-8137-9DF3F51BA10A}">
      <p15:sldGuideLst xmlns:p15="http://schemas.microsoft.com/office/powerpoint/2012/main">
        <p15:guide id="2" pos="336" userDrawn="1">
          <p15:clr>
            <a:srgbClr val="A4A3A4"/>
          </p15:clr>
        </p15:guide>
        <p15:guide id="3" orient="horz" pos="6096" userDrawn="1">
          <p15:clr>
            <a:srgbClr val="A4A3A4"/>
          </p15:clr>
        </p15:guide>
        <p15:guide id="4" orient="horz" pos="3240" userDrawn="1">
          <p15:clr>
            <a:srgbClr val="A4A3A4"/>
          </p15:clr>
        </p15:guide>
        <p15:guide id="5" pos="4464" userDrawn="1">
          <p15:clr>
            <a:srgbClr val="A4A3A4"/>
          </p15:clr>
        </p15:guide>
        <p15:guide id="6" orient="horz" pos="936" userDrawn="1">
          <p15:clr>
            <a:srgbClr val="A4A3A4"/>
          </p15:clr>
        </p15:guide>
        <p15:guide id="7" pos="3168" userDrawn="1">
          <p15:clr>
            <a:srgbClr val="A4A3A4"/>
          </p15:clr>
        </p15:guide>
        <p15:guide id="8" orient="horz" pos="1800" userDrawn="1">
          <p15:clr>
            <a:srgbClr val="A4A3A4"/>
          </p15:clr>
        </p15:guide>
        <p15:guide id="9" pos="3024" userDrawn="1">
          <p15:clr>
            <a:srgbClr val="A4A3A4"/>
          </p15:clr>
        </p15:guide>
        <p15:guide id="10" orient="horz" pos="3408" userDrawn="1">
          <p15:clr>
            <a:srgbClr val="A4A3A4"/>
          </p15:clr>
        </p15:guide>
        <p15:guide id="11" orient="horz" pos="4704" userDrawn="1">
          <p15:clr>
            <a:srgbClr val="A4A3A4"/>
          </p15:clr>
        </p15:guide>
        <p15:guide id="12" orient="horz" pos="4416" userDrawn="1">
          <p15:clr>
            <a:srgbClr val="A4A3A4"/>
          </p15:clr>
        </p15:guide>
        <p15:guide id="13" orient="horz" pos="4296" userDrawn="1">
          <p15:clr>
            <a:srgbClr val="A4A3A4"/>
          </p15:clr>
        </p15:guide>
        <p15:guide id="14" orient="horz" pos="3000" userDrawn="1">
          <p15:clr>
            <a:srgbClr val="A4A3A4"/>
          </p15:clr>
        </p15:guide>
        <p15:guide id="15" orient="horz" pos="3144" userDrawn="1">
          <p15:clr>
            <a:srgbClr val="A4A3A4"/>
          </p15:clr>
        </p15:guide>
        <p15:guide id="16" pos="2808" userDrawn="1">
          <p15:clr>
            <a:srgbClr val="A4A3A4"/>
          </p15:clr>
        </p15:guide>
        <p15:guide id="17" pos="290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3B64E5-818B-FE50-1C44-092E3ADBF5AE}" name="DeLeo, Amber" initials="DA"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D1F1"/>
    <a:srgbClr val="FFFFFF"/>
    <a:srgbClr val="EEDF9B"/>
    <a:srgbClr val="DBBF4D"/>
    <a:srgbClr val="4A657A"/>
    <a:srgbClr val="2D8FC5"/>
    <a:srgbClr val="4DB2E8"/>
    <a:srgbClr val="D5EFF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77"/>
    <p:restoredTop sz="94661"/>
  </p:normalViewPr>
  <p:slideViewPr>
    <p:cSldViewPr snapToGrid="0">
      <p:cViewPr varScale="1">
        <p:scale>
          <a:sx n="103" d="100"/>
          <a:sy n="103" d="100"/>
        </p:scale>
        <p:origin x="6618" y="138"/>
      </p:cViewPr>
      <p:guideLst>
        <p:guide pos="336"/>
        <p:guide orient="horz" pos="6096"/>
        <p:guide orient="horz" pos="3240"/>
        <p:guide pos="4464"/>
        <p:guide orient="horz" pos="936"/>
        <p:guide pos="3168"/>
        <p:guide orient="horz" pos="1800"/>
        <p:guide pos="3024"/>
        <p:guide orient="horz" pos="3408"/>
        <p:guide orient="horz" pos="4704"/>
        <p:guide orient="horz" pos="4416"/>
        <p:guide orient="horz" pos="4296"/>
        <p:guide orient="horz" pos="3000"/>
        <p:guide orient="horz" pos="3144"/>
        <p:guide pos="2808"/>
        <p:guide pos="29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64171679254668"/>
          <c:y val="6.8924981941112014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97D1F1"/>
              </a:solidFill>
              <a:ln w="19050">
                <a:noFill/>
              </a:ln>
              <a:effectLst/>
            </c:spPr>
            <c:extLst>
              <c:ext xmlns:c16="http://schemas.microsoft.com/office/drawing/2014/chart" uri="{C3380CC4-5D6E-409C-BE32-E72D297353CC}">
                <c16:uniqueId val="{00000003-2CE2-3C4A-BD2D-FB30BD808061}"/>
              </c:ext>
            </c:extLst>
          </c:dPt>
          <c:dPt>
            <c:idx val="1"/>
            <c:bubble3D val="0"/>
            <c:spPr>
              <a:solidFill>
                <a:srgbClr val="DBBF4D"/>
              </a:solidFill>
              <a:ln w="19050">
                <a:noFill/>
              </a:ln>
              <a:effectLst/>
            </c:spPr>
            <c:extLst>
              <c:ext xmlns:c16="http://schemas.microsoft.com/office/drawing/2014/chart" uri="{C3380CC4-5D6E-409C-BE32-E72D297353CC}">
                <c16:uniqueId val="{00000004-2CE2-3C4A-BD2D-FB30BD808061}"/>
              </c:ext>
            </c:extLst>
          </c:dPt>
          <c:dPt>
            <c:idx val="2"/>
            <c:bubble3D val="0"/>
            <c:spPr>
              <a:solidFill>
                <a:srgbClr val="EEDF9B"/>
              </a:solidFill>
              <a:ln w="19050">
                <a:noFill/>
              </a:ln>
              <a:effectLst/>
            </c:spPr>
            <c:extLst>
              <c:ext xmlns:c16="http://schemas.microsoft.com/office/drawing/2014/chart" uri="{C3380CC4-5D6E-409C-BE32-E72D297353CC}">
                <c16:uniqueId val="{00000002-2CE2-3C4A-BD2D-FB30BD808061}"/>
              </c:ext>
            </c:extLst>
          </c:dPt>
          <c:dPt>
            <c:idx val="3"/>
            <c:bubble3D val="0"/>
            <c:spPr>
              <a:solidFill>
                <a:srgbClr val="DBBF4D"/>
              </a:solidFill>
              <a:ln w="19050">
                <a:noFill/>
              </a:ln>
              <a:effectLst/>
            </c:spPr>
            <c:extLst>
              <c:ext xmlns:c16="http://schemas.microsoft.com/office/drawing/2014/chart" uri="{C3380CC4-5D6E-409C-BE32-E72D297353CC}">
                <c16:uniqueId val="{00000007-5A7C-CA45-A882-1E69D97BC053}"/>
              </c:ext>
            </c:extLst>
          </c:dPt>
          <c:dPt>
            <c:idx val="4"/>
            <c:bubble3D val="0"/>
            <c:spPr>
              <a:solidFill>
                <a:srgbClr val="4DB2E8"/>
              </a:solidFill>
              <a:ln w="19050">
                <a:noFill/>
              </a:ln>
              <a:effectLst/>
            </c:spPr>
            <c:extLst>
              <c:ext xmlns:c16="http://schemas.microsoft.com/office/drawing/2014/chart" uri="{C3380CC4-5D6E-409C-BE32-E72D297353CC}">
                <c16:uniqueId val="{00000008-8413-514C-AF96-77B378B62F95}"/>
              </c:ext>
            </c:extLst>
          </c:dPt>
          <c:dPt>
            <c:idx val="5"/>
            <c:bubble3D val="0"/>
            <c:spPr>
              <a:solidFill>
                <a:srgbClr val="2D8FC5"/>
              </a:solidFill>
              <a:ln w="19050">
                <a:noFill/>
              </a:ln>
              <a:effectLst/>
            </c:spPr>
            <c:extLst>
              <c:ext xmlns:c16="http://schemas.microsoft.com/office/drawing/2014/chart" uri="{C3380CC4-5D6E-409C-BE32-E72D297353CC}">
                <c16:uniqueId val="{00000009-8413-514C-AF96-77B378B62F95}"/>
              </c:ext>
            </c:extLst>
          </c:dPt>
          <c:cat>
            <c:strRef>
              <c:f>Sheet1!$A$2:$A$7</c:f>
              <c:strCache>
                <c:ptCount val="2"/>
                <c:pt idx="0">
                  <c:v>1st Qtr</c:v>
                </c:pt>
                <c:pt idx="1">
                  <c:v>2nd Qtr</c:v>
                </c:pt>
              </c:strCache>
            </c:strRef>
          </c:cat>
          <c:val>
            <c:numRef>
              <c:f>Sheet1!$B$2:$B$7</c:f>
              <c:numCache>
                <c:formatCode>General</c:formatCode>
                <c:ptCount val="6"/>
                <c:pt idx="0">
                  <c:v>40</c:v>
                </c:pt>
                <c:pt idx="1">
                  <c:v>39</c:v>
                </c:pt>
                <c:pt idx="2">
                  <c:v>21</c:v>
                </c:pt>
              </c:numCache>
            </c:numRef>
          </c:val>
          <c:extLst>
            <c:ext xmlns:c16="http://schemas.microsoft.com/office/drawing/2014/chart" uri="{C3380CC4-5D6E-409C-BE32-E72D297353CC}">
              <c16:uniqueId val="{00000000-2CE2-3C4A-BD2D-FB30BD808061}"/>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77151D24-0E38-4FC2-939B-975B8CBCC606}"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FA03C4F4-13CC-4BF7-9DD3-57CFC2669C42}" type="slidenum">
              <a:rPr lang="en-US" smtClean="0"/>
              <a:t>‹#›</a:t>
            </a:fld>
            <a:endParaRPr lang="en-US"/>
          </a:p>
        </p:txBody>
      </p:sp>
    </p:spTree>
    <p:extLst>
      <p:ext uri="{BB962C8B-B14F-4D97-AF65-F5344CB8AC3E}">
        <p14:creationId xmlns:p14="http://schemas.microsoft.com/office/powerpoint/2010/main" val="2843309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15175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hyperlink" Target="mailto:info@vestwell.com" TargetMode="External"/><Relationship Id="rId4" Type="http://schemas.openxmlformats.org/officeDocument/2006/relationships/image" Target="../media/image2.png"/><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mailto:info@vestwell.com" TargetMode="Externa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1" name="Chart 60">
            <a:extLst>
              <a:ext uri="{FF2B5EF4-FFF2-40B4-BE49-F238E27FC236}">
                <a16:creationId xmlns:a16="http://schemas.microsoft.com/office/drawing/2014/main" id="{2ADC03D8-F264-5DD6-195D-D5760B4E8867}"/>
              </a:ext>
            </a:extLst>
          </p:cNvPr>
          <p:cNvGraphicFramePr/>
          <p:nvPr>
            <p:extLst>
              <p:ext uri="{D42A27DB-BD31-4B8C-83A1-F6EECF244321}">
                <p14:modId xmlns:p14="http://schemas.microsoft.com/office/powerpoint/2010/main" val="1562295256"/>
              </p:ext>
            </p:extLst>
          </p:nvPr>
        </p:nvGraphicFramePr>
        <p:xfrm>
          <a:off x="5151629" y="6306293"/>
          <a:ext cx="1986280" cy="1025749"/>
        </p:xfrm>
        <a:graphic>
          <a:graphicData uri="http://schemas.openxmlformats.org/drawingml/2006/chart">
            <c:chart xmlns:c="http://schemas.openxmlformats.org/drawingml/2006/chart" xmlns:r="http://schemas.openxmlformats.org/officeDocument/2006/relationships" r:id="rId2"/>
          </a:graphicData>
        </a:graphic>
      </p:graphicFrame>
      <p:sp>
        <p:nvSpPr>
          <p:cNvPr id="18" name="object 18"/>
          <p:cNvSpPr txBox="1"/>
          <p:nvPr/>
        </p:nvSpPr>
        <p:spPr>
          <a:xfrm>
            <a:off x="5089299" y="2874434"/>
            <a:ext cx="2289289" cy="1467068"/>
          </a:xfrm>
          <a:prstGeom prst="rect">
            <a:avLst/>
          </a:prstGeom>
        </p:spPr>
        <p:txBody>
          <a:bodyPr vert="horz" wrap="square" lIns="0" tIns="12700" rIns="0" bIns="0" rtlCol="0">
            <a:spAutoFit/>
          </a:bodyPr>
          <a:lstStyle/>
          <a:p>
            <a:pPr marL="4763">
              <a:spcBef>
                <a:spcPts val="100"/>
              </a:spcBef>
              <a:tabLst>
                <a:tab pos="1806575" algn="l"/>
              </a:tabLst>
            </a:pPr>
            <a:r>
              <a:rPr lang="en-US" sz="900" b="1" dirty="0">
                <a:solidFill>
                  <a:srgbClr val="4A657A"/>
                </a:solidFill>
                <a:latin typeface="NunitoSans-SemiBold"/>
                <a:cs typeface="NunitoSans-SemiBold"/>
              </a:rPr>
              <a:t>Schwab Total Stock Market Index 	21.0%</a:t>
            </a:r>
          </a:p>
          <a:p>
            <a:pPr marL="4763">
              <a:spcBef>
                <a:spcPts val="100"/>
              </a:spcBef>
              <a:tabLst>
                <a:tab pos="1806575" algn="l"/>
              </a:tabLst>
            </a:pPr>
            <a:r>
              <a:rPr lang="en-US" sz="900" b="1" dirty="0">
                <a:solidFill>
                  <a:srgbClr val="4A657A"/>
                </a:solidFill>
                <a:latin typeface="NunitoSans-SemiBold"/>
                <a:cs typeface="NunitoSans-SemiBold"/>
              </a:rPr>
              <a:t>Fund	</a:t>
            </a:r>
          </a:p>
          <a:p>
            <a:pPr marL="4763">
              <a:spcBef>
                <a:spcPts val="100"/>
              </a:spcBef>
              <a:tabLst>
                <a:tab pos="1806575" algn="l"/>
              </a:tabLst>
            </a:pPr>
            <a:r>
              <a:rPr lang="en-US" sz="600" b="1" dirty="0">
                <a:solidFill>
                  <a:schemeClr val="bg1"/>
                </a:solidFill>
                <a:latin typeface="NunitoSans-SemiBold"/>
                <a:cs typeface="NunitoSans-SemiBold"/>
              </a:rPr>
              <a:t>m</a:t>
            </a:r>
          </a:p>
          <a:p>
            <a:pPr marL="4763">
              <a:spcBef>
                <a:spcPts val="100"/>
              </a:spcBef>
              <a:tabLst>
                <a:tab pos="1806575" algn="l"/>
              </a:tabLst>
            </a:pPr>
            <a:r>
              <a:rPr lang="en-US" sz="900" b="1" dirty="0">
                <a:solidFill>
                  <a:srgbClr val="4A657A"/>
                </a:solidFill>
                <a:latin typeface="NunitoSans-SemiBold"/>
                <a:cs typeface="NunitoSans-SemiBold"/>
              </a:rPr>
              <a:t>Fidelity® Total Market Index Fund	18.0%</a:t>
            </a:r>
          </a:p>
          <a:p>
            <a:pPr marL="4763">
              <a:spcBef>
                <a:spcPts val="100"/>
              </a:spcBef>
              <a:tabLst>
                <a:tab pos="1806575" algn="l"/>
              </a:tabLst>
            </a:pPr>
            <a:r>
              <a:rPr lang="en-US" sz="600" b="1" dirty="0">
                <a:solidFill>
                  <a:schemeClr val="bg1"/>
                </a:solidFill>
                <a:latin typeface="NunitoSans-SemiBold"/>
                <a:cs typeface="NunitoSans-SemiBold"/>
              </a:rPr>
              <a:t>6</a:t>
            </a:r>
          </a:p>
          <a:p>
            <a:pPr marL="4763">
              <a:spcBef>
                <a:spcPts val="100"/>
              </a:spcBef>
              <a:tabLst>
                <a:tab pos="1806575" algn="l"/>
              </a:tabLst>
            </a:pPr>
            <a:r>
              <a:rPr lang="en-US" sz="900" b="1" dirty="0">
                <a:solidFill>
                  <a:srgbClr val="4A657A"/>
                </a:solidFill>
                <a:latin typeface="NunitoSans-SemiBold"/>
                <a:cs typeface="NunitoSans-SemiBold"/>
              </a:rPr>
              <a:t>Fidelity® U.S. Bond Index Fund	17.0%</a:t>
            </a:r>
          </a:p>
          <a:p>
            <a:pPr marL="4763">
              <a:spcBef>
                <a:spcPts val="100"/>
              </a:spcBef>
              <a:tabLst>
                <a:tab pos="1806575" algn="l"/>
              </a:tabLst>
            </a:pPr>
            <a:r>
              <a:rPr lang="en-US" sz="600" b="1" dirty="0">
                <a:solidFill>
                  <a:schemeClr val="bg1"/>
                </a:solidFill>
                <a:latin typeface="NunitoSans-SemiBold"/>
                <a:cs typeface="NunitoSans-SemiBold"/>
              </a:rPr>
              <a:t>m</a:t>
            </a:r>
          </a:p>
          <a:p>
            <a:pPr marL="4763">
              <a:spcBef>
                <a:spcPts val="100"/>
              </a:spcBef>
              <a:tabLst>
                <a:tab pos="1806575" algn="l"/>
              </a:tabLst>
            </a:pPr>
            <a:r>
              <a:rPr lang="en-US" sz="900" b="1" dirty="0">
                <a:solidFill>
                  <a:srgbClr val="4A657A"/>
                </a:solidFill>
                <a:latin typeface="NunitoSans-SemiBold"/>
                <a:cs typeface="NunitoSans-SemiBold"/>
              </a:rPr>
              <a:t>Schwab U.S. Aggregate Bond Index 	17.0%</a:t>
            </a:r>
          </a:p>
          <a:p>
            <a:pPr marL="4763">
              <a:spcBef>
                <a:spcPts val="100"/>
              </a:spcBef>
              <a:tabLst>
                <a:tab pos="1806575" algn="l"/>
              </a:tabLst>
            </a:pPr>
            <a:r>
              <a:rPr lang="en-US" sz="900" b="1" dirty="0">
                <a:solidFill>
                  <a:srgbClr val="4A657A"/>
                </a:solidFill>
                <a:latin typeface="NunitoSans-SemiBold"/>
                <a:cs typeface="NunitoSans-SemiBold"/>
              </a:rPr>
              <a:t>Fund</a:t>
            </a:r>
          </a:p>
          <a:p>
            <a:pPr marL="4763">
              <a:spcBef>
                <a:spcPts val="100"/>
              </a:spcBef>
              <a:tabLst>
                <a:tab pos="1806575" algn="l"/>
              </a:tabLst>
            </a:pPr>
            <a:r>
              <a:rPr lang="en-US" sz="600" b="1" dirty="0">
                <a:solidFill>
                  <a:schemeClr val="bg1"/>
                </a:solidFill>
                <a:latin typeface="NunitoSans-SemiBold"/>
                <a:cs typeface="NunitoSans-SemiBold"/>
              </a:rPr>
              <a:t>m</a:t>
            </a:r>
          </a:p>
          <a:p>
            <a:pPr marL="4763">
              <a:spcBef>
                <a:spcPts val="100"/>
              </a:spcBef>
              <a:tabLst>
                <a:tab pos="1806575" algn="l"/>
              </a:tabLst>
            </a:pPr>
            <a:r>
              <a:rPr lang="en-US" sz="900" b="1" dirty="0">
                <a:solidFill>
                  <a:srgbClr val="4A657A"/>
                </a:solidFill>
                <a:latin typeface="NunitoSans-SemiBold"/>
                <a:cs typeface="NunitoSans-SemiBold"/>
              </a:rPr>
              <a:t>Fidelity® International Index Fund	16.0%</a:t>
            </a: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606839"/>
            <a:ext cx="4165419" cy="443711"/>
          </a:xfrm>
          <a:prstGeom prst="rect">
            <a:avLst/>
          </a:prstGeom>
        </p:spPr>
        <p:txBody>
          <a:bodyPr vert="horz" wrap="square" lIns="0" tIns="12700" rIns="0" bIns="0" rtlCol="0">
            <a:spAutoFit/>
          </a:bodyPr>
          <a:lstStyle/>
          <a:p>
            <a:pPr marL="12700" marR="5080">
              <a:lnSpc>
                <a:spcPct val="100000"/>
              </a:lnSpc>
              <a:spcBef>
                <a:spcPts val="100"/>
              </a:spcBef>
            </a:pPr>
            <a:r>
              <a:rPr lang="en-US" dirty="0"/>
              <a:t>Moderate Strategy</a:t>
            </a:r>
            <a:endParaRPr spc="-20" dirty="0"/>
          </a:p>
        </p:txBody>
      </p:sp>
      <p:sp>
        <p:nvSpPr>
          <p:cNvPr id="7" name="object 7"/>
          <p:cNvSpPr/>
          <p:nvPr/>
        </p:nvSpPr>
        <p:spPr>
          <a:xfrm>
            <a:off x="499363" y="23802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497586" y="8451849"/>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65597" y="2646191"/>
            <a:ext cx="1217295" cy="154529"/>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9" name="object 19"/>
          <p:cNvSpPr/>
          <p:nvPr/>
        </p:nvSpPr>
        <p:spPr>
          <a:xfrm>
            <a:off x="539495" y="531700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flipH="1">
            <a:off x="5012308" y="6000749"/>
            <a:ext cx="47089" cy="2797057"/>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33145" y="449825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51628" y="6059190"/>
            <a:ext cx="190563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a:latin typeface="Nunito-Black"/>
              <a:cs typeface="Nunito-Black"/>
            </a:endParaRPr>
          </a:p>
        </p:txBody>
      </p:sp>
      <p:sp>
        <p:nvSpPr>
          <p:cNvPr id="26" name="object 26"/>
          <p:cNvSpPr txBox="1"/>
          <p:nvPr/>
        </p:nvSpPr>
        <p:spPr>
          <a:xfrm>
            <a:off x="647496" y="6342150"/>
            <a:ext cx="3950970" cy="1660583"/>
          </a:xfrm>
          <a:prstGeom prst="rect">
            <a:avLst/>
          </a:prstGeom>
        </p:spPr>
        <p:txBody>
          <a:bodyPr vert="horz" wrap="square" lIns="0" tIns="12700" rIns="0" bIns="0" rtlCol="0">
            <a:spAutoFit/>
          </a:bodyPr>
          <a:lstStyle/>
          <a:p>
            <a:pPr marL="12700" marR="5080">
              <a:lnSpc>
                <a:spcPct val="116700"/>
              </a:lnSpc>
              <a:spcBef>
                <a:spcPts val="100"/>
              </a:spcBef>
            </a:pPr>
            <a:r>
              <a:rPr lang="en-US" sz="1000" b="1" dirty="0">
                <a:solidFill>
                  <a:srgbClr val="4A657A"/>
                </a:solidFill>
                <a:latin typeface="NunitoSans-SemiBold"/>
                <a:cs typeface="NunitoSans-SemiBold"/>
              </a:rPr>
              <a:t>This strategy may be appropriate for an investor with an intermediate term investment horizon, seeking preservation of capital with the potential for longer-term growth, and an average tolerance for risk. </a:t>
            </a:r>
          </a:p>
          <a:p>
            <a:pPr marL="12700" marR="5080">
              <a:lnSpc>
                <a:spcPct val="116700"/>
              </a:lnSpc>
              <a:spcBef>
                <a:spcPts val="100"/>
              </a:spcBef>
            </a:pPr>
            <a:endParaRPr lang="en-US" sz="1000" b="1" dirty="0">
              <a:solidFill>
                <a:srgbClr val="4A657A"/>
              </a:solidFill>
              <a:latin typeface="NunitoSans-SemiBold"/>
              <a:cs typeface="NunitoSans-SemiBold"/>
            </a:endParaRPr>
          </a:p>
          <a:p>
            <a:pPr marL="12700" marR="5080">
              <a:lnSpc>
                <a:spcPct val="116700"/>
              </a:lnSpc>
              <a:spcBef>
                <a:spcPts val="100"/>
              </a:spcBef>
            </a:pPr>
            <a:r>
              <a:rPr lang="en-US" sz="1000" b="1" dirty="0">
                <a:solidFill>
                  <a:srgbClr val="4A657A"/>
                </a:solidFill>
                <a:latin typeface="NunitoSans-SemiBold"/>
                <a:cs typeface="NunitoSans-SemiBold"/>
              </a:rPr>
              <a:t>The strategy seeks to grow invested capital over the long term with a moderate level of volatility. The portfolio is comprised of mutual funds with a target weighting of each security designed to achieve the goals of the portfolio.</a:t>
            </a:r>
          </a:p>
          <a:p>
            <a:pPr marL="12700" marR="5080">
              <a:lnSpc>
                <a:spcPct val="116700"/>
              </a:lnSpc>
              <a:spcBef>
                <a:spcPts val="100"/>
              </a:spcBef>
            </a:pPr>
            <a:endParaRPr lang="en-US" sz="1000" b="1" dirty="0">
              <a:solidFill>
                <a:srgbClr val="4A657A"/>
              </a:solidFill>
              <a:latin typeface="NunitoSans-SemiBold"/>
              <a:cs typeface="NunitoSans-SemiBold"/>
            </a:endParaRPr>
          </a:p>
        </p:txBody>
      </p:sp>
      <p:sp>
        <p:nvSpPr>
          <p:cNvPr id="27" name="object 27"/>
          <p:cNvSpPr/>
          <p:nvPr/>
        </p:nvSpPr>
        <p:spPr>
          <a:xfrm>
            <a:off x="539495" y="7159582"/>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418819"/>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a:latin typeface="Nunito-Black"/>
              <a:cs typeface="Nunito-Black"/>
            </a:endParaRPr>
          </a:p>
        </p:txBody>
      </p:sp>
      <p:sp>
        <p:nvSpPr>
          <p:cNvPr id="32" name="object 32"/>
          <p:cNvSpPr/>
          <p:nvPr/>
        </p:nvSpPr>
        <p:spPr>
          <a:xfrm>
            <a:off x="5029200" y="3214922"/>
            <a:ext cx="2197947" cy="45719"/>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78297" y="5263856"/>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498512"/>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5" name="object 35"/>
          <p:cNvSpPr txBox="1"/>
          <p:nvPr/>
        </p:nvSpPr>
        <p:spPr>
          <a:xfrm>
            <a:off x="5397949" y="7263951"/>
            <a:ext cx="1319530" cy="598305"/>
          </a:xfrm>
          <a:prstGeom prst="rect">
            <a:avLst/>
          </a:prstGeom>
        </p:spPr>
        <p:txBody>
          <a:bodyPr vert="horz" wrap="square" lIns="0" tIns="12700" rIns="0" bIns="0" rtlCol="0">
            <a:spAutoFit/>
          </a:bodyPr>
          <a:lstStyle/>
          <a:p>
            <a:pPr marL="12700" marR="5080">
              <a:lnSpc>
                <a:spcPct val="138900"/>
              </a:lnSpc>
              <a:spcBef>
                <a:spcPts val="100"/>
              </a:spcBef>
            </a:pPr>
            <a:r>
              <a:rPr lang="en-US" sz="900" b="1" dirty="0">
                <a:solidFill>
                  <a:srgbClr val="4A657A"/>
                </a:solidFill>
                <a:latin typeface="NunitoSans-SemiBold"/>
                <a:cs typeface="NunitoSans-SemiBold"/>
              </a:rPr>
              <a:t>U.S.</a:t>
            </a:r>
            <a:r>
              <a:rPr lang="en-US" sz="900" b="1" spc="-20"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Fixed Income</a:t>
            </a:r>
          </a:p>
          <a:p>
            <a:pPr marL="12700" marR="5080">
              <a:lnSpc>
                <a:spcPct val="138900"/>
              </a:lnSpc>
              <a:spcBef>
                <a:spcPts val="100"/>
              </a:spcBef>
            </a:pPr>
            <a:r>
              <a:rPr lang="en-US" sz="900" b="1" spc="-10" dirty="0">
                <a:solidFill>
                  <a:srgbClr val="4A657A"/>
                </a:solidFill>
                <a:latin typeface="NunitoSans-SemiBold"/>
                <a:cs typeface="NunitoSans-SemiBold"/>
              </a:rPr>
              <a:t>U.S. Equity</a:t>
            </a:r>
          </a:p>
          <a:p>
            <a:pPr marL="12700" marR="5080">
              <a:lnSpc>
                <a:spcPct val="138900"/>
              </a:lnSpc>
              <a:spcBef>
                <a:spcPts val="100"/>
              </a:spcBef>
            </a:pPr>
            <a:r>
              <a:rPr lang="en-US" sz="900" b="1" spc="-10" dirty="0">
                <a:solidFill>
                  <a:srgbClr val="4A657A"/>
                </a:solidFill>
                <a:latin typeface="NunitoSans-SemiBold"/>
                <a:cs typeface="NunitoSans-SemiBold"/>
              </a:rPr>
              <a:t>Non-U.S. Equity</a:t>
            </a:r>
            <a:endParaRPr sz="900" dirty="0">
              <a:latin typeface="NunitoSans-SemiBold"/>
              <a:cs typeface="NunitoSans-SemiBold"/>
            </a:endParaRPr>
          </a:p>
        </p:txBody>
      </p:sp>
      <p:sp>
        <p:nvSpPr>
          <p:cNvPr id="37" name="object 37"/>
          <p:cNvSpPr txBox="1"/>
          <p:nvPr/>
        </p:nvSpPr>
        <p:spPr>
          <a:xfrm>
            <a:off x="6894746" y="7250571"/>
            <a:ext cx="365760" cy="774571"/>
          </a:xfrm>
          <a:prstGeom prst="rect">
            <a:avLst/>
          </a:prstGeom>
        </p:spPr>
        <p:txBody>
          <a:bodyPr vert="horz" wrap="square" lIns="0" tIns="66040" rIns="0" bIns="0" rtlCol="0">
            <a:spAutoFit/>
          </a:bodyPr>
          <a:lstStyle/>
          <a:p>
            <a:pPr marL="12700" algn="r">
              <a:lnSpc>
                <a:spcPct val="100000"/>
              </a:lnSpc>
              <a:spcBef>
                <a:spcPts val="520"/>
              </a:spcBef>
            </a:pPr>
            <a:r>
              <a:rPr lang="en-US" sz="900" b="1" spc="-10" dirty="0">
                <a:solidFill>
                  <a:srgbClr val="4A657A"/>
                </a:solidFill>
                <a:latin typeface="NunitoSans-SemiBold"/>
                <a:cs typeface="NunitoSans-SemiBold"/>
              </a:rPr>
              <a:t>40</a:t>
            </a:r>
            <a:r>
              <a:rPr sz="900" b="1" spc="-10" dirty="0">
                <a:solidFill>
                  <a:srgbClr val="4A657A"/>
                </a:solidFill>
                <a:latin typeface="NunitoSans-SemiBold"/>
                <a:cs typeface="NunitoSans-SemiBold"/>
              </a:rPr>
              <a:t>.0%</a:t>
            </a:r>
            <a:endParaRPr sz="900" dirty="0">
              <a:latin typeface="NunitoSans-SemiBold"/>
              <a:cs typeface="NunitoSans-SemiBold"/>
            </a:endParaRPr>
          </a:p>
          <a:p>
            <a:pPr marL="12700" algn="r">
              <a:lnSpc>
                <a:spcPct val="100000"/>
              </a:lnSpc>
              <a:spcBef>
                <a:spcPts val="420"/>
              </a:spcBef>
            </a:pPr>
            <a:r>
              <a:rPr lang="en-US" sz="900" b="1" spc="-10" dirty="0">
                <a:solidFill>
                  <a:srgbClr val="4A657A"/>
                </a:solidFill>
                <a:latin typeface="NunitoSans-SemiBold"/>
                <a:cs typeface="NunitoSans-SemiBold"/>
              </a:rPr>
              <a:t>39</a:t>
            </a:r>
            <a:r>
              <a:rPr sz="900" b="1" spc="-10" dirty="0">
                <a:solidFill>
                  <a:srgbClr val="4A657A"/>
                </a:solidFill>
                <a:latin typeface="NunitoSans-SemiBold"/>
                <a:cs typeface="NunitoSans-SemiBold"/>
              </a:rPr>
              <a:t>.0%</a:t>
            </a:r>
            <a:endParaRPr lang="en-US" sz="900" b="1" spc="-10" dirty="0">
              <a:solidFill>
                <a:srgbClr val="4A657A"/>
              </a:solidFill>
              <a:latin typeface="NunitoSans-SemiBold"/>
              <a:cs typeface="NunitoSans-SemiBold"/>
            </a:endParaRPr>
          </a:p>
          <a:p>
            <a:pPr marL="12700" algn="r">
              <a:lnSpc>
                <a:spcPct val="100000"/>
              </a:lnSpc>
              <a:spcBef>
                <a:spcPts val="420"/>
              </a:spcBef>
            </a:pPr>
            <a:r>
              <a:rPr lang="en-US" sz="900" b="1" spc="-10" dirty="0">
                <a:solidFill>
                  <a:srgbClr val="4A657A"/>
                </a:solidFill>
                <a:latin typeface="NunitoSans-SemiBold"/>
                <a:cs typeface="NunitoSans-SemiBold"/>
              </a:rPr>
              <a:t>21.0%</a:t>
            </a:r>
          </a:p>
          <a:p>
            <a:pPr marL="12700" algn="r">
              <a:lnSpc>
                <a:spcPct val="100000"/>
              </a:lnSpc>
              <a:spcBef>
                <a:spcPts val="420"/>
              </a:spcBef>
            </a:pPr>
            <a:endParaRPr sz="900" dirty="0">
              <a:latin typeface="NunitoSans-SemiBold"/>
              <a:cs typeface="NunitoSans-SemiBold"/>
            </a:endParaRPr>
          </a:p>
        </p:txBody>
      </p:sp>
      <p:pic>
        <p:nvPicPr>
          <p:cNvPr id="39" name="object 39"/>
          <p:cNvPicPr/>
          <p:nvPr/>
        </p:nvPicPr>
        <p:blipFill>
          <a:blip r:embed="rId3" cstate="print"/>
          <a:stretch>
            <a:fillRect/>
          </a:stretch>
        </p:blipFill>
        <p:spPr>
          <a:xfrm>
            <a:off x="5232577" y="7340482"/>
            <a:ext cx="101498" cy="101498"/>
          </a:xfrm>
          <a:prstGeom prst="rect">
            <a:avLst/>
          </a:prstGeom>
          <a:solidFill>
            <a:srgbClr val="97D1F1"/>
          </a:solidFill>
        </p:spPr>
      </p:pic>
      <p:pic>
        <p:nvPicPr>
          <p:cNvPr id="42" name="object 42"/>
          <p:cNvPicPr/>
          <p:nvPr/>
        </p:nvPicPr>
        <p:blipFill>
          <a:blip r:embed="rId4" cstate="print"/>
          <a:stretch>
            <a:fillRect/>
          </a:stretch>
        </p:blipFill>
        <p:spPr>
          <a:xfrm>
            <a:off x="3872735" y="4961896"/>
            <a:ext cx="241274" cy="241261"/>
          </a:xfrm>
          <a:prstGeom prst="rect">
            <a:avLst/>
          </a:prstGeom>
        </p:spPr>
      </p:pic>
      <p:pic>
        <p:nvPicPr>
          <p:cNvPr id="43" name="object 43"/>
          <p:cNvPicPr/>
          <p:nvPr/>
        </p:nvPicPr>
        <p:blipFill>
          <a:blip r:embed="rId5"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2295697835"/>
              </p:ext>
            </p:extLst>
          </p:nvPr>
        </p:nvGraphicFramePr>
        <p:xfrm>
          <a:off x="583902" y="2857500"/>
          <a:ext cx="4357243" cy="2864485"/>
        </p:xfrm>
        <a:graphic>
          <a:graphicData uri="http://schemas.openxmlformats.org/drawingml/2006/table">
            <a:tbl>
              <a:tblPr firstRow="1" bandRow="1">
                <a:tableStyleId>{2D5ABB26-0587-4C30-8999-92F81FD0307C}</a:tableStyleId>
              </a:tblPr>
              <a:tblGrid>
                <a:gridCol w="2073624">
                  <a:extLst>
                    <a:ext uri="{9D8B030D-6E8A-4147-A177-3AD203B41FA5}">
                      <a16:colId xmlns:a16="http://schemas.microsoft.com/office/drawing/2014/main" val="20000"/>
                    </a:ext>
                  </a:extLst>
                </a:gridCol>
                <a:gridCol w="1914474">
                  <a:extLst>
                    <a:ext uri="{9D8B030D-6E8A-4147-A177-3AD203B41FA5}">
                      <a16:colId xmlns:a16="http://schemas.microsoft.com/office/drawing/2014/main" val="20001"/>
                    </a:ext>
                  </a:extLst>
                </a:gridCol>
                <a:gridCol w="369145">
                  <a:extLst>
                    <a:ext uri="{9D8B030D-6E8A-4147-A177-3AD203B41FA5}">
                      <a16:colId xmlns:a16="http://schemas.microsoft.com/office/drawing/2014/main" val="20002"/>
                    </a:ext>
                  </a:extLst>
                </a:gridCol>
              </a:tblGrid>
              <a:tr h="285750">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6.92</a:t>
                      </a:r>
                    </a:p>
                  </a:txBody>
                  <a:tcPr marL="0" marR="0" marT="43815" marB="0">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62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a:t>
                      </a:r>
                      <a:r>
                        <a:rPr sz="900" b="1" spc="-25" dirty="0">
                          <a:solidFill>
                            <a:srgbClr val="4A657A"/>
                          </a:solidFill>
                          <a:latin typeface="NunitoSans-SemiBold"/>
                          <a:cs typeface="NunitoSans-SemiBold"/>
                        </a:rPr>
                        <a:t>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a:cs typeface="Nunito Sans"/>
                        </a:rPr>
                        <a:t>3.32%</a:t>
                      </a: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3520">
                <a:tc vMerge="1">
                  <a:txBody>
                    <a:bodyPr/>
                    <a:lstStyle/>
                    <a:p>
                      <a:endParaRPr/>
                    </a:p>
                  </a:txBody>
                  <a:tcPr marL="0" marR="0" marT="0" marB="0">
                    <a:lnR w="12700">
                      <a:solidFill>
                        <a:srgbClr val="F2F7FB"/>
                      </a:solidFill>
                      <a:prstDash val="solid"/>
                    </a:lnR>
                  </a:tcPr>
                </a:tc>
                <a:tc rowSpan="5" gridSpan="2">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a:noFill/>
                    </a:lnB>
                    <a:lnTlToBr w="12700" cmpd="sng">
                      <a:noFill/>
                      <a:prstDash val="solid"/>
                    </a:lnTlToBr>
                    <a:lnBlToTr w="12700" cmpd="sng">
                      <a:noFill/>
                      <a:prstDash val="solid"/>
                    </a:lnBlToTr>
                  </a:tcPr>
                </a:tc>
                <a:tc rowSpan="5" hMerge="1">
                  <a:txBody>
                    <a:bodyPr/>
                    <a:lstStyle/>
                    <a:p>
                      <a:pPr algn="r">
                        <a:lnSpc>
                          <a:spcPct val="100000"/>
                        </a:lnSpc>
                        <a:spcBef>
                          <a:spcPts val="345"/>
                        </a:spcBef>
                      </a:pPr>
                      <a:endParaRPr sz="900" dirty="0">
                        <a:solidFill>
                          <a:schemeClr val="bg1"/>
                        </a:solidFill>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3045">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53060">
                <a:tc>
                  <a:txBody>
                    <a:bodyPr/>
                    <a:lstStyle/>
                    <a:p>
                      <a:pPr marL="31750">
                        <a:lnSpc>
                          <a:spcPct val="100000"/>
                        </a:lnSpc>
                        <a:spcBef>
                          <a:spcPts val="10"/>
                        </a:spcBef>
                      </a:pPr>
                      <a:endParaRPr sz="100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225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2250">
                <a:tc>
                  <a:txBody>
                    <a:bodyPr/>
                    <a:lstStyle/>
                    <a:p>
                      <a:pPr marL="31750">
                        <a:lnSpc>
                          <a:spcPct val="100000"/>
                        </a:lnSpc>
                        <a:spcBef>
                          <a:spcPts val="375"/>
                        </a:spcBef>
                      </a:pPr>
                      <a:endParaRPr sz="1000" dirty="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8839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6" cstate="print"/>
          <a:stretch>
            <a:fillRect/>
          </a:stretch>
        </p:blipFill>
        <p:spPr>
          <a:xfrm>
            <a:off x="2827779" y="5398554"/>
            <a:ext cx="241274" cy="241261"/>
          </a:xfrm>
          <a:prstGeom prst="rect">
            <a:avLst/>
          </a:prstGeom>
        </p:spPr>
      </p:pic>
      <p:pic>
        <p:nvPicPr>
          <p:cNvPr id="49" name="object 49"/>
          <p:cNvPicPr/>
          <p:nvPr/>
        </p:nvPicPr>
        <p:blipFill>
          <a:blip r:embed="rId7" cstate="print"/>
          <a:stretch>
            <a:fillRect/>
          </a:stretch>
        </p:blipFill>
        <p:spPr>
          <a:xfrm>
            <a:off x="2827779" y="4961896"/>
            <a:ext cx="241274" cy="241261"/>
          </a:xfrm>
          <a:prstGeom prst="rect">
            <a:avLst/>
          </a:prstGeom>
        </p:spPr>
      </p:pic>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5392" y="3036882"/>
            <a:ext cx="1027508" cy="283451"/>
          </a:xfrm>
          <a:prstGeom prst="rect">
            <a:avLst/>
          </a:prstGeom>
        </p:spPr>
      </p:pic>
      <p:sp>
        <p:nvSpPr>
          <p:cNvPr id="56" name="object 18">
            <a:extLst>
              <a:ext uri="{FF2B5EF4-FFF2-40B4-BE49-F238E27FC236}">
                <a16:creationId xmlns:a16="http://schemas.microsoft.com/office/drawing/2014/main" id="{6EFC9977-9D36-72AA-01E5-9DBE71938574}"/>
              </a:ext>
            </a:extLst>
          </p:cNvPr>
          <p:cNvSpPr txBox="1"/>
          <p:nvPr/>
        </p:nvSpPr>
        <p:spPr>
          <a:xfrm>
            <a:off x="5029200" y="4915776"/>
            <a:ext cx="2289294" cy="836447"/>
          </a:xfrm>
          <a:prstGeom prst="rect">
            <a:avLst/>
          </a:prstGeom>
        </p:spPr>
        <p:txBody>
          <a:bodyPr vert="horz" wrap="square" lIns="0" tIns="12700" rIns="0" bIns="0" rtlCol="0">
            <a:spAutoFit/>
          </a:bodyPr>
          <a:lstStyle/>
          <a:p>
            <a:pPr marL="76200">
              <a:lnSpc>
                <a:spcPct val="100000"/>
              </a:lnSpc>
              <a:spcBef>
                <a:spcPts val="775"/>
              </a:spcBef>
              <a:tabLst>
                <a:tab pos="1655763"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Moderate</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Turnover</a:t>
            </a:r>
            <a:r>
              <a:rPr lang="en-US" sz="900" b="1" spc="-10" dirty="0">
                <a:solidFill>
                  <a:srgbClr val="4A657A"/>
                </a:solidFill>
                <a:latin typeface="NunitoSans-SemiBold"/>
                <a:cs typeface="NunitoSans-SemiBold"/>
              </a:rPr>
              <a:t>                                    </a:t>
            </a:r>
            <a:r>
              <a:rPr lang="en-US" sz="900" b="1" spc="-25" dirty="0">
                <a:solidFill>
                  <a:srgbClr val="4A657A"/>
                </a:solidFill>
                <a:latin typeface="NunitoSans-SemiBold"/>
                <a:cs typeface="NunitoSans-SemiBold"/>
              </a:rPr>
              <a:t>Moderately Low</a:t>
            </a:r>
            <a:endParaRPr sz="900" dirty="0">
              <a:latin typeface="NunitoSans-SemiBold"/>
              <a:cs typeface="NunitoSans-SemiBold"/>
            </a:endParaRPr>
          </a:p>
          <a:p>
            <a:pPr marL="76200" marR="68580">
              <a:lnSpc>
                <a:spcPts val="1900"/>
              </a:lnSpc>
              <a:tabLst>
                <a:tab pos="1794510" algn="l"/>
                <a:tab pos="2066289" algn="l"/>
              </a:tabLst>
            </a:pPr>
            <a:r>
              <a:rPr sz="900" b="1" dirty="0" err="1">
                <a:solidFill>
                  <a:srgbClr val="4A657A"/>
                </a:solidFill>
                <a:latin typeface="NunitoSans-SemiBold"/>
                <a:cs typeface="NunitoSans-SemiBold"/>
              </a:rPr>
              <a:t>Wtd</a:t>
            </a:r>
            <a:r>
              <a:rPr sz="900" b="1" dirty="0">
                <a:solidFill>
                  <a:srgbClr val="4A657A"/>
                </a:solidFill>
                <a:latin typeface="NunitoSans-SemiBold"/>
                <a:cs typeface="NunitoSans-SemiBold"/>
              </a:rPr>
              <a:t>.</a:t>
            </a:r>
            <a:r>
              <a:rPr lang="en-US"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0.0</a:t>
            </a:r>
            <a:r>
              <a:rPr lang="en-US" sz="1350" b="1" spc="-15" baseline="-6172" dirty="0">
                <a:solidFill>
                  <a:srgbClr val="4A657A"/>
                </a:solidFill>
                <a:latin typeface="NunitoSans-SemiBold"/>
                <a:cs typeface="NunitoSans-SemiBold"/>
              </a:rPr>
              <a:t>3</a:t>
            </a:r>
            <a:r>
              <a:rPr sz="1350" b="1" spc="-15" baseline="-6172" dirty="0">
                <a:solidFill>
                  <a:srgbClr val="4A657A"/>
                </a:solidFill>
                <a:latin typeface="NunitoSans-SemiBold"/>
                <a:cs typeface="NunitoSans-SemiBold"/>
              </a:rPr>
              <a:t>% </a:t>
            </a:r>
            <a:r>
              <a:rPr lang="en-US" sz="1350" b="1" spc="-15" baseline="-6172" dirty="0">
                <a:solidFill>
                  <a:srgbClr val="4A657A"/>
                </a:solidFill>
                <a:latin typeface="NunitoSans-SemiBold"/>
                <a:cs typeface="NunitoSans-SemiBold"/>
              </a:rPr>
              <a:t>   </a:t>
            </a:r>
            <a:r>
              <a:rPr sz="900" b="1" dirty="0">
                <a:solidFill>
                  <a:srgbClr val="4A657A"/>
                </a:solidFill>
                <a:latin typeface="NunitoSans-SemiBold"/>
                <a:cs typeface="NunitoSans-SemiBold"/>
              </a:rPr>
              <a:t>#</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lang="en-US" sz="900" b="1" spc="-50" dirty="0">
                <a:solidFill>
                  <a:srgbClr val="4A657A"/>
                </a:solidFill>
                <a:latin typeface="NunitoSans-SemiBold"/>
                <a:cs typeface="NunitoSans-SemiBold"/>
              </a:rPr>
              <a:t>8</a:t>
            </a:r>
            <a:endParaRPr sz="900" dirty="0">
              <a:latin typeface="NunitoSans-SemiBold"/>
              <a:cs typeface="NunitoSans-SemiBold"/>
            </a:endParaRPr>
          </a:p>
        </p:txBody>
      </p:sp>
      <p:sp>
        <p:nvSpPr>
          <p:cNvPr id="55" name="object 18">
            <a:extLst>
              <a:ext uri="{FF2B5EF4-FFF2-40B4-BE49-F238E27FC236}">
                <a16:creationId xmlns:a16="http://schemas.microsoft.com/office/drawing/2014/main" id="{3C18F33B-8341-2D11-E69D-257919AF2DF6}"/>
              </a:ext>
            </a:extLst>
          </p:cNvPr>
          <p:cNvSpPr txBox="1"/>
          <p:nvPr/>
        </p:nvSpPr>
        <p:spPr>
          <a:xfrm>
            <a:off x="5119109" y="4674863"/>
            <a:ext cx="2289289" cy="151323"/>
          </a:xfrm>
          <a:prstGeom prst="rect">
            <a:avLst/>
          </a:prstGeom>
        </p:spPr>
        <p:txBody>
          <a:bodyPr vert="horz" wrap="square" lIns="0" tIns="12700" rIns="0" bIns="0" rtlCol="0">
            <a:spAutoFit/>
          </a:bodyPr>
          <a:lstStyle/>
          <a:p>
            <a:pPr marL="72390">
              <a:lnSpc>
                <a:spcPct val="100000"/>
              </a:lnSpc>
            </a:pPr>
            <a:r>
              <a:rPr sz="900" b="1" spc="90" dirty="0">
                <a:solidFill>
                  <a:srgbClr val="2C8FC5"/>
                </a:solidFill>
                <a:latin typeface="Nunito-Black"/>
                <a:cs typeface="Nunito-Black"/>
              </a:rPr>
              <a:t>PORTFOLIO CHARACTERISTICS</a:t>
            </a:r>
            <a:endParaRPr sz="900" spc="90" dirty="0">
              <a:latin typeface="Nunito-Black"/>
              <a:cs typeface="Nunito-Black"/>
            </a:endParaRPr>
          </a:p>
        </p:txBody>
      </p:sp>
      <p:sp>
        <p:nvSpPr>
          <p:cNvPr id="16" name="Rounded Rectangle 15">
            <a:extLst>
              <a:ext uri="{FF2B5EF4-FFF2-40B4-BE49-F238E27FC236}">
                <a16:creationId xmlns:a16="http://schemas.microsoft.com/office/drawing/2014/main" id="{34149086-C7F8-7B3E-787B-5B8340AEB033}"/>
              </a:ext>
            </a:extLst>
          </p:cNvPr>
          <p:cNvSpPr/>
          <p:nvPr/>
        </p:nvSpPr>
        <p:spPr>
          <a:xfrm>
            <a:off x="5227230" y="7729923"/>
            <a:ext cx="97320" cy="97320"/>
          </a:xfrm>
          <a:prstGeom prst="roundRect">
            <a:avLst/>
          </a:prstGeom>
          <a:solidFill>
            <a:srgbClr val="EED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a:extLst>
              <a:ext uri="{FF2B5EF4-FFF2-40B4-BE49-F238E27FC236}">
                <a16:creationId xmlns:a16="http://schemas.microsoft.com/office/drawing/2014/main" id="{D09BD809-2706-6526-3904-E54938334920}"/>
              </a:ext>
            </a:extLst>
          </p:cNvPr>
          <p:cNvSpPr/>
          <p:nvPr/>
        </p:nvSpPr>
        <p:spPr>
          <a:xfrm>
            <a:off x="5227230" y="7545629"/>
            <a:ext cx="97320" cy="97320"/>
          </a:xfrm>
          <a:prstGeom prst="roundRect">
            <a:avLst/>
          </a:prstGeom>
          <a:solidFill>
            <a:srgbClr val="DBB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93B9DFCD-F419-4486-81F7-185D236AEA7C}"/>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68" name="object 36">
            <a:extLst>
              <a:ext uri="{FF2B5EF4-FFF2-40B4-BE49-F238E27FC236}">
                <a16:creationId xmlns:a16="http://schemas.microsoft.com/office/drawing/2014/main" id="{CE60F511-5672-473B-B6E9-D60DE5E046BC}"/>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10"/>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73" name="TextBox 72">
            <a:extLst>
              <a:ext uri="{FF2B5EF4-FFF2-40B4-BE49-F238E27FC236}">
                <a16:creationId xmlns:a16="http://schemas.microsoft.com/office/drawing/2014/main" id="{7DCED016-F7C5-4459-9AD7-D0EA0EA67B04}"/>
              </a:ext>
            </a:extLst>
          </p:cNvPr>
          <p:cNvSpPr txBox="1"/>
          <p:nvPr/>
        </p:nvSpPr>
        <p:spPr>
          <a:xfrm>
            <a:off x="539424" y="3570000"/>
            <a:ext cx="1986281" cy="2754600"/>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endParaRPr lang="en-US" sz="1000" dirty="0">
              <a:latin typeface="NunitoSans-SemiBold"/>
              <a:cs typeface="NunitoSans-SemiBold"/>
            </a:endParaRPr>
          </a:p>
          <a:p>
            <a:endParaRPr lang="en-US" sz="1000" dirty="0">
              <a:latin typeface="NunitoSans-SemiBold"/>
              <a:cs typeface="NunitoSans-SemiBold"/>
            </a:endParaRPr>
          </a:p>
          <a:p>
            <a:endParaRPr lang="en-US" sz="1000" dirty="0">
              <a:latin typeface="NunitoSans-SemiBold"/>
              <a:cs typeface="NunitoSans-SemiBold"/>
            </a:endParaRPr>
          </a:p>
          <a:p>
            <a:endParaRPr lang="en-US" dirty="0"/>
          </a:p>
        </p:txBody>
      </p:sp>
      <p:sp>
        <p:nvSpPr>
          <p:cNvPr id="17" name="object 41">
            <a:extLst>
              <a:ext uri="{FF2B5EF4-FFF2-40B4-BE49-F238E27FC236}">
                <a16:creationId xmlns:a16="http://schemas.microsoft.com/office/drawing/2014/main" id="{70647210-8B22-B8F2-1AEA-2BAE11FBD79E}"/>
              </a:ext>
            </a:extLst>
          </p:cNvPr>
          <p:cNvSpPr txBox="1"/>
          <p:nvPr/>
        </p:nvSpPr>
        <p:spPr>
          <a:xfrm>
            <a:off x="457200" y="851154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Inc.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24" name="object 41">
            <a:extLst>
              <a:ext uri="{FF2B5EF4-FFF2-40B4-BE49-F238E27FC236}">
                <a16:creationId xmlns:a16="http://schemas.microsoft.com/office/drawing/2014/main" id="{F4C4F189-5306-43DE-2E19-2481D3B8E5CB}"/>
              </a:ext>
            </a:extLst>
          </p:cNvPr>
          <p:cNvSpPr txBox="1"/>
          <p:nvPr/>
        </p:nvSpPr>
        <p:spPr>
          <a:xfrm>
            <a:off x="504552" y="910518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sp>
        <p:nvSpPr>
          <p:cNvPr id="41" name="object 32">
            <a:extLst>
              <a:ext uri="{FF2B5EF4-FFF2-40B4-BE49-F238E27FC236}">
                <a16:creationId xmlns:a16="http://schemas.microsoft.com/office/drawing/2014/main" id="{E612427E-65E1-A0F2-A025-5D2EF199D78B}"/>
              </a:ext>
            </a:extLst>
          </p:cNvPr>
          <p:cNvSpPr/>
          <p:nvPr/>
        </p:nvSpPr>
        <p:spPr>
          <a:xfrm>
            <a:off x="5327548" y="5187655"/>
            <a:ext cx="2013052" cy="45719"/>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46" name="object 32">
            <a:extLst>
              <a:ext uri="{FF2B5EF4-FFF2-40B4-BE49-F238E27FC236}">
                <a16:creationId xmlns:a16="http://schemas.microsoft.com/office/drawing/2014/main" id="{BE5F2322-53B4-191F-AF24-1E587B53F1C0}"/>
              </a:ext>
            </a:extLst>
          </p:cNvPr>
          <p:cNvSpPr/>
          <p:nvPr/>
        </p:nvSpPr>
        <p:spPr>
          <a:xfrm>
            <a:off x="5029200" y="3468922"/>
            <a:ext cx="2197947" cy="45719"/>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47" name="object 32">
            <a:extLst>
              <a:ext uri="{FF2B5EF4-FFF2-40B4-BE49-F238E27FC236}">
                <a16:creationId xmlns:a16="http://schemas.microsoft.com/office/drawing/2014/main" id="{770CAA6A-C9C6-3485-78FC-9E662C96FC1A}"/>
              </a:ext>
            </a:extLst>
          </p:cNvPr>
          <p:cNvSpPr/>
          <p:nvPr/>
        </p:nvSpPr>
        <p:spPr>
          <a:xfrm>
            <a:off x="5029200" y="3731389"/>
            <a:ext cx="2197947" cy="45719"/>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50" name="object 32">
            <a:extLst>
              <a:ext uri="{FF2B5EF4-FFF2-40B4-BE49-F238E27FC236}">
                <a16:creationId xmlns:a16="http://schemas.microsoft.com/office/drawing/2014/main" id="{3B87BF61-DD4B-AB69-0CEE-BCF7A3F50A36}"/>
              </a:ext>
            </a:extLst>
          </p:cNvPr>
          <p:cNvSpPr/>
          <p:nvPr/>
        </p:nvSpPr>
        <p:spPr>
          <a:xfrm>
            <a:off x="5088467" y="4129322"/>
            <a:ext cx="2197947" cy="45719"/>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54729"/>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10" dirty="0">
                <a:solidFill>
                  <a:srgbClr val="708493"/>
                </a:solidFill>
                <a:latin typeface="NunitoSans-SemiBold"/>
                <a:cs typeface="NunitoSans-SemiBold"/>
              </a:rPr>
              <a:t>Moderate Strategy</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4" name="object 36">
            <a:extLst>
              <a:ext uri="{FF2B5EF4-FFF2-40B4-BE49-F238E27FC236}">
                <a16:creationId xmlns:a16="http://schemas.microsoft.com/office/drawing/2014/main" id="{F90070A8-341C-4582-AFAE-9E0AEBBEAC50}"/>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2"/>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5" name="TextBox 54">
            <a:extLst>
              <a:ext uri="{FF2B5EF4-FFF2-40B4-BE49-F238E27FC236}">
                <a16:creationId xmlns:a16="http://schemas.microsoft.com/office/drawing/2014/main" id="{E928C790-878B-4AE7-A677-86F6C42BDC25}"/>
              </a:ext>
            </a:extLst>
          </p:cNvPr>
          <p:cNvSpPr txBox="1"/>
          <p:nvPr/>
        </p:nvSpPr>
        <p:spPr>
          <a:xfrm>
            <a:off x="462702" y="9547360"/>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12" name="object 3">
            <a:extLst>
              <a:ext uri="{FF2B5EF4-FFF2-40B4-BE49-F238E27FC236}">
                <a16:creationId xmlns:a16="http://schemas.microsoft.com/office/drawing/2014/main" id="{12822CD0-8EC5-4A24-A771-4A92AF8F602F}"/>
              </a:ext>
            </a:extLst>
          </p:cNvPr>
          <p:cNvSpPr txBox="1"/>
          <p:nvPr/>
        </p:nvSpPr>
        <p:spPr>
          <a:xfrm>
            <a:off x="533400" y="1126698"/>
            <a:ext cx="6666611"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 below show the open-end mutual funds/ETFs held in the model as of December 31, 2024. </a:t>
            </a:r>
          </a:p>
          <a:p>
            <a:pPr marL="12700">
              <a:lnSpc>
                <a:spcPct val="100000"/>
              </a:lnSpc>
              <a:spcBef>
                <a:spcPts val="125"/>
              </a:spcBef>
            </a:pPr>
            <a:endParaRPr lang="en-US" sz="900" dirty="0">
              <a:latin typeface="Nunito-Black"/>
              <a:cs typeface="Nunito-Black"/>
            </a:endParaRPr>
          </a:p>
        </p:txBody>
      </p:sp>
      <p:sp>
        <p:nvSpPr>
          <p:cNvPr id="2" name="object 35">
            <a:extLst>
              <a:ext uri="{FF2B5EF4-FFF2-40B4-BE49-F238E27FC236}">
                <a16:creationId xmlns:a16="http://schemas.microsoft.com/office/drawing/2014/main" id="{6B6AE91F-C1AB-B1F7-EC16-F47A68248FA9}"/>
              </a:ext>
            </a:extLst>
          </p:cNvPr>
          <p:cNvSpPr txBox="1"/>
          <p:nvPr/>
        </p:nvSpPr>
        <p:spPr>
          <a:xfrm>
            <a:off x="533400" y="7017698"/>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5" name="Picture 4">
            <a:extLst>
              <a:ext uri="{FF2B5EF4-FFF2-40B4-BE49-F238E27FC236}">
                <a16:creationId xmlns:a16="http://schemas.microsoft.com/office/drawing/2014/main" id="{3F698F57-35D6-3E28-9BDD-7FA21BC95154}"/>
              </a:ext>
            </a:extLst>
          </p:cNvPr>
          <p:cNvPicPr>
            <a:picLocks noChangeAspect="1"/>
          </p:cNvPicPr>
          <p:nvPr/>
        </p:nvPicPr>
        <p:blipFill>
          <a:blip r:embed="rId3"/>
          <a:stretch>
            <a:fillRect/>
          </a:stretch>
        </p:blipFill>
        <p:spPr>
          <a:xfrm>
            <a:off x="462702" y="1510515"/>
            <a:ext cx="6975632" cy="2684747"/>
          </a:xfrm>
          <a:prstGeom prst="rect">
            <a:avLst/>
          </a:prstGeom>
        </p:spPr>
      </p:pic>
      <p:pic>
        <p:nvPicPr>
          <p:cNvPr id="6" name="Picture 5">
            <a:extLst>
              <a:ext uri="{FF2B5EF4-FFF2-40B4-BE49-F238E27FC236}">
                <a16:creationId xmlns:a16="http://schemas.microsoft.com/office/drawing/2014/main" id="{F9D1B7EF-480C-AA7C-EE4D-463904DD67F7}"/>
              </a:ext>
            </a:extLst>
          </p:cNvPr>
          <p:cNvPicPr>
            <a:picLocks noChangeAspect="1"/>
          </p:cNvPicPr>
          <p:nvPr/>
        </p:nvPicPr>
        <p:blipFill>
          <a:blip r:embed="rId4"/>
          <a:stretch>
            <a:fillRect/>
          </a:stretch>
        </p:blipFill>
        <p:spPr>
          <a:xfrm>
            <a:off x="462702" y="4410928"/>
            <a:ext cx="3490462" cy="176095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8710077"/>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a:latin typeface="Nunito Sans" pitchFamily="2" charset="0"/>
              </a:rPr>
              <a:t>©2025 </a:t>
            </a:r>
            <a:r>
              <a:rPr lang="en-US" sz="800" dirty="0">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a:spcAft>
                <a:spcPts val="66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 </a:t>
            </a:r>
          </a:p>
          <a:p>
            <a:pPr>
              <a:spcAft>
                <a:spcPts val="66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a:spcAft>
                <a:spcPts val="660"/>
              </a:spcAft>
            </a:pPr>
            <a:r>
              <a:rPr lang="en-US" sz="800" dirty="0">
                <a:latin typeface="Nunito Sans" pitchFamily="2" charset="0"/>
              </a:rPr>
              <a:t>Investments in inflation-protected securities are subject to several general risks, including interest rate risk, credit risk, market risk and inflation-protected securities risk. Interest payments on inflation-protected securities will vary as the principal and/or interest is adjusted for inflation and may be more volatile than interest paid on ordinary fixed income securities.</a:t>
            </a:r>
          </a:p>
          <a:p>
            <a:pPr>
              <a:spcAft>
                <a:spcPts val="660"/>
              </a:spcAft>
            </a:pPr>
            <a:r>
              <a:rPr lang="en-US" sz="800" dirty="0">
                <a:latin typeface="Nunito Sans" pitchFamily="2" charset="0"/>
              </a:rPr>
              <a:t>Equity securities (i.e., stocks), as well as portfolios that invest in equity securities, are subject to several general risks, including the risk that the financial condition of the issuer may become impaired or the general condition of the stock market may deteriorate, either of which may cause a decrease in the value of the issuer’s securities. Equity securities are susceptible to general stock market fluctuations and to sudden, significant and prolonged increases and decreases in value as market confidence in and perceptions of the security’s issuer change. These perceptions are based on various and unpredictable factors, including expectations regarding government, economic, monetary and fiscal policies, inflation and interest rates, economic expansion or contraction, and global or regional political, economic, and banking crises. There can be no assurance that an issuer will pay dividends on outstanding shares of its common stock, as the payment of dividends will generally depend upon various factors, including the financial condition of the issuer and general economic conditions. Holders of common stocks of any given issuer will generally incur more risk than holders of preferred stocks and debt obligations of the same issuer because common stockholders, as owners of the issuer, generally have subordinated rights to receive payments from such issuer in comparison with the rights of creditors or holders of the issuer’s debt obligations or preferred stocks. The existence of a liquid trading market for certain equity securities may depend on whether dealers will make a market in such securities. There can be no assurance that a market will be made for any securities, that any market for the securities will be maintained, or that any such market will be or remain liquid. The price at which an equity security may be sold will be adversely affected if trading markets for the security are limited or absent.</a:t>
            </a:r>
          </a:p>
          <a:p>
            <a:pPr>
              <a:spcAft>
                <a:spcPts val="660"/>
              </a:spcAft>
            </a:pPr>
            <a:r>
              <a:rPr lang="en-US" sz="800" dirty="0">
                <a:latin typeface="Nunito Sans" pitchFamily="2" charset="0"/>
              </a:rPr>
              <a:t>Foreign investments are subject to risks not ordinarily associated with domestic investments, such as currency, economic and political risks, and may follow different accounting standards than domestic investments. </a:t>
            </a:r>
          </a:p>
          <a:p>
            <a:pPr>
              <a:spcAft>
                <a:spcPts val="660"/>
              </a:spcAft>
            </a:pPr>
            <a:r>
              <a:rPr lang="en-US" sz="800" dirty="0">
                <a:latin typeface="Nunito Sans" pitchFamily="2" charset="0"/>
              </a:rPr>
              <a:t>Investments in emerging or developing markets involve exposure to economic structures that are generally less diverse and mature, and to political systems that can be expected to have less stability than those of more developed countries. These securities may be less liquid and more volatile than investments in U.S. and longer-established non-U.S. markets.</a:t>
            </a:r>
          </a:p>
          <a:p>
            <a:pPr>
              <a:spcAft>
                <a:spcPts val="660"/>
              </a:spcAft>
            </a:pPr>
            <a:r>
              <a:rPr lang="en-US" sz="800" dirty="0">
                <a:latin typeface="Nunito Sans" pitchFamily="2" charset="0"/>
              </a:rPr>
              <a:t>Portfolios that invest in small/mid capitalization companies involve greater risk and price volatility than an investment in securities of larger capitalization, more established companies. Such securities may have limited marketability and the firms may have limited product lines, markets and financial resources than larger, more established companies.</a:t>
            </a: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10" dirty="0">
                <a:solidFill>
                  <a:srgbClr val="708493"/>
                </a:solidFill>
                <a:latin typeface="NunitoSans-SemiBold"/>
                <a:cs typeface="NunitoSans-SemiBold"/>
              </a:rPr>
              <a:t>Moderate Strategy</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5413790"/>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spcAft>
                <a:spcPts val="600"/>
              </a:spcAft>
            </a:pPr>
            <a:r>
              <a:rPr lang="en-US" sz="800" dirty="0">
                <a:latin typeface="Nunito Sans" pitchFamily="2" charset="0"/>
              </a:rPr>
              <a:t>Portfolios that invest a significant portion of assets in one sector, issuer, geographical area or industry, or in related industries, may involve greater risks, including greater potential for volatility, than more diversified portfolios. </a:t>
            </a:r>
          </a:p>
          <a:p>
            <a:pPr rtl="0"/>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dirty="0">
                <a:latin typeface="Nunito Sans" pitchFamily="2" charset="0"/>
              </a:rPr>
              <a:t>BNYA-VEST-118-24</a:t>
            </a:r>
          </a:p>
          <a:p>
            <a:pPr rtl="0"/>
            <a:endParaRPr lang="en-US" sz="800" dirty="0">
              <a:latin typeface="Nunito Sans" pitchFamily="2" charset="0"/>
            </a:endParaRPr>
          </a:p>
          <a:p>
            <a:pPr rtl="0"/>
            <a:r>
              <a:rPr lang="en-US" sz="800" b="1" dirty="0">
                <a:latin typeface="Nunito Sans" pitchFamily="2" charset="0"/>
              </a:rPr>
              <a:t>Glossary of Terms</a:t>
            </a:r>
          </a:p>
          <a:p>
            <a:pPr rtl="0"/>
            <a:endParaRPr lang="en-US" sz="800" dirty="0">
              <a:latin typeface="Nunito Sans" pitchFamily="2" charset="0"/>
            </a:endParaRPr>
          </a:p>
          <a:p>
            <a:pPr rtl="0">
              <a:spcAft>
                <a:spcPts val="500"/>
              </a:spcAft>
            </a:pPr>
            <a:r>
              <a:rPr lang="en-US" sz="800" b="1" dirty="0">
                <a:latin typeface="Nunito Sans" pitchFamily="2" charset="0"/>
              </a:rPr>
              <a:t>Average Effective Duration</a:t>
            </a:r>
            <a:r>
              <a:rPr lang="en-US" sz="800" dirty="0">
                <a:latin typeface="Nunito Sans" pitchFamily="2"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endParaRPr lang="en-US" sz="1100" dirty="0">
              <a:latin typeface="Nunito Sans" pitchFamily="2" charset="0"/>
            </a:endParaRPr>
          </a:p>
          <a:p>
            <a:pPr rtl="0">
              <a:spcAft>
                <a:spcPts val="500"/>
              </a:spcAft>
            </a:pPr>
            <a:r>
              <a:rPr lang="en-US" sz="800" b="1" dirty="0">
                <a:latin typeface="Nunito Sans" pitchFamily="2" charset="0"/>
              </a:rPr>
              <a:t>Weighted Average Coupon</a:t>
            </a:r>
            <a:r>
              <a:rPr lang="en-US" sz="800" dirty="0">
                <a:latin typeface="Nunito Sans" pitchFamily="2"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endParaRPr lang="en-US" sz="1100" dirty="0">
              <a:latin typeface="Nunito Sans" pitchFamily="2" charset="0"/>
            </a:endParaRPr>
          </a:p>
          <a:p>
            <a:pPr rtl="0">
              <a:lnSpc>
                <a:spcPct val="107000"/>
              </a:lnSpc>
              <a:spcAft>
                <a:spcPts val="500"/>
              </a:spcAft>
            </a:pPr>
            <a:r>
              <a:rPr lang="en-US" sz="800" b="1" dirty="0">
                <a:latin typeface="Nunito Sans" pitchFamily="2" charset="0"/>
              </a:rPr>
              <a:t>Portfolio Turnover</a:t>
            </a:r>
            <a:r>
              <a:rPr lang="en-US" sz="800" dirty="0">
                <a:latin typeface="Nunito Sans" pitchFamily="2"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endParaRPr lang="en-US" sz="1100" dirty="0">
              <a:latin typeface="Nunito Sans" pitchFamily="2" charset="0"/>
            </a:endParaRPr>
          </a:p>
          <a:p>
            <a:pPr>
              <a:lnSpc>
                <a:spcPct val="107000"/>
              </a:lnSpc>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Gross Expense 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endParaRPr lang="en-US" sz="1100" dirty="0">
              <a:latin typeface="Nunito Sans" pitchFamily="2" charset="0"/>
            </a:endParaRP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a:spcAft>
                <a:spcPts val="660"/>
              </a:spcAft>
            </a:pPr>
            <a:endParaRPr lang="en-US" sz="880" dirty="0">
              <a:latin typeface="Nunito Sans" pitchFamily="2" charset="0"/>
            </a:endParaRPr>
          </a:p>
          <a:p>
            <a:endParaRPr lang="en-US" sz="880" dirty="0">
              <a:latin typeface="Nunito Sans" pitchFamily="2" charset="0"/>
            </a:endParaRPr>
          </a:p>
          <a:p>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10" dirty="0">
                <a:solidFill>
                  <a:srgbClr val="708493"/>
                </a:solidFill>
                <a:latin typeface="NunitoSans-SemiBold"/>
                <a:cs typeface="NunitoSans-SemiBold"/>
              </a:rPr>
              <a:t>Moderate Strategy</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4 of  4                                                                        vestwell.com</a:t>
            </a:r>
            <a:endParaRPr sz="800" dirty="0">
              <a:latin typeface="NunitoSans-SemiBold"/>
              <a:cs typeface="NunitoSans-SemiBold"/>
            </a:endParaRPr>
          </a:p>
        </p:txBody>
      </p:sp>
    </p:spTree>
    <p:extLst>
      <p:ext uri="{BB962C8B-B14F-4D97-AF65-F5344CB8AC3E}">
        <p14:creationId xmlns:p14="http://schemas.microsoft.com/office/powerpoint/2010/main" val="361279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3151</TotalTime>
  <Words>2963</Words>
  <Application>Microsoft Office PowerPoint</Application>
  <PresentationFormat>Custom</PresentationFormat>
  <Paragraphs>96</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Moderate Strategy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Schwork, Kris</dc:creator>
  <cp:lastModifiedBy>Armstrong, Andrew</cp:lastModifiedBy>
  <cp:revision>110</cp:revision>
  <dcterms:created xsi:type="dcterms:W3CDTF">2022-05-04T21:48:43Z</dcterms:created>
  <dcterms:modified xsi:type="dcterms:W3CDTF">2025-01-16T19:52:47Z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2022-07-25T23:28:50Z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c778dd12-049e-464e-85c3-fd40f50fe29f</vt:lpwstr>
  </property>
  <property fmtid="{D5CDD505-2E9C-101B-9397-08002B2CF9AE}" pid="11" name="MSIP_Label_5781dfe3-6600-4878-ab62-89c56005e52a_ContentBits">
    <vt:lpwstr>0</vt:lpwstr>
  </property>
</Properties>
</file>