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3312" userDrawn="1">
          <p15:clr>
            <a:srgbClr val="A4A3A4"/>
          </p15:clr>
        </p15:guide>
        <p15:guide id="2" pos="3024" userDrawn="1">
          <p15:clr>
            <a:srgbClr val="A4A3A4"/>
          </p15:clr>
        </p15:guide>
        <p15:guide id="3" orient="horz" pos="6096" userDrawn="1">
          <p15:clr>
            <a:srgbClr val="A4A3A4"/>
          </p15:clr>
        </p15:guide>
        <p15:guide id="5" orient="horz" pos="912" userDrawn="1">
          <p15:clr>
            <a:srgbClr val="A4A3A4"/>
          </p15:clr>
        </p15:guide>
        <p15:guide id="6" pos="4464" userDrawn="1">
          <p15:clr>
            <a:srgbClr val="A4A3A4"/>
          </p15:clr>
        </p15:guide>
        <p15:guide id="7" pos="336" userDrawn="1">
          <p15:clr>
            <a:srgbClr val="A4A3A4"/>
          </p15:clr>
        </p15:guide>
        <p15:guide id="8" orient="horz" pos="1728" userDrawn="1">
          <p15:clr>
            <a:srgbClr val="A4A3A4"/>
          </p15:clr>
        </p15:guide>
        <p15:guide id="9" orient="horz" pos="3360" userDrawn="1">
          <p15:clr>
            <a:srgbClr val="A4A3A4"/>
          </p15:clr>
        </p15:guide>
        <p15:guide id="10" pos="3600" userDrawn="1">
          <p15:clr>
            <a:srgbClr val="A4A3A4"/>
          </p15:clr>
        </p15:guide>
        <p15:guide id="11" orient="horz" pos="4512" userDrawn="1">
          <p15:clr>
            <a:srgbClr val="A4A3A4"/>
          </p15:clr>
        </p15:guide>
        <p15:guide id="12" orient="horz" pos="4440" userDrawn="1">
          <p15:clr>
            <a:srgbClr val="A4A3A4"/>
          </p15:clr>
        </p15:guide>
        <p15:guide id="13" orient="horz" pos="2856" userDrawn="1">
          <p15:clr>
            <a:srgbClr val="A4A3A4"/>
          </p15:clr>
        </p15:guide>
        <p15:guide id="14" orient="horz" pos="2928" userDrawn="1">
          <p15:clr>
            <a:srgbClr val="A4A3A4"/>
          </p15:clr>
        </p15:guide>
        <p15:guide id="15" orient="horz" pos="4128" userDrawn="1">
          <p15:clr>
            <a:srgbClr val="A4A3A4"/>
          </p15:clr>
        </p15:guide>
        <p15:guide id="16" orient="horz" pos="4032" userDrawn="1">
          <p15:clr>
            <a:srgbClr val="A4A3A4"/>
          </p15:clr>
        </p15:guide>
        <p15:guide id="17" pos="2808" userDrawn="1">
          <p15:clr>
            <a:srgbClr val="A4A3A4"/>
          </p15:clr>
        </p15:guide>
        <p15:guide id="18" orient="horz" pos="4392" userDrawn="1">
          <p15:clr>
            <a:srgbClr val="A4A3A4"/>
          </p15:clr>
        </p15:guide>
        <p15:guide id="19" orient="horz" pos="648" userDrawn="1">
          <p15:clr>
            <a:srgbClr val="A4A3A4"/>
          </p15:clr>
        </p15:guide>
        <p15:guide id="20" orient="horz" pos="3144" userDrawn="1">
          <p15:clr>
            <a:srgbClr val="A4A3A4"/>
          </p15:clr>
        </p15:guide>
        <p15:guide id="21" pos="266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A70D4D-1D8F-DEEA-087F-1D40BF7C8FEF}" name="Germana, Frank" initials="GF" userId="S::Frank.Germana@bnymellon.com::44844c67-bda8-4ed9-82a6-95a41f790b46" providerId="AD"/>
  <p188:author id="{3E3B64E5-818B-FE50-1C44-092E3ADBF5AE}" name="DeLeo, Amber" initials="DA"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D1F1"/>
    <a:srgbClr val="EEDF9B"/>
    <a:srgbClr val="DBBF4D"/>
    <a:srgbClr val="4A657A"/>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2464" autoAdjust="0"/>
  </p:normalViewPr>
  <p:slideViewPr>
    <p:cSldViewPr snapToGrid="0">
      <p:cViewPr varScale="1">
        <p:scale>
          <a:sx n="109" d="100"/>
          <a:sy n="109" d="100"/>
        </p:scale>
        <p:origin x="6462" y="78"/>
      </p:cViewPr>
      <p:guideLst>
        <p:guide orient="horz" pos="3312"/>
        <p:guide pos="3024"/>
        <p:guide orient="horz" pos="6096"/>
        <p:guide orient="horz" pos="912"/>
        <p:guide pos="4464"/>
        <p:guide pos="336"/>
        <p:guide orient="horz" pos="1728"/>
        <p:guide orient="horz" pos="3360"/>
        <p:guide pos="3600"/>
        <p:guide orient="horz" pos="4512"/>
        <p:guide orient="horz" pos="4440"/>
        <p:guide orient="horz" pos="2856"/>
        <p:guide orient="horz" pos="2928"/>
        <p:guide orient="horz" pos="4128"/>
        <p:guide orient="horz" pos="4032"/>
        <p:guide pos="2808"/>
        <p:guide orient="horz" pos="4392"/>
        <p:guide orient="horz" pos="648"/>
        <p:guide orient="horz" pos="3144"/>
        <p:guide pos="26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BBF4D"/>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EEDF9B"/>
              </a:solidFill>
              <a:ln w="19050">
                <a:noFill/>
              </a:ln>
              <a:effectLst/>
            </c:spPr>
            <c:extLst>
              <c:ext xmlns:c16="http://schemas.microsoft.com/office/drawing/2014/chart" uri="{C3380CC4-5D6E-409C-BE32-E72D297353CC}">
                <c16:uniqueId val="{00000004-2CE2-3C4A-BD2D-FB30BD808061}"/>
              </c:ext>
            </c:extLst>
          </c:dPt>
          <c:dPt>
            <c:idx val="2"/>
            <c:bubble3D val="0"/>
            <c:spPr>
              <a:solidFill>
                <a:srgbClr val="97D1F1"/>
              </a:solidFill>
              <a:ln w="19050">
                <a:noFill/>
              </a:ln>
              <a:effectLst/>
            </c:spPr>
            <c:extLst>
              <c:ext xmlns:c16="http://schemas.microsoft.com/office/drawing/2014/chart" uri="{C3380CC4-5D6E-409C-BE32-E72D297353CC}">
                <c16:uniqueId val="{00000002-2CE2-3C4A-BD2D-FB30BD808061}"/>
              </c:ext>
            </c:extLst>
          </c:dPt>
          <c:dPt>
            <c:idx val="3"/>
            <c:bubble3D val="0"/>
            <c:spPr>
              <a:solidFill>
                <a:schemeClr val="accent1">
                  <a:lumMod val="60000"/>
                  <a:lumOff val="40000"/>
                </a:schemeClr>
              </a:solidFill>
              <a:ln w="19050">
                <a:noFill/>
              </a:ln>
              <a:effectLst/>
            </c:spPr>
            <c:extLst>
              <c:ext xmlns:c16="http://schemas.microsoft.com/office/drawing/2014/chart" uri="{C3380CC4-5D6E-409C-BE32-E72D297353CC}">
                <c16:uniqueId val="{00000007-5A7C-CA45-A882-1E69D97BC053}"/>
              </c:ext>
            </c:extLst>
          </c:dPt>
          <c:dPt>
            <c:idx val="4"/>
            <c:bubble3D val="0"/>
            <c:spPr>
              <a:solidFill>
                <a:schemeClr val="accent1">
                  <a:lumMod val="40000"/>
                  <a:lumOff val="60000"/>
                </a:schemeClr>
              </a:solidFill>
              <a:ln w="19050">
                <a:noFill/>
              </a:ln>
              <a:effectLst/>
            </c:spPr>
            <c:extLst>
              <c:ext xmlns:c16="http://schemas.microsoft.com/office/drawing/2014/chart" uri="{C3380CC4-5D6E-409C-BE32-E72D297353CC}">
                <c16:uniqueId val="{00000008-73EC-F146-B023-510B5DA72D92}"/>
              </c:ext>
            </c:extLst>
          </c:dPt>
          <c:dPt>
            <c:idx val="5"/>
            <c:bubble3D val="0"/>
            <c:spPr>
              <a:solidFill>
                <a:schemeClr val="tx2">
                  <a:lumMod val="60000"/>
                  <a:lumOff val="40000"/>
                </a:schemeClr>
              </a:solidFill>
              <a:ln w="19050">
                <a:noFill/>
              </a:ln>
              <a:effectLst/>
            </c:spPr>
            <c:extLst>
              <c:ext xmlns:c16="http://schemas.microsoft.com/office/drawing/2014/chart" uri="{C3380CC4-5D6E-409C-BE32-E72D297353CC}">
                <c16:uniqueId val="{00000009-73EC-F146-B023-510B5DA72D92}"/>
              </c:ext>
            </c:extLst>
          </c:dPt>
          <c:cat>
            <c:strRef>
              <c:f>Sheet1!$A$2:$A$7</c:f>
              <c:strCache>
                <c:ptCount val="2"/>
                <c:pt idx="0">
                  <c:v>1st Qtr</c:v>
                </c:pt>
                <c:pt idx="1">
                  <c:v>2nd Qtr</c:v>
                </c:pt>
              </c:strCache>
            </c:strRef>
          </c:cat>
          <c:val>
            <c:numRef>
              <c:f>Sheet1!$B$2:$B$7</c:f>
              <c:numCache>
                <c:formatCode>General</c:formatCode>
                <c:ptCount val="6"/>
                <c:pt idx="0">
                  <c:v>51</c:v>
                </c:pt>
                <c:pt idx="1">
                  <c:v>29</c:v>
                </c:pt>
                <c:pt idx="2">
                  <c:v>20</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048BEFB1-2D34-4664-9E70-9067503E589B}"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7AA47349-E802-49E3-9D93-A0D8EF65AE6A}" type="slidenum">
              <a:rPr lang="en-US" smtClean="0"/>
              <a:t>‹#›</a:t>
            </a:fld>
            <a:endParaRPr lang="en-US"/>
          </a:p>
        </p:txBody>
      </p:sp>
    </p:spTree>
    <p:extLst>
      <p:ext uri="{BB962C8B-B14F-4D97-AF65-F5344CB8AC3E}">
        <p14:creationId xmlns:p14="http://schemas.microsoft.com/office/powerpoint/2010/main" val="365309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079236" y="2887980"/>
            <a:ext cx="2289289" cy="1767150"/>
          </a:xfrm>
          <a:prstGeom prst="rect">
            <a:avLst/>
          </a:prstGeom>
        </p:spPr>
        <p:txBody>
          <a:bodyPr vert="horz" wrap="square" lIns="0" tIns="12700" rIns="0" bIns="0" rtlCol="0">
            <a:spAutoFit/>
          </a:bodyPr>
          <a:lstStyle/>
          <a:p>
            <a:pPr marL="76200">
              <a:tabLst>
                <a:tab pos="1806575" algn="l"/>
              </a:tabLst>
            </a:pPr>
            <a:r>
              <a:rPr lang="en-US" sz="900" b="1" dirty="0">
                <a:solidFill>
                  <a:srgbClr val="4A657A"/>
                </a:solidFill>
                <a:latin typeface="NunitoSans-SemiBold"/>
                <a:cs typeface="NunitoSans-SemiBold"/>
              </a:rPr>
              <a:t>Fidelity® Total Market Index Fund	27.0%</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Schwab Total Stock Market Index 	24.0%</a:t>
            </a:r>
          </a:p>
          <a:p>
            <a:pPr marL="76200">
              <a:tabLst>
                <a:tab pos="1806575" algn="l"/>
              </a:tabLst>
            </a:pPr>
            <a:r>
              <a:rPr lang="en-US" sz="900" b="1" dirty="0">
                <a:solidFill>
                  <a:srgbClr val="4A657A"/>
                </a:solidFill>
                <a:latin typeface="NunitoSans-SemiBold"/>
                <a:cs typeface="NunitoSans-SemiBold"/>
              </a:rPr>
              <a:t>Fund</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Fidelity® International Index Fund	21.0%</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Schwab U.S. Aggregate Bond Index 	17.0%</a:t>
            </a:r>
          </a:p>
          <a:p>
            <a:pPr marL="76200">
              <a:tabLst>
                <a:tab pos="1806575" algn="l"/>
              </a:tabLst>
            </a:pPr>
            <a:r>
              <a:rPr lang="en-US" sz="900" b="1" dirty="0">
                <a:solidFill>
                  <a:srgbClr val="4A657A"/>
                </a:solidFill>
                <a:latin typeface="NunitoSans-SemiBold"/>
                <a:cs typeface="NunitoSans-SemiBold"/>
              </a:rPr>
              <a:t>Fund</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Fidelity® Emerging Markets Index 		 8.0%</a:t>
            </a:r>
          </a:p>
          <a:p>
            <a:pPr marL="76200">
              <a:tabLst>
                <a:tab pos="1806575" algn="l"/>
              </a:tabLst>
            </a:pPr>
            <a:r>
              <a:rPr lang="en-US" sz="900" b="1" dirty="0">
                <a:solidFill>
                  <a:srgbClr val="4A657A"/>
                </a:solidFill>
                <a:latin typeface="NunitoSans-SemiBold"/>
                <a:cs typeface="NunitoSans-SemiBold"/>
              </a:rPr>
              <a:t>Fund</a:t>
            </a:r>
          </a:p>
          <a:p>
            <a:pPr marL="76200"/>
            <a:endParaRPr lang="en-US" sz="900" dirty="0">
              <a:latin typeface="NunitoSans-SemiBold"/>
              <a:cs typeface="NunitoSans-SemiBold"/>
            </a:endParaRPr>
          </a:p>
          <a:p>
            <a:pPr marL="72390">
              <a:lnSpc>
                <a:spcPct val="100000"/>
              </a:lnSpc>
            </a:pPr>
            <a:r>
              <a:rPr lang="en-US" sz="900" b="1" spc="90" dirty="0">
                <a:solidFill>
                  <a:srgbClr val="2C8FC5"/>
                </a:solidFill>
                <a:latin typeface="Nunito-Black"/>
                <a:cs typeface="Nunito-Black"/>
              </a:rPr>
              <a:t>PORTFOLIO CHARACTERISTICS</a:t>
            </a:r>
            <a:endParaRPr lang="en-US" sz="900" spc="90" dirty="0">
              <a:latin typeface="Nunito-Black"/>
              <a:cs typeface="Nunito-Black"/>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4165419" cy="874598"/>
          </a:xfrm>
          <a:prstGeom prst="rect">
            <a:avLst/>
          </a:prstGeom>
        </p:spPr>
        <p:txBody>
          <a:bodyPr vert="horz" wrap="square" lIns="0" tIns="12700" rIns="0" bIns="0" rtlCol="0">
            <a:spAutoFit/>
          </a:bodyPr>
          <a:lstStyle/>
          <a:p>
            <a:pPr marL="12700" marR="5080">
              <a:lnSpc>
                <a:spcPct val="100000"/>
              </a:lnSpc>
              <a:spcBef>
                <a:spcPts val="100"/>
              </a:spcBef>
            </a:pPr>
            <a:r>
              <a:rPr lang="en-US" dirty="0"/>
              <a:t>Moderately Aggressive</a:t>
            </a:r>
            <a:br>
              <a:rPr lang="en-US" dirty="0"/>
            </a:br>
            <a:r>
              <a:rPr lang="en-US" dirty="0"/>
              <a:t>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45185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9" name="object 19"/>
          <p:cNvSpPr/>
          <p:nvPr/>
        </p:nvSpPr>
        <p:spPr>
          <a:xfrm>
            <a:off x="539495" y="53424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9495" y="44919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342150"/>
            <a:ext cx="3950970" cy="1665199"/>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with an intermediate to long-term investment horizon, seeking long-term growth of capital and a moderate tolerance for risk. </a:t>
            </a:r>
          </a:p>
          <a:p>
            <a:pPr marL="12700" marR="5080">
              <a:lnSpc>
                <a:spcPct val="116700"/>
              </a:lnSpc>
              <a:spcBef>
                <a:spcPts val="100"/>
              </a:spcBef>
            </a:pPr>
            <a:endParaRPr lang="en-US" sz="1000" b="1" dirty="0">
              <a:solidFill>
                <a:srgbClr val="4A657A"/>
              </a:solidFill>
              <a:latin typeface="NunitoSans-SemiBold"/>
              <a:cs typeface="NunitoSans-SemiBold"/>
            </a:endParaRPr>
          </a:p>
          <a:p>
            <a:pPr marL="12700" marR="5080">
              <a:lnSpc>
                <a:spcPct val="116700"/>
              </a:lnSpc>
              <a:spcBef>
                <a:spcPts val="100"/>
              </a:spcBef>
            </a:pPr>
            <a:r>
              <a:rPr lang="en-US" sz="1000" b="1" dirty="0">
                <a:solidFill>
                  <a:srgbClr val="4A657A"/>
                </a:solidFill>
                <a:latin typeface="NunitoSans-SemiBold"/>
                <a:cs typeface="NunitoSans-SemiBold"/>
              </a:rPr>
              <a:t>The strategy seeks to grow invested capital over the long term with a moderate to high level of volatility. The portfolio is comprised of mutual funds with a target weighting of each security designed to achieve the goals of the portfolio.</a:t>
            </a:r>
          </a:p>
          <a:p>
            <a:pPr marL="12700" marR="5080">
              <a:lnSpc>
                <a:spcPct val="116700"/>
              </a:lnSpc>
              <a:spcBef>
                <a:spcPts val="100"/>
              </a:spcBef>
            </a:pPr>
            <a:endParaRPr lang="en-US" sz="1000" b="1" dirty="0">
              <a:solidFill>
                <a:srgbClr val="4A657A"/>
              </a:solidFill>
              <a:latin typeface="NunitoSans-SemiBold"/>
              <a:cs typeface="NunitoSans-SemiBold"/>
            </a:endParaRPr>
          </a:p>
        </p:txBody>
      </p:sp>
      <p:sp>
        <p:nvSpPr>
          <p:cNvPr id="27" name="object 27"/>
          <p:cNvSpPr/>
          <p:nvPr/>
        </p:nvSpPr>
        <p:spPr>
          <a:xfrm>
            <a:off x="539495" y="714873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40188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296534" y="7485633"/>
            <a:ext cx="1375935" cy="641651"/>
          </a:xfrm>
          <a:prstGeom prst="rect">
            <a:avLst/>
          </a:prstGeom>
        </p:spPr>
        <p:txBody>
          <a:bodyPr vert="horz" wrap="square" lIns="0" tIns="12700" rIns="0" bIns="0" rtlCol="0">
            <a:spAutoFit/>
          </a:bodyPr>
          <a:lstStyle/>
          <a:p>
            <a:pPr marL="12700" marR="5080" algn="l">
              <a:spcBef>
                <a:spcPts val="100"/>
              </a:spcBef>
            </a:pPr>
            <a:r>
              <a:rPr lang="en-US" sz="900" b="1" dirty="0">
                <a:solidFill>
                  <a:srgbClr val="4A657A"/>
                </a:solidFill>
                <a:latin typeface="NunitoSans-SemiBold"/>
                <a:cs typeface="NunitoSans-SemiBold"/>
              </a:rPr>
              <a:t>U.S.</a:t>
            </a:r>
            <a:r>
              <a:rPr lang="en-US" sz="900" b="1" spc="-15"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a:t>
            </a:r>
          </a:p>
          <a:p>
            <a:pPr marL="12700" marR="5080" algn="l">
              <a:spcBef>
                <a:spcPts val="100"/>
              </a:spcBef>
            </a:pPr>
            <a:r>
              <a:rPr lang="en-US" sz="900" b="1" spc="-10" dirty="0">
                <a:solidFill>
                  <a:srgbClr val="4A657A"/>
                </a:solidFill>
                <a:latin typeface="NunitoSans-SemiBold"/>
                <a:cs typeface="NunitoSans-SemiBold"/>
              </a:rPr>
              <a:t>Non-U.S. Equity</a:t>
            </a:r>
          </a:p>
          <a:p>
            <a:pPr marL="12700" marR="5080" algn="l">
              <a:spcBef>
                <a:spcPts val="100"/>
              </a:spcBef>
            </a:pPr>
            <a:r>
              <a:rPr lang="en-US" sz="900" b="1" dirty="0">
                <a:solidFill>
                  <a:srgbClr val="4A657A"/>
                </a:solidFill>
                <a:latin typeface="NunitoSans-SemiBold"/>
                <a:cs typeface="NunitoSans-SemiBold"/>
              </a:rPr>
              <a:t>U.S. Fixed Income</a:t>
            </a:r>
          </a:p>
          <a:p>
            <a:pPr marL="12700" marR="5080">
              <a:lnSpc>
                <a:spcPct val="138900"/>
              </a:lnSpc>
              <a:spcBef>
                <a:spcPts val="100"/>
              </a:spcBef>
            </a:pPr>
            <a:endParaRPr lang="en-US" sz="900" b="1" spc="-10" dirty="0">
              <a:solidFill>
                <a:srgbClr val="4A657A"/>
              </a:solidFill>
              <a:latin typeface="NunitoSans-SemiBold"/>
              <a:cs typeface="NunitoSans-SemiBold"/>
            </a:endParaRPr>
          </a:p>
        </p:txBody>
      </p:sp>
      <p:sp>
        <p:nvSpPr>
          <p:cNvPr id="37" name="object 37"/>
          <p:cNvSpPr txBox="1"/>
          <p:nvPr/>
        </p:nvSpPr>
        <p:spPr>
          <a:xfrm>
            <a:off x="6589336" y="7452673"/>
            <a:ext cx="365760" cy="635751"/>
          </a:xfrm>
          <a:prstGeom prst="rect">
            <a:avLst/>
          </a:prstGeom>
        </p:spPr>
        <p:txBody>
          <a:bodyPr vert="horz" wrap="square" lIns="0" tIns="66040" rIns="0" bIns="0" rtlCol="0">
            <a:spAutoFit/>
          </a:bodyPr>
          <a:lstStyle/>
          <a:p>
            <a:pPr marL="12700" algn="r">
              <a:lnSpc>
                <a:spcPts val="780"/>
              </a:lnSpc>
              <a:spcBef>
                <a:spcPts val="520"/>
              </a:spcBef>
            </a:pPr>
            <a:r>
              <a:rPr lang="en-US" sz="900" b="1" spc="-10" dirty="0">
                <a:solidFill>
                  <a:srgbClr val="4A657A"/>
                </a:solidFill>
                <a:latin typeface="NunitoSans-SemiBold"/>
                <a:cs typeface="NunitoSans-SemiBold"/>
              </a:rPr>
              <a:t>51</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gn="r">
              <a:lnSpc>
                <a:spcPts val="780"/>
              </a:lnSpc>
              <a:spcBef>
                <a:spcPts val="420"/>
              </a:spcBef>
            </a:pPr>
            <a:r>
              <a:rPr lang="en-US" sz="900" b="1" spc="-10" dirty="0">
                <a:solidFill>
                  <a:srgbClr val="4A657A"/>
                </a:solidFill>
                <a:latin typeface="NunitoSans-SemiBold"/>
                <a:cs typeface="NunitoSans-SemiBold"/>
              </a:rPr>
              <a:t>29</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gn="r">
              <a:lnSpc>
                <a:spcPts val="780"/>
              </a:lnSpc>
              <a:spcBef>
                <a:spcPts val="420"/>
              </a:spcBef>
            </a:pPr>
            <a:r>
              <a:rPr lang="en-US" sz="900" b="1" spc="-10" dirty="0">
                <a:solidFill>
                  <a:srgbClr val="4A657A"/>
                </a:solidFill>
                <a:latin typeface="NunitoSans-SemiBold"/>
                <a:cs typeface="NunitoSans-SemiBold"/>
              </a:rPr>
              <a:t>20.0%</a:t>
            </a:r>
          </a:p>
          <a:p>
            <a:pPr marL="12700" algn="r">
              <a:lnSpc>
                <a:spcPts val="780"/>
              </a:lnSpc>
              <a:spcBef>
                <a:spcPts val="420"/>
              </a:spcBef>
            </a:pPr>
            <a:endParaRPr sz="900" dirty="0">
              <a:latin typeface="NunitoSans-SemiBold"/>
              <a:cs typeface="NunitoSans-SemiBold"/>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759373065"/>
              </p:ext>
            </p:extLst>
          </p:nvPr>
        </p:nvGraphicFramePr>
        <p:xfrm>
          <a:off x="631954" y="2819400"/>
          <a:ext cx="4343906" cy="2864485"/>
        </p:xfrm>
        <a:graphic>
          <a:graphicData uri="http://schemas.openxmlformats.org/drawingml/2006/table">
            <a:tbl>
              <a:tblPr firstRow="1" bandRow="1">
                <a:tableStyleId>{2D5ABB26-0587-4C30-8999-92F81FD0307C}</a:tableStyleId>
              </a:tblPr>
              <a:tblGrid>
                <a:gridCol w="2067277">
                  <a:extLst>
                    <a:ext uri="{9D8B030D-6E8A-4147-A177-3AD203B41FA5}">
                      <a16:colId xmlns:a16="http://schemas.microsoft.com/office/drawing/2014/main" val="20000"/>
                    </a:ext>
                  </a:extLst>
                </a:gridCol>
                <a:gridCol w="1922873">
                  <a:extLst>
                    <a:ext uri="{9D8B030D-6E8A-4147-A177-3AD203B41FA5}">
                      <a16:colId xmlns:a16="http://schemas.microsoft.com/office/drawing/2014/main" val="20001"/>
                    </a:ext>
                  </a:extLst>
                </a:gridCol>
                <a:gridCol w="353756">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nchor="ctr">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7.37</a:t>
                      </a:r>
                    </a:p>
                  </a:txBody>
                  <a:tcPr marL="0" marR="0" marT="43815" marB="0" anchor="ctr">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nchor="ctr">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3.45%</a:t>
                      </a:r>
                    </a:p>
                  </a:txBody>
                  <a:tcPr marL="0" marR="0" marT="35560" marB="0" anchor="ctr">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a:txBody>
                    <a:bodyPr/>
                    <a:lstStyle/>
                    <a:p>
                      <a:pPr>
                        <a:lnSpc>
                          <a:spcPct val="100000"/>
                        </a:lnSpc>
                      </a:pPr>
                      <a:endParaRPr sz="90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6342" y="3036882"/>
            <a:ext cx="1027508" cy="283451"/>
          </a:xfrm>
          <a:prstGeom prst="rect">
            <a:avLst/>
          </a:prstGeom>
        </p:spPr>
      </p:pic>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113718027"/>
              </p:ext>
            </p:extLst>
          </p:nvPr>
        </p:nvGraphicFramePr>
        <p:xfrm>
          <a:off x="5105754" y="6374674"/>
          <a:ext cx="1980846" cy="1151323"/>
        </p:xfrm>
        <a:graphic>
          <a:graphicData uri="http://schemas.openxmlformats.org/drawingml/2006/chart">
            <c:chart xmlns:c="http://schemas.openxmlformats.org/drawingml/2006/chart" xmlns:r="http://schemas.openxmlformats.org/officeDocument/2006/relationships" r:id="rId8"/>
          </a:graphicData>
        </a:graphic>
      </p:graphicFrame>
      <p:sp>
        <p:nvSpPr>
          <p:cNvPr id="56" name="object 18">
            <a:extLst>
              <a:ext uri="{FF2B5EF4-FFF2-40B4-BE49-F238E27FC236}">
                <a16:creationId xmlns:a16="http://schemas.microsoft.com/office/drawing/2014/main" id="{6EFC9977-9D36-72AA-01E5-9DBE71938574}"/>
              </a:ext>
            </a:extLst>
          </p:cNvPr>
          <p:cNvSpPr txBox="1"/>
          <p:nvPr/>
        </p:nvSpPr>
        <p:spPr>
          <a:xfrm>
            <a:off x="5119109" y="4886711"/>
            <a:ext cx="2289294" cy="840615"/>
          </a:xfrm>
          <a:prstGeom prst="rect">
            <a:avLst/>
          </a:prstGeom>
        </p:spPr>
        <p:txBody>
          <a:bodyPr vert="horz" wrap="square" lIns="0" tIns="12700" rIns="0" bIns="0" rtlCol="0">
            <a:spAutoFit/>
          </a:bodyPr>
          <a:lstStyle/>
          <a:p>
            <a:pPr marL="76200">
              <a:lnSpc>
                <a:spcPct val="100000"/>
              </a:lnSpc>
              <a:spcBef>
                <a:spcPts val="775"/>
              </a:spcBef>
              <a:tabLst>
                <a:tab pos="1025525"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Moderate 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Moderately 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3</a:t>
            </a:r>
            <a:r>
              <a:rPr sz="1350" b="1" spc="-15" baseline="-6172" dirty="0">
                <a:solidFill>
                  <a:srgbClr val="4A657A"/>
                </a:solidFill>
                <a:latin typeface="NunitoSans-SemiBold"/>
                <a:cs typeface="NunitoSans-SemiBold"/>
              </a:rPr>
              <a:t>% </a:t>
            </a:r>
            <a:endParaRPr lang="en-US" sz="1350" b="1" spc="-15" baseline="-6172" dirty="0">
              <a:solidFill>
                <a:srgbClr val="4A657A"/>
              </a:solidFill>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6</a:t>
            </a:r>
            <a:endParaRPr sz="900" dirty="0">
              <a:latin typeface="NunitoSans-SemiBold"/>
              <a:cs typeface="NunitoSans-SemiBold"/>
            </a:endParaRPr>
          </a:p>
        </p:txBody>
      </p:sp>
      <p:sp>
        <p:nvSpPr>
          <p:cNvPr id="64" name="object 36">
            <a:extLst>
              <a:ext uri="{FF2B5EF4-FFF2-40B4-BE49-F238E27FC236}">
                <a16:creationId xmlns:a16="http://schemas.microsoft.com/office/drawing/2014/main" id="{78B17681-E0F2-4F9F-BACE-26427B1C142D}"/>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65" name="TextBox 64">
            <a:extLst>
              <a:ext uri="{FF2B5EF4-FFF2-40B4-BE49-F238E27FC236}">
                <a16:creationId xmlns:a16="http://schemas.microsoft.com/office/drawing/2014/main" id="{5DF4678D-AA34-4BAB-B296-91BC578CEB05}"/>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6" name="TextBox 65">
            <a:extLst>
              <a:ext uri="{FF2B5EF4-FFF2-40B4-BE49-F238E27FC236}">
                <a16:creationId xmlns:a16="http://schemas.microsoft.com/office/drawing/2014/main" id="{29A3B58E-067F-4AEF-B1EA-49E85D33194F}"/>
              </a:ext>
            </a:extLst>
          </p:cNvPr>
          <p:cNvSpPr txBox="1"/>
          <p:nvPr/>
        </p:nvSpPr>
        <p:spPr>
          <a:xfrm>
            <a:off x="539424" y="3570000"/>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17" name="object 41">
            <a:extLst>
              <a:ext uri="{FF2B5EF4-FFF2-40B4-BE49-F238E27FC236}">
                <a16:creationId xmlns:a16="http://schemas.microsoft.com/office/drawing/2014/main" id="{723803A6-D386-8A4C-A4FA-A98657F8A056}"/>
              </a:ext>
            </a:extLst>
          </p:cNvPr>
          <p:cNvSpPr txBox="1"/>
          <p:nvPr/>
        </p:nvSpPr>
        <p:spPr>
          <a:xfrm>
            <a:off x="457200" y="85173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4E03C9CC-CFB5-46C7-189B-C3B355F62601}"/>
              </a:ext>
            </a:extLst>
          </p:cNvPr>
          <p:cNvSpPr txBox="1"/>
          <p:nvPr/>
        </p:nvSpPr>
        <p:spPr>
          <a:xfrm>
            <a:off x="504552" y="91109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14" name="object 32">
            <a:extLst>
              <a:ext uri="{FF2B5EF4-FFF2-40B4-BE49-F238E27FC236}">
                <a16:creationId xmlns:a16="http://schemas.microsoft.com/office/drawing/2014/main" id="{E6B1DA22-1DCD-7AD9-26FA-D66043CD5825}"/>
              </a:ext>
            </a:extLst>
          </p:cNvPr>
          <p:cNvSpPr/>
          <p:nvPr/>
        </p:nvSpPr>
        <p:spPr>
          <a:xfrm>
            <a:off x="5161280" y="3079749"/>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15" name="object 32">
            <a:extLst>
              <a:ext uri="{FF2B5EF4-FFF2-40B4-BE49-F238E27FC236}">
                <a16:creationId xmlns:a16="http://schemas.microsoft.com/office/drawing/2014/main" id="{1C3BF855-7F26-8A47-3E79-67111D4C2756}"/>
              </a:ext>
            </a:extLst>
          </p:cNvPr>
          <p:cNvSpPr/>
          <p:nvPr/>
        </p:nvSpPr>
        <p:spPr>
          <a:xfrm>
            <a:off x="5140960" y="3409949"/>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16" name="object 32">
            <a:extLst>
              <a:ext uri="{FF2B5EF4-FFF2-40B4-BE49-F238E27FC236}">
                <a16:creationId xmlns:a16="http://schemas.microsoft.com/office/drawing/2014/main" id="{8B41F8B9-BC8E-FAE9-43D8-53875E4C13D6}"/>
              </a:ext>
            </a:extLst>
          </p:cNvPr>
          <p:cNvSpPr/>
          <p:nvPr/>
        </p:nvSpPr>
        <p:spPr>
          <a:xfrm>
            <a:off x="5161280" y="3674109"/>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28" name="object 32">
            <a:extLst>
              <a:ext uri="{FF2B5EF4-FFF2-40B4-BE49-F238E27FC236}">
                <a16:creationId xmlns:a16="http://schemas.microsoft.com/office/drawing/2014/main" id="{513154FA-2B4C-73CF-6004-F80C22465084}"/>
              </a:ext>
            </a:extLst>
          </p:cNvPr>
          <p:cNvSpPr/>
          <p:nvPr/>
        </p:nvSpPr>
        <p:spPr>
          <a:xfrm>
            <a:off x="5161280" y="4019549"/>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9" name="Rounded Rectangle 61">
            <a:extLst>
              <a:ext uri="{FF2B5EF4-FFF2-40B4-BE49-F238E27FC236}">
                <a16:creationId xmlns:a16="http://schemas.microsoft.com/office/drawing/2014/main" id="{69122AE6-DA01-40AE-8557-3E86560356CC}"/>
              </a:ext>
            </a:extLst>
          </p:cNvPr>
          <p:cNvSpPr/>
          <p:nvPr/>
        </p:nvSpPr>
        <p:spPr>
          <a:xfrm>
            <a:off x="5189977" y="7532089"/>
            <a:ext cx="97320" cy="9732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66">
            <a:extLst>
              <a:ext uri="{FF2B5EF4-FFF2-40B4-BE49-F238E27FC236}">
                <a16:creationId xmlns:a16="http://schemas.microsoft.com/office/drawing/2014/main" id="{E1DCBE22-66CE-7F20-6165-BF588B5DD343}"/>
              </a:ext>
            </a:extLst>
          </p:cNvPr>
          <p:cNvSpPr/>
          <p:nvPr/>
        </p:nvSpPr>
        <p:spPr>
          <a:xfrm>
            <a:off x="5184373" y="7678345"/>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object 39">
            <a:extLst>
              <a:ext uri="{FF2B5EF4-FFF2-40B4-BE49-F238E27FC236}">
                <a16:creationId xmlns:a16="http://schemas.microsoft.com/office/drawing/2014/main" id="{319480BA-9723-0510-FA75-6B5E26A14772}"/>
              </a:ext>
            </a:extLst>
          </p:cNvPr>
          <p:cNvPicPr/>
          <p:nvPr/>
        </p:nvPicPr>
        <p:blipFill>
          <a:blip r:embed="rId10" cstate="print"/>
          <a:stretch>
            <a:fillRect/>
          </a:stretch>
        </p:blipFill>
        <p:spPr>
          <a:xfrm>
            <a:off x="5187339" y="7820363"/>
            <a:ext cx="101498" cy="1014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54729"/>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Aggressive 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4" name="object 36">
            <a:extLst>
              <a:ext uri="{FF2B5EF4-FFF2-40B4-BE49-F238E27FC236}">
                <a16:creationId xmlns:a16="http://schemas.microsoft.com/office/drawing/2014/main" id="{5BC130B2-328C-4A8A-ACFC-7196A829D112}"/>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D5DB3CC2-C62C-472C-B41B-BF5F43278828}"/>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2" name="object 3">
            <a:extLst>
              <a:ext uri="{FF2B5EF4-FFF2-40B4-BE49-F238E27FC236}">
                <a16:creationId xmlns:a16="http://schemas.microsoft.com/office/drawing/2014/main" id="{44A0D55B-F04B-447B-8241-A9F73161F420}"/>
              </a:ext>
            </a:extLst>
          </p:cNvPr>
          <p:cNvSpPr txBox="1"/>
          <p:nvPr/>
        </p:nvSpPr>
        <p:spPr>
          <a:xfrm>
            <a:off x="510857" y="1066800"/>
            <a:ext cx="6666611" cy="305853"/>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endParaRPr lang="en-US" sz="900" dirty="0">
              <a:latin typeface="Nunito-Black"/>
              <a:cs typeface="Nunito-Black"/>
            </a:endParaRPr>
          </a:p>
        </p:txBody>
      </p:sp>
      <p:sp>
        <p:nvSpPr>
          <p:cNvPr id="2" name="object 35">
            <a:extLst>
              <a:ext uri="{FF2B5EF4-FFF2-40B4-BE49-F238E27FC236}">
                <a16:creationId xmlns:a16="http://schemas.microsoft.com/office/drawing/2014/main" id="{47D60643-12DF-A856-236D-14BFE752476F}"/>
              </a:ext>
            </a:extLst>
          </p:cNvPr>
          <p:cNvSpPr txBox="1"/>
          <p:nvPr/>
        </p:nvSpPr>
        <p:spPr>
          <a:xfrm>
            <a:off x="533400" y="6551494"/>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70FE1A15-B7F2-3DE1-97D1-C5C6AE2C9300}"/>
              </a:ext>
            </a:extLst>
          </p:cNvPr>
          <p:cNvPicPr>
            <a:picLocks noChangeAspect="1"/>
          </p:cNvPicPr>
          <p:nvPr/>
        </p:nvPicPr>
        <p:blipFill>
          <a:blip r:embed="rId3"/>
          <a:stretch>
            <a:fillRect/>
          </a:stretch>
        </p:blipFill>
        <p:spPr>
          <a:xfrm>
            <a:off x="502919" y="4138450"/>
            <a:ext cx="3450772" cy="1419687"/>
          </a:xfrm>
          <a:prstGeom prst="rect">
            <a:avLst/>
          </a:prstGeom>
        </p:spPr>
      </p:pic>
      <p:pic>
        <p:nvPicPr>
          <p:cNvPr id="6" name="Picture 5">
            <a:extLst>
              <a:ext uri="{FF2B5EF4-FFF2-40B4-BE49-F238E27FC236}">
                <a16:creationId xmlns:a16="http://schemas.microsoft.com/office/drawing/2014/main" id="{E319F78F-5527-35C1-1EE1-0230FA435361}"/>
              </a:ext>
            </a:extLst>
          </p:cNvPr>
          <p:cNvPicPr>
            <a:picLocks noChangeAspect="1"/>
          </p:cNvPicPr>
          <p:nvPr/>
        </p:nvPicPr>
        <p:blipFill>
          <a:blip r:embed="rId4"/>
          <a:stretch>
            <a:fillRect/>
          </a:stretch>
        </p:blipFill>
        <p:spPr>
          <a:xfrm>
            <a:off x="502919" y="1595621"/>
            <a:ext cx="6935415" cy="206985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9156353"/>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rtl="0"/>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 </a:t>
            </a:r>
          </a:p>
          <a:p>
            <a:pPr rtl="0"/>
            <a:endParaRPr lang="en-US" sz="800" dirty="0">
              <a:latin typeface="Nunito Sans" pitchFamily="2" charset="0"/>
            </a:endParaRP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BNYA-VEST-119-24</a:t>
            </a:r>
          </a:p>
          <a:p>
            <a:pPr>
              <a:spcAft>
                <a:spcPts val="660"/>
              </a:spcAft>
            </a:pPr>
            <a:endParaRPr lang="en-US" sz="800" dirty="0">
              <a:latin typeface="Nunito Sans" pitchFamily="2" charset="0"/>
            </a:endParaRPr>
          </a:p>
          <a:p>
            <a:pPr>
              <a:spcAft>
                <a:spcPts val="66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Aggressive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446468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endParaRPr lang="en-US" sz="1100" dirty="0">
              <a:latin typeface="Nunito Sans" pitchFamily="2" charset="0"/>
            </a:endParaRP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Moderately Aggressive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3263</TotalTime>
  <Words>2861</Words>
  <Application>Microsoft Office PowerPoint</Application>
  <PresentationFormat>Custom</PresentationFormat>
  <Paragraphs>96</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Moderately Aggressive Strategy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112</cp:revision>
  <dcterms:created xsi:type="dcterms:W3CDTF">2022-05-04T21:48:43Z</dcterms:created>
  <dcterms:modified xsi:type="dcterms:W3CDTF">2025-01-16T19:52:38Z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2022-07-26T15:08:17Z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1d635449-7845-426c-bd05-b1a2dc78fb3e</vt:lpwstr>
  </property>
  <property fmtid="{D5CDD505-2E9C-101B-9397-08002B2CF9AE}" pid="11" name="MSIP_Label_5781dfe3-6600-4878-ab62-89c56005e52a_ContentBits">
    <vt:lpwstr>0</vt:lpwstr>
  </property>
</Properties>
</file>