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2"/>
    <p:sldId id="257" r:id="rId3"/>
    <p:sldId id="452" r:id="rId4"/>
    <p:sldId id="453" r:id="rId5"/>
  </p:sldIdLst>
  <p:sldSz cx="7772400" cy="10058400"/>
  <p:notesSz cx="7772400" cy="10058400"/>
  <p:defaultTextStyle>
    <a:defPPr>
      <a:defRPr kern="0"/>
    </a:defPPr>
  </p:defaultTextStyle>
  <p:extLst>
    <p:ext uri="{EFAFB233-063F-42B5-8137-9DF3F51BA10A}">
      <p15:sldGuideLst xmlns:p15="http://schemas.microsoft.com/office/powerpoint/2012/main">
        <p15:guide id="1" orient="horz" pos="3312" userDrawn="1">
          <p15:clr>
            <a:srgbClr val="A4A3A4"/>
          </p15:clr>
        </p15:guide>
        <p15:guide id="2" pos="3024" userDrawn="1">
          <p15:clr>
            <a:srgbClr val="A4A3A4"/>
          </p15:clr>
        </p15:guide>
        <p15:guide id="3" orient="horz" pos="6096" userDrawn="1">
          <p15:clr>
            <a:srgbClr val="A4A3A4"/>
          </p15:clr>
        </p15:guide>
        <p15:guide id="5" orient="horz" pos="912" userDrawn="1">
          <p15:clr>
            <a:srgbClr val="A4A3A4"/>
          </p15:clr>
        </p15:guide>
        <p15:guide id="6" pos="4464" userDrawn="1">
          <p15:clr>
            <a:srgbClr val="A4A3A4"/>
          </p15:clr>
        </p15:guide>
        <p15:guide id="7" pos="336" userDrawn="1">
          <p15:clr>
            <a:srgbClr val="A4A3A4"/>
          </p15:clr>
        </p15:guide>
        <p15:guide id="8" orient="horz" pos="1728" userDrawn="1">
          <p15:clr>
            <a:srgbClr val="A4A3A4"/>
          </p15:clr>
        </p15:guide>
        <p15:guide id="9" orient="horz" pos="3360" userDrawn="1">
          <p15:clr>
            <a:srgbClr val="A4A3A4"/>
          </p15:clr>
        </p15:guide>
        <p15:guide id="10" pos="3600" userDrawn="1">
          <p15:clr>
            <a:srgbClr val="A4A3A4"/>
          </p15:clr>
        </p15:guide>
        <p15:guide id="11" orient="horz" pos="4512" userDrawn="1">
          <p15:clr>
            <a:srgbClr val="A4A3A4"/>
          </p15:clr>
        </p15:guide>
        <p15:guide id="12" orient="horz" pos="4440" userDrawn="1">
          <p15:clr>
            <a:srgbClr val="A4A3A4"/>
          </p15:clr>
        </p15:guide>
        <p15:guide id="13" orient="horz" pos="2856" userDrawn="1">
          <p15:clr>
            <a:srgbClr val="A4A3A4"/>
          </p15:clr>
        </p15:guide>
        <p15:guide id="14" orient="horz" pos="2928" userDrawn="1">
          <p15:clr>
            <a:srgbClr val="A4A3A4"/>
          </p15:clr>
        </p15:guide>
        <p15:guide id="15" orient="horz" pos="4128" userDrawn="1">
          <p15:clr>
            <a:srgbClr val="A4A3A4"/>
          </p15:clr>
        </p15:guide>
        <p15:guide id="16" orient="horz" pos="4032" userDrawn="1">
          <p15:clr>
            <a:srgbClr val="A4A3A4"/>
          </p15:clr>
        </p15:guide>
        <p15:guide id="17" pos="2808" userDrawn="1">
          <p15:clr>
            <a:srgbClr val="A4A3A4"/>
          </p15:clr>
        </p15:guide>
        <p15:guide id="18" orient="horz" pos="4392" userDrawn="1">
          <p15:clr>
            <a:srgbClr val="A4A3A4"/>
          </p15:clr>
        </p15:guide>
        <p15:guide id="19" orient="horz" pos="648" userDrawn="1">
          <p15:clr>
            <a:srgbClr val="A4A3A4"/>
          </p15:clr>
        </p15:guide>
        <p15:guide id="20" orient="horz" pos="3144" userDrawn="1">
          <p15:clr>
            <a:srgbClr val="A4A3A4"/>
          </p15:clr>
        </p15:guide>
        <p15:guide id="21" pos="2664"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9A70D4D-1D8F-DEEA-087F-1D40BF7C8FEF}" name="Germana, Frank" initials="GF" userId="S::Frank.Germana@bnymellon.com::44844c67-bda8-4ed9-82a6-95a41f790b46" providerId="AD"/>
  <p188:author id="{3E3B64E5-818B-FE50-1C44-092E3ADBF5AE}" name="DeLeo, Amber" initials="DA" userId="S::Amber.DeLeo@bnymellon.com::57d10b29-984e-46c1-8788-ec5381ec088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7D1F1"/>
    <a:srgbClr val="EEDF9B"/>
    <a:srgbClr val="DBBF4D"/>
    <a:srgbClr val="4A657A"/>
    <a:srgbClr val="D5EFF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1" autoAdjust="0"/>
    <p:restoredTop sz="92464" autoAdjust="0"/>
  </p:normalViewPr>
  <p:slideViewPr>
    <p:cSldViewPr snapToGrid="0">
      <p:cViewPr varScale="1">
        <p:scale>
          <a:sx n="109" d="100"/>
          <a:sy n="109" d="100"/>
        </p:scale>
        <p:origin x="6462" y="78"/>
      </p:cViewPr>
      <p:guideLst>
        <p:guide orient="horz" pos="3312"/>
        <p:guide pos="3024"/>
        <p:guide orient="horz" pos="6096"/>
        <p:guide orient="horz" pos="912"/>
        <p:guide pos="4464"/>
        <p:guide pos="336"/>
        <p:guide orient="horz" pos="1728"/>
        <p:guide orient="horz" pos="3360"/>
        <p:guide pos="3600"/>
        <p:guide orient="horz" pos="4512"/>
        <p:guide orient="horz" pos="4440"/>
        <p:guide orient="horz" pos="2856"/>
        <p:guide orient="horz" pos="2928"/>
        <p:guide orient="horz" pos="4128"/>
        <p:guide orient="horz" pos="4032"/>
        <p:guide pos="2808"/>
        <p:guide orient="horz" pos="4392"/>
        <p:guide orient="horz" pos="648"/>
        <p:guide orient="horz" pos="3144"/>
        <p:guide pos="266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964171679254668"/>
          <c:y val="6.8924981941112014E-3"/>
          <c:w val="0.56557659083713985"/>
          <c:h val="0.84836503972955357"/>
        </c:manualLayout>
      </c:layout>
      <c:doughnutChart>
        <c:varyColors val="1"/>
        <c:ser>
          <c:idx val="0"/>
          <c:order val="0"/>
          <c:tx>
            <c:strRef>
              <c:f>Sheet1!$B$1</c:f>
              <c:strCache>
                <c:ptCount val="1"/>
                <c:pt idx="0">
                  <c:v>Sales</c:v>
                </c:pt>
              </c:strCache>
            </c:strRef>
          </c:tx>
          <c:spPr>
            <a:solidFill>
              <a:schemeClr val="accent4"/>
            </a:solidFill>
            <a:ln>
              <a:noFill/>
            </a:ln>
          </c:spPr>
          <c:dPt>
            <c:idx val="0"/>
            <c:bubble3D val="0"/>
            <c:spPr>
              <a:solidFill>
                <a:srgbClr val="DBBF4D"/>
              </a:solidFill>
              <a:ln w="19050">
                <a:noFill/>
              </a:ln>
              <a:effectLst/>
            </c:spPr>
            <c:extLst>
              <c:ext xmlns:c16="http://schemas.microsoft.com/office/drawing/2014/chart" uri="{C3380CC4-5D6E-409C-BE32-E72D297353CC}">
                <c16:uniqueId val="{00000003-2CE2-3C4A-BD2D-FB30BD808061}"/>
              </c:ext>
            </c:extLst>
          </c:dPt>
          <c:dPt>
            <c:idx val="1"/>
            <c:bubble3D val="0"/>
            <c:spPr>
              <a:solidFill>
                <a:srgbClr val="EEDF9B"/>
              </a:solidFill>
              <a:ln w="19050">
                <a:noFill/>
              </a:ln>
              <a:effectLst/>
            </c:spPr>
            <c:extLst>
              <c:ext xmlns:c16="http://schemas.microsoft.com/office/drawing/2014/chart" uri="{C3380CC4-5D6E-409C-BE32-E72D297353CC}">
                <c16:uniqueId val="{00000004-2CE2-3C4A-BD2D-FB30BD808061}"/>
              </c:ext>
            </c:extLst>
          </c:dPt>
          <c:dPt>
            <c:idx val="2"/>
            <c:bubble3D val="0"/>
            <c:spPr>
              <a:solidFill>
                <a:srgbClr val="97D1F1"/>
              </a:solidFill>
              <a:ln w="19050">
                <a:noFill/>
              </a:ln>
              <a:effectLst/>
            </c:spPr>
            <c:extLst>
              <c:ext xmlns:c16="http://schemas.microsoft.com/office/drawing/2014/chart" uri="{C3380CC4-5D6E-409C-BE32-E72D297353CC}">
                <c16:uniqueId val="{00000002-2CE2-3C4A-BD2D-FB30BD808061}"/>
              </c:ext>
            </c:extLst>
          </c:dPt>
          <c:dPt>
            <c:idx val="3"/>
            <c:bubble3D val="0"/>
            <c:spPr>
              <a:solidFill>
                <a:schemeClr val="accent1">
                  <a:lumMod val="60000"/>
                  <a:lumOff val="40000"/>
                </a:schemeClr>
              </a:solidFill>
              <a:ln w="19050">
                <a:noFill/>
              </a:ln>
              <a:effectLst/>
            </c:spPr>
            <c:extLst>
              <c:ext xmlns:c16="http://schemas.microsoft.com/office/drawing/2014/chart" uri="{C3380CC4-5D6E-409C-BE32-E72D297353CC}">
                <c16:uniqueId val="{00000007-5A7C-CA45-A882-1E69D97BC053}"/>
              </c:ext>
            </c:extLst>
          </c:dPt>
          <c:dPt>
            <c:idx val="4"/>
            <c:bubble3D val="0"/>
            <c:spPr>
              <a:solidFill>
                <a:schemeClr val="accent1">
                  <a:lumMod val="40000"/>
                  <a:lumOff val="60000"/>
                </a:schemeClr>
              </a:solidFill>
              <a:ln w="19050">
                <a:noFill/>
              </a:ln>
              <a:effectLst/>
            </c:spPr>
            <c:extLst>
              <c:ext xmlns:c16="http://schemas.microsoft.com/office/drawing/2014/chart" uri="{C3380CC4-5D6E-409C-BE32-E72D297353CC}">
                <c16:uniqueId val="{00000008-73EC-F146-B023-510B5DA72D92}"/>
              </c:ext>
            </c:extLst>
          </c:dPt>
          <c:dPt>
            <c:idx val="5"/>
            <c:bubble3D val="0"/>
            <c:spPr>
              <a:solidFill>
                <a:schemeClr val="tx2">
                  <a:lumMod val="60000"/>
                  <a:lumOff val="40000"/>
                </a:schemeClr>
              </a:solidFill>
              <a:ln w="19050">
                <a:noFill/>
              </a:ln>
              <a:effectLst/>
            </c:spPr>
            <c:extLst>
              <c:ext xmlns:c16="http://schemas.microsoft.com/office/drawing/2014/chart" uri="{C3380CC4-5D6E-409C-BE32-E72D297353CC}">
                <c16:uniqueId val="{00000009-73EC-F146-B023-510B5DA72D92}"/>
              </c:ext>
            </c:extLst>
          </c:dPt>
          <c:cat>
            <c:strRef>
              <c:f>Sheet1!$A$2:$A$7</c:f>
              <c:strCache>
                <c:ptCount val="2"/>
                <c:pt idx="0">
                  <c:v>1st Qtr</c:v>
                </c:pt>
                <c:pt idx="1">
                  <c:v>2nd Qtr</c:v>
                </c:pt>
              </c:strCache>
            </c:strRef>
          </c:cat>
          <c:val>
            <c:numRef>
              <c:f>Sheet1!$B$2:$B$7</c:f>
              <c:numCache>
                <c:formatCode>General</c:formatCode>
                <c:ptCount val="6"/>
                <c:pt idx="0">
                  <c:v>51</c:v>
                </c:pt>
                <c:pt idx="1">
                  <c:v>29</c:v>
                </c:pt>
                <c:pt idx="2">
                  <c:v>20</c:v>
                </c:pt>
              </c:numCache>
            </c:numRef>
          </c:val>
          <c:extLst>
            <c:ext xmlns:c16="http://schemas.microsoft.com/office/drawing/2014/chart" uri="{C3380CC4-5D6E-409C-BE32-E72D297353CC}">
              <c16:uniqueId val="{00000000-2CE2-3C4A-BD2D-FB30BD808061}"/>
            </c:ext>
          </c:extLst>
        </c:ser>
        <c:dLbls>
          <c:showLegendKey val="0"/>
          <c:showVal val="0"/>
          <c:showCatName val="0"/>
          <c:showSerName val="0"/>
          <c:showPercent val="0"/>
          <c:showBubbleSize val="0"/>
          <c:showLeaderLines val="1"/>
        </c:dLbls>
        <c:firstSliceAng val="0"/>
        <c:holeSize val="51"/>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048BEFB1-2D34-4664-9E70-9067503E589B}" type="datetimeFigureOut">
              <a:rPr lang="en-US" smtClean="0"/>
              <a:t>1/16/2025</a:t>
            </a:fld>
            <a:endParaRPr lang="en-US"/>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7AA47349-E802-49E3-9D93-A0D8EF65AE6A}" type="slidenum">
              <a:rPr lang="en-US" smtClean="0"/>
              <a:t>‹#›</a:t>
            </a:fld>
            <a:endParaRPr lang="en-US"/>
          </a:p>
        </p:txBody>
      </p:sp>
    </p:spTree>
    <p:extLst>
      <p:ext uri="{BB962C8B-B14F-4D97-AF65-F5344CB8AC3E}">
        <p14:creationId xmlns:p14="http://schemas.microsoft.com/office/powerpoint/2010/main" val="3653096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4</a:t>
            </a:fld>
            <a:endParaRPr lang="en-US" dirty="0"/>
          </a:p>
        </p:txBody>
      </p:sp>
    </p:spTree>
    <p:extLst>
      <p:ext uri="{BB962C8B-B14F-4D97-AF65-F5344CB8AC3E}">
        <p14:creationId xmlns:p14="http://schemas.microsoft.com/office/powerpoint/2010/main" val="1517581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86663" y="1216502"/>
            <a:ext cx="6799072" cy="878839"/>
          </a:xfrm>
          <a:prstGeom prst="rect">
            <a:avLst/>
          </a:prstGeom>
        </p:spPr>
        <p:txBody>
          <a:bodyPr wrap="square" lIns="0" tIns="0" rIns="0" bIns="0">
            <a:spAutoFit/>
          </a:bodyPr>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a:xfrm>
            <a:off x="631444" y="2834894"/>
            <a:ext cx="4309745" cy="286448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image" Target="../media/image2.pn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7.png"/><Relationship Id="rId4" Type="http://schemas.openxmlformats.org/officeDocument/2006/relationships/image" Target="../media/image3.png"/><Relationship Id="rId9" Type="http://schemas.openxmlformats.org/officeDocument/2006/relationships/hyperlink" Target="mailto:info@vestwell.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hyperlink" Target="mailto:info@vestwell.com" TargetMode="External"/><Relationship Id="rId1" Type="http://schemas.openxmlformats.org/officeDocument/2006/relationships/slideLayout" Target="../slideLayouts/slideLayout5.xml"/><Relationship Id="rId4" Type="http://schemas.openxmlformats.org/officeDocument/2006/relationships/image" Target="../media/image9.emf"/></Relationships>
</file>

<file path=ppt/slides/_rels/slide3.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 name="object 18"/>
          <p:cNvSpPr txBox="1"/>
          <p:nvPr/>
        </p:nvSpPr>
        <p:spPr>
          <a:xfrm>
            <a:off x="5079236" y="2887980"/>
            <a:ext cx="2289289" cy="1767150"/>
          </a:xfrm>
          <a:prstGeom prst="rect">
            <a:avLst/>
          </a:prstGeom>
        </p:spPr>
        <p:txBody>
          <a:bodyPr vert="horz" wrap="square" lIns="0" tIns="12700" rIns="0" bIns="0" rtlCol="0">
            <a:spAutoFit/>
          </a:bodyPr>
          <a:lstStyle/>
          <a:p>
            <a:pPr marL="76200">
              <a:tabLst>
                <a:tab pos="1806575" algn="l"/>
              </a:tabLst>
            </a:pPr>
            <a:r>
              <a:rPr lang="en-US" sz="900" b="1" dirty="0">
                <a:solidFill>
                  <a:srgbClr val="4A657A"/>
                </a:solidFill>
                <a:latin typeface="NunitoSans-SemiBold"/>
                <a:cs typeface="NunitoSans-SemiBold"/>
              </a:rPr>
              <a:t>Fidelity® Total Market Index Fund	27.0%</a:t>
            </a:r>
          </a:p>
          <a:p>
            <a:pPr marL="76200">
              <a:tabLst>
                <a:tab pos="1806575" algn="l"/>
              </a:tabLst>
            </a:pPr>
            <a:r>
              <a:rPr lang="en-US" sz="600" b="1" dirty="0">
                <a:solidFill>
                  <a:schemeClr val="bg1"/>
                </a:solidFill>
                <a:latin typeface="NunitoSans-SemiBold"/>
                <a:cs typeface="NunitoSans-SemiBold"/>
              </a:rPr>
              <a:t>m</a:t>
            </a:r>
          </a:p>
          <a:p>
            <a:pPr marL="76200">
              <a:tabLst>
                <a:tab pos="1806575" algn="l"/>
              </a:tabLst>
            </a:pPr>
            <a:r>
              <a:rPr lang="en-US" sz="900" b="1" dirty="0">
                <a:solidFill>
                  <a:srgbClr val="4A657A"/>
                </a:solidFill>
                <a:latin typeface="NunitoSans-SemiBold"/>
                <a:cs typeface="NunitoSans-SemiBold"/>
              </a:rPr>
              <a:t>Schwab Total Stock Market Index 	24.0%</a:t>
            </a:r>
          </a:p>
          <a:p>
            <a:pPr marL="76200">
              <a:tabLst>
                <a:tab pos="1806575" algn="l"/>
              </a:tabLst>
            </a:pPr>
            <a:r>
              <a:rPr lang="en-US" sz="900" b="1" dirty="0">
                <a:solidFill>
                  <a:srgbClr val="4A657A"/>
                </a:solidFill>
                <a:latin typeface="NunitoSans-SemiBold"/>
                <a:cs typeface="NunitoSans-SemiBold"/>
              </a:rPr>
              <a:t>Fund</a:t>
            </a:r>
          </a:p>
          <a:p>
            <a:pPr marL="76200">
              <a:tabLst>
                <a:tab pos="1806575" algn="l"/>
              </a:tabLst>
            </a:pPr>
            <a:r>
              <a:rPr lang="en-US" sz="600" b="1" dirty="0">
                <a:solidFill>
                  <a:schemeClr val="bg1"/>
                </a:solidFill>
                <a:latin typeface="NunitoSans-SemiBold"/>
                <a:cs typeface="NunitoSans-SemiBold"/>
              </a:rPr>
              <a:t>m</a:t>
            </a:r>
          </a:p>
          <a:p>
            <a:pPr marL="76200">
              <a:tabLst>
                <a:tab pos="1806575" algn="l"/>
              </a:tabLst>
            </a:pPr>
            <a:r>
              <a:rPr lang="en-US" sz="900" b="1" dirty="0">
                <a:solidFill>
                  <a:srgbClr val="4A657A"/>
                </a:solidFill>
                <a:latin typeface="NunitoSans-SemiBold"/>
                <a:cs typeface="NunitoSans-SemiBold"/>
              </a:rPr>
              <a:t>Fidelity® International Index Fund	21.0%</a:t>
            </a:r>
          </a:p>
          <a:p>
            <a:pPr marL="76200">
              <a:tabLst>
                <a:tab pos="1806575" algn="l"/>
              </a:tabLst>
            </a:pPr>
            <a:r>
              <a:rPr lang="en-US" sz="600" b="1" dirty="0">
                <a:solidFill>
                  <a:schemeClr val="bg1"/>
                </a:solidFill>
                <a:latin typeface="NunitoSans-SemiBold"/>
                <a:cs typeface="NunitoSans-SemiBold"/>
              </a:rPr>
              <a:t>m</a:t>
            </a:r>
          </a:p>
          <a:p>
            <a:pPr marL="76200">
              <a:tabLst>
                <a:tab pos="1806575" algn="l"/>
              </a:tabLst>
            </a:pPr>
            <a:r>
              <a:rPr lang="en-US" sz="900" b="1" dirty="0">
                <a:solidFill>
                  <a:srgbClr val="4A657A"/>
                </a:solidFill>
                <a:latin typeface="NunitoSans-SemiBold"/>
                <a:cs typeface="NunitoSans-SemiBold"/>
              </a:rPr>
              <a:t>Schwab U.S. Aggregate Bond Index 	17.0%</a:t>
            </a:r>
          </a:p>
          <a:p>
            <a:pPr marL="76200">
              <a:tabLst>
                <a:tab pos="1806575" algn="l"/>
              </a:tabLst>
            </a:pPr>
            <a:r>
              <a:rPr lang="en-US" sz="900" b="1" dirty="0">
                <a:solidFill>
                  <a:srgbClr val="4A657A"/>
                </a:solidFill>
                <a:latin typeface="NunitoSans-SemiBold"/>
                <a:cs typeface="NunitoSans-SemiBold"/>
              </a:rPr>
              <a:t>Fund</a:t>
            </a:r>
          </a:p>
          <a:p>
            <a:pPr marL="76200">
              <a:tabLst>
                <a:tab pos="1806575" algn="l"/>
              </a:tabLst>
            </a:pPr>
            <a:r>
              <a:rPr lang="en-US" sz="600" b="1" dirty="0">
                <a:solidFill>
                  <a:schemeClr val="bg1"/>
                </a:solidFill>
                <a:latin typeface="NunitoSans-SemiBold"/>
                <a:cs typeface="NunitoSans-SemiBold"/>
              </a:rPr>
              <a:t>m</a:t>
            </a:r>
          </a:p>
          <a:p>
            <a:pPr marL="76200">
              <a:tabLst>
                <a:tab pos="1806575" algn="l"/>
              </a:tabLst>
            </a:pPr>
            <a:r>
              <a:rPr lang="en-US" sz="900" b="1" dirty="0">
                <a:solidFill>
                  <a:srgbClr val="4A657A"/>
                </a:solidFill>
                <a:latin typeface="NunitoSans-SemiBold"/>
                <a:cs typeface="NunitoSans-SemiBold"/>
              </a:rPr>
              <a:t>Fidelity® Emerging Markets Index 		 8.0%</a:t>
            </a:r>
          </a:p>
          <a:p>
            <a:pPr marL="76200">
              <a:tabLst>
                <a:tab pos="1806575" algn="l"/>
              </a:tabLst>
            </a:pPr>
            <a:r>
              <a:rPr lang="en-US" sz="900" b="1" dirty="0">
                <a:solidFill>
                  <a:srgbClr val="4A657A"/>
                </a:solidFill>
                <a:latin typeface="NunitoSans-SemiBold"/>
                <a:cs typeface="NunitoSans-SemiBold"/>
              </a:rPr>
              <a:t>Fund</a:t>
            </a:r>
          </a:p>
          <a:p>
            <a:pPr marL="76200"/>
            <a:endParaRPr lang="en-US" sz="900" dirty="0">
              <a:latin typeface="NunitoSans-SemiBold"/>
              <a:cs typeface="NunitoSans-SemiBold"/>
            </a:endParaRPr>
          </a:p>
          <a:p>
            <a:pPr marL="72390">
              <a:lnSpc>
                <a:spcPct val="100000"/>
              </a:lnSpc>
            </a:pPr>
            <a:r>
              <a:rPr lang="en-US" sz="900" b="1" spc="90" dirty="0">
                <a:solidFill>
                  <a:srgbClr val="2C8FC5"/>
                </a:solidFill>
                <a:latin typeface="Nunito-Black"/>
                <a:cs typeface="Nunito-Black"/>
              </a:rPr>
              <a:t>PORTFOLIO CHARACTERISTICS</a:t>
            </a:r>
            <a:endParaRPr lang="en-US" sz="900" spc="90" dirty="0">
              <a:latin typeface="Nunito-Black"/>
              <a:cs typeface="Nunito-Black"/>
            </a:endParaRPr>
          </a:p>
        </p:txBody>
      </p:sp>
      <p:sp>
        <p:nvSpPr>
          <p:cNvPr id="2" name="object 2"/>
          <p:cNvSpPr txBox="1"/>
          <p:nvPr/>
        </p:nvSpPr>
        <p:spPr>
          <a:xfrm>
            <a:off x="486662" y="2646191"/>
            <a:ext cx="1217287" cy="154529"/>
          </a:xfrm>
          <a:prstGeom prst="rect">
            <a:avLst/>
          </a:prstGeom>
        </p:spPr>
        <p:txBody>
          <a:bodyPr vert="horz" wrap="square" lIns="0" tIns="15875" rIns="0" bIns="0" rtlCol="0">
            <a:spAutoFit/>
          </a:bodyPr>
          <a:lstStyle/>
          <a:p>
            <a:pPr marL="12700">
              <a:lnSpc>
                <a:spcPct val="100000"/>
              </a:lnSpc>
              <a:spcBef>
                <a:spcPts val="125"/>
              </a:spcBef>
            </a:pPr>
            <a:r>
              <a:rPr sz="900" b="1" spc="90" dirty="0">
                <a:solidFill>
                  <a:srgbClr val="2C8FC5"/>
                </a:solidFill>
                <a:latin typeface="Nunito-Black"/>
                <a:cs typeface="Nunito-Black"/>
              </a:rPr>
              <a:t>FIRM OVERVIEW</a:t>
            </a:r>
            <a:endParaRPr sz="900" spc="90" dirty="0">
              <a:latin typeface="Nunito-Black"/>
              <a:cs typeface="Nunito-Black"/>
            </a:endParaRPr>
          </a:p>
        </p:txBody>
      </p:sp>
      <p:sp>
        <p:nvSpPr>
          <p:cNvPr id="3" name="object 3"/>
          <p:cNvSpPr txBox="1"/>
          <p:nvPr/>
        </p:nvSpPr>
        <p:spPr>
          <a:xfrm>
            <a:off x="2815081" y="2646191"/>
            <a:ext cx="1837001" cy="154529"/>
          </a:xfrm>
          <a:prstGeom prst="rect">
            <a:avLst/>
          </a:prstGeom>
        </p:spPr>
        <p:txBody>
          <a:bodyPr vert="horz" wrap="square" lIns="0" tIns="15875" rIns="0" bIns="0" rtlCol="0">
            <a:spAutoFit/>
          </a:bodyPr>
          <a:lstStyle/>
          <a:p>
            <a:pPr marL="12700">
              <a:lnSpc>
                <a:spcPct val="100000"/>
              </a:lnSpc>
              <a:spcBef>
                <a:spcPts val="125"/>
              </a:spcBef>
            </a:pPr>
            <a:r>
              <a:rPr sz="900" b="1" spc="100" dirty="0">
                <a:solidFill>
                  <a:srgbClr val="2C8FC5"/>
                </a:solidFill>
                <a:latin typeface="Nunito-Black"/>
                <a:cs typeface="Nunito-Black"/>
              </a:rPr>
              <a:t>PORTFOLIO STATISTICS</a:t>
            </a:r>
            <a:endParaRPr sz="900" spc="100" dirty="0">
              <a:latin typeface="Nunito-Black"/>
              <a:cs typeface="Nunito-Black"/>
            </a:endParaRPr>
          </a:p>
        </p:txBody>
      </p:sp>
      <p:sp>
        <p:nvSpPr>
          <p:cNvPr id="4" name="object 4"/>
          <p:cNvSpPr/>
          <p:nvPr/>
        </p:nvSpPr>
        <p:spPr>
          <a:xfrm>
            <a:off x="965936" y="592670"/>
            <a:ext cx="1057910" cy="199390"/>
          </a:xfrm>
          <a:custGeom>
            <a:avLst/>
            <a:gdLst/>
            <a:ahLst/>
            <a:cxnLst/>
            <a:rect l="l" t="t" r="r" b="b"/>
            <a:pathLst>
              <a:path w="1057910" h="199390">
                <a:moveTo>
                  <a:pt x="991171" y="0"/>
                </a:moveTo>
                <a:lnTo>
                  <a:pt x="946518" y="0"/>
                </a:lnTo>
                <a:lnTo>
                  <a:pt x="946518" y="195059"/>
                </a:lnTo>
                <a:lnTo>
                  <a:pt x="991171" y="195059"/>
                </a:lnTo>
                <a:lnTo>
                  <a:pt x="991171" y="0"/>
                </a:lnTo>
                <a:close/>
              </a:path>
              <a:path w="1057910" h="199390">
                <a:moveTo>
                  <a:pt x="246176" y="54051"/>
                </a:moveTo>
                <a:lnTo>
                  <a:pt x="216861" y="59596"/>
                </a:lnTo>
                <a:lnTo>
                  <a:pt x="193601" y="75055"/>
                </a:lnTo>
                <a:lnTo>
                  <a:pt x="178271" y="98665"/>
                </a:lnTo>
                <a:lnTo>
                  <a:pt x="172745" y="128663"/>
                </a:lnTo>
                <a:lnTo>
                  <a:pt x="178290" y="158020"/>
                </a:lnTo>
                <a:lnTo>
                  <a:pt x="193749" y="180220"/>
                </a:lnTo>
                <a:lnTo>
                  <a:pt x="217359" y="194270"/>
                </a:lnTo>
                <a:lnTo>
                  <a:pt x="247357" y="199174"/>
                </a:lnTo>
                <a:lnTo>
                  <a:pt x="272043" y="195933"/>
                </a:lnTo>
                <a:lnTo>
                  <a:pt x="291936" y="186467"/>
                </a:lnTo>
                <a:lnTo>
                  <a:pt x="306431" y="171163"/>
                </a:lnTo>
                <a:lnTo>
                  <a:pt x="308916" y="165087"/>
                </a:lnTo>
                <a:lnTo>
                  <a:pt x="248538" y="165087"/>
                </a:lnTo>
                <a:lnTo>
                  <a:pt x="236464" y="163151"/>
                </a:lnTo>
                <a:lnTo>
                  <a:pt x="226429" y="157526"/>
                </a:lnTo>
                <a:lnTo>
                  <a:pt x="219369" y="148483"/>
                </a:lnTo>
                <a:lnTo>
                  <a:pt x="216217" y="136296"/>
                </a:lnTo>
                <a:lnTo>
                  <a:pt x="315518" y="136296"/>
                </a:lnTo>
                <a:lnTo>
                  <a:pt x="315518" y="122783"/>
                </a:lnTo>
                <a:lnTo>
                  <a:pt x="313742" y="112217"/>
                </a:lnTo>
                <a:lnTo>
                  <a:pt x="217398" y="112217"/>
                </a:lnTo>
                <a:lnTo>
                  <a:pt x="220325" y="102224"/>
                </a:lnTo>
                <a:lnTo>
                  <a:pt x="225839" y="93997"/>
                </a:lnTo>
                <a:lnTo>
                  <a:pt x="234327" y="88416"/>
                </a:lnTo>
                <a:lnTo>
                  <a:pt x="246176" y="86360"/>
                </a:lnTo>
                <a:lnTo>
                  <a:pt x="305102" y="86360"/>
                </a:lnTo>
                <a:lnTo>
                  <a:pt x="297816" y="74320"/>
                </a:lnTo>
                <a:lnTo>
                  <a:pt x="276101" y="59504"/>
                </a:lnTo>
                <a:lnTo>
                  <a:pt x="246176" y="54051"/>
                </a:lnTo>
                <a:close/>
              </a:path>
              <a:path w="1057910" h="199390">
                <a:moveTo>
                  <a:pt x="48767" y="0"/>
                </a:moveTo>
                <a:lnTo>
                  <a:pt x="0" y="0"/>
                </a:lnTo>
                <a:lnTo>
                  <a:pt x="75209" y="195072"/>
                </a:lnTo>
                <a:lnTo>
                  <a:pt x="75209" y="195656"/>
                </a:lnTo>
                <a:lnTo>
                  <a:pt x="125729" y="195656"/>
                </a:lnTo>
                <a:lnTo>
                  <a:pt x="148157" y="137490"/>
                </a:lnTo>
                <a:lnTo>
                  <a:pt x="101053" y="137490"/>
                </a:lnTo>
                <a:lnTo>
                  <a:pt x="48767" y="0"/>
                </a:lnTo>
                <a:close/>
              </a:path>
              <a:path w="1057910" h="199390">
                <a:moveTo>
                  <a:pt x="277317" y="149809"/>
                </a:moveTo>
                <a:lnTo>
                  <a:pt x="272574" y="156659"/>
                </a:lnTo>
                <a:lnTo>
                  <a:pt x="266233" y="161415"/>
                </a:lnTo>
                <a:lnTo>
                  <a:pt x="258239" y="164187"/>
                </a:lnTo>
                <a:lnTo>
                  <a:pt x="248538" y="165087"/>
                </a:lnTo>
                <a:lnTo>
                  <a:pt x="308916" y="165087"/>
                </a:lnTo>
                <a:lnTo>
                  <a:pt x="314921" y="150406"/>
                </a:lnTo>
                <a:lnTo>
                  <a:pt x="277317" y="150406"/>
                </a:lnTo>
                <a:lnTo>
                  <a:pt x="277317" y="149809"/>
                </a:lnTo>
                <a:close/>
              </a:path>
              <a:path w="1057910" h="199390">
                <a:moveTo>
                  <a:pt x="200939" y="596"/>
                </a:moveTo>
                <a:lnTo>
                  <a:pt x="153936" y="596"/>
                </a:lnTo>
                <a:lnTo>
                  <a:pt x="102234" y="137490"/>
                </a:lnTo>
                <a:lnTo>
                  <a:pt x="148157" y="137490"/>
                </a:lnTo>
                <a:lnTo>
                  <a:pt x="200939" y="596"/>
                </a:lnTo>
                <a:close/>
              </a:path>
              <a:path w="1057910" h="199390">
                <a:moveTo>
                  <a:pt x="305102" y="86360"/>
                </a:moveTo>
                <a:lnTo>
                  <a:pt x="246176" y="86360"/>
                </a:lnTo>
                <a:lnTo>
                  <a:pt x="257416" y="88499"/>
                </a:lnTo>
                <a:lnTo>
                  <a:pt x="265569" y="94221"/>
                </a:lnTo>
                <a:lnTo>
                  <a:pt x="270636" y="102476"/>
                </a:lnTo>
                <a:lnTo>
                  <a:pt x="272618" y="112217"/>
                </a:lnTo>
                <a:lnTo>
                  <a:pt x="313742" y="112217"/>
                </a:lnTo>
                <a:lnTo>
                  <a:pt x="311047" y="96185"/>
                </a:lnTo>
                <a:lnTo>
                  <a:pt x="305102" y="86360"/>
                </a:lnTo>
                <a:close/>
              </a:path>
              <a:path w="1057910" h="199390">
                <a:moveTo>
                  <a:pt x="525233" y="89306"/>
                </a:moveTo>
                <a:lnTo>
                  <a:pt x="481177" y="89306"/>
                </a:lnTo>
                <a:lnTo>
                  <a:pt x="481177" y="158635"/>
                </a:lnTo>
                <a:lnTo>
                  <a:pt x="484647" y="178109"/>
                </a:lnTo>
                <a:lnTo>
                  <a:pt x="493956" y="190588"/>
                </a:lnTo>
                <a:lnTo>
                  <a:pt x="507452" y="197229"/>
                </a:lnTo>
                <a:lnTo>
                  <a:pt x="523481" y="199186"/>
                </a:lnTo>
                <a:lnTo>
                  <a:pt x="536001" y="198331"/>
                </a:lnTo>
                <a:lnTo>
                  <a:pt x="546538" y="195876"/>
                </a:lnTo>
                <a:lnTo>
                  <a:pt x="555531" y="191991"/>
                </a:lnTo>
                <a:lnTo>
                  <a:pt x="563422" y="186842"/>
                </a:lnTo>
                <a:lnTo>
                  <a:pt x="563422" y="162750"/>
                </a:lnTo>
                <a:lnTo>
                  <a:pt x="530529" y="162750"/>
                </a:lnTo>
                <a:lnTo>
                  <a:pt x="525233" y="158051"/>
                </a:lnTo>
                <a:lnTo>
                  <a:pt x="525233" y="89306"/>
                </a:lnTo>
                <a:close/>
              </a:path>
              <a:path w="1057910" h="199390">
                <a:moveTo>
                  <a:pt x="563422" y="157467"/>
                </a:moveTo>
                <a:lnTo>
                  <a:pt x="555205" y="160985"/>
                </a:lnTo>
                <a:lnTo>
                  <a:pt x="548157" y="162750"/>
                </a:lnTo>
                <a:lnTo>
                  <a:pt x="563422" y="162750"/>
                </a:lnTo>
                <a:lnTo>
                  <a:pt x="563422" y="157467"/>
                </a:lnTo>
                <a:close/>
              </a:path>
              <a:path w="1057910" h="199390">
                <a:moveTo>
                  <a:pt x="525233" y="19977"/>
                </a:moveTo>
                <a:lnTo>
                  <a:pt x="497624" y="19977"/>
                </a:lnTo>
                <a:lnTo>
                  <a:pt x="492925" y="38201"/>
                </a:lnTo>
                <a:lnTo>
                  <a:pt x="490031" y="46806"/>
                </a:lnTo>
                <a:lnTo>
                  <a:pt x="486095" y="53322"/>
                </a:lnTo>
                <a:lnTo>
                  <a:pt x="480287" y="57859"/>
                </a:lnTo>
                <a:lnTo>
                  <a:pt x="471779" y="60528"/>
                </a:lnTo>
                <a:lnTo>
                  <a:pt x="461784" y="62280"/>
                </a:lnTo>
                <a:lnTo>
                  <a:pt x="461784" y="89306"/>
                </a:lnTo>
                <a:lnTo>
                  <a:pt x="561670" y="89306"/>
                </a:lnTo>
                <a:lnTo>
                  <a:pt x="561670" y="58166"/>
                </a:lnTo>
                <a:lnTo>
                  <a:pt x="525233" y="58166"/>
                </a:lnTo>
                <a:lnTo>
                  <a:pt x="525233" y="19977"/>
                </a:lnTo>
                <a:close/>
              </a:path>
              <a:path w="1057910" h="199390">
                <a:moveTo>
                  <a:pt x="859574" y="54051"/>
                </a:moveTo>
                <a:lnTo>
                  <a:pt x="830251" y="59596"/>
                </a:lnTo>
                <a:lnTo>
                  <a:pt x="806988" y="75055"/>
                </a:lnTo>
                <a:lnTo>
                  <a:pt x="791656" y="98665"/>
                </a:lnTo>
                <a:lnTo>
                  <a:pt x="786129" y="128663"/>
                </a:lnTo>
                <a:lnTo>
                  <a:pt x="791675" y="158020"/>
                </a:lnTo>
                <a:lnTo>
                  <a:pt x="807135" y="180220"/>
                </a:lnTo>
                <a:lnTo>
                  <a:pt x="830749" y="194270"/>
                </a:lnTo>
                <a:lnTo>
                  <a:pt x="860755" y="199174"/>
                </a:lnTo>
                <a:lnTo>
                  <a:pt x="885440" y="195933"/>
                </a:lnTo>
                <a:lnTo>
                  <a:pt x="905333" y="186467"/>
                </a:lnTo>
                <a:lnTo>
                  <a:pt x="919828" y="171163"/>
                </a:lnTo>
                <a:lnTo>
                  <a:pt x="922314" y="165087"/>
                </a:lnTo>
                <a:lnTo>
                  <a:pt x="861923" y="165087"/>
                </a:lnTo>
                <a:lnTo>
                  <a:pt x="849854" y="163151"/>
                </a:lnTo>
                <a:lnTo>
                  <a:pt x="839820" y="157526"/>
                </a:lnTo>
                <a:lnTo>
                  <a:pt x="832761" y="148483"/>
                </a:lnTo>
                <a:lnTo>
                  <a:pt x="829614" y="136296"/>
                </a:lnTo>
                <a:lnTo>
                  <a:pt x="928903" y="136296"/>
                </a:lnTo>
                <a:lnTo>
                  <a:pt x="928903" y="122783"/>
                </a:lnTo>
                <a:lnTo>
                  <a:pt x="927127" y="112217"/>
                </a:lnTo>
                <a:lnTo>
                  <a:pt x="830198" y="112217"/>
                </a:lnTo>
                <a:lnTo>
                  <a:pt x="833456" y="102224"/>
                </a:lnTo>
                <a:lnTo>
                  <a:pt x="839084" y="93997"/>
                </a:lnTo>
                <a:lnTo>
                  <a:pt x="847467" y="88416"/>
                </a:lnTo>
                <a:lnTo>
                  <a:pt x="858989" y="86360"/>
                </a:lnTo>
                <a:lnTo>
                  <a:pt x="918487" y="86360"/>
                </a:lnTo>
                <a:lnTo>
                  <a:pt x="911202" y="74320"/>
                </a:lnTo>
                <a:lnTo>
                  <a:pt x="889491" y="59504"/>
                </a:lnTo>
                <a:lnTo>
                  <a:pt x="859574" y="54051"/>
                </a:lnTo>
                <a:close/>
              </a:path>
              <a:path w="1057910" h="199390">
                <a:moveTo>
                  <a:pt x="615149" y="58166"/>
                </a:moveTo>
                <a:lnTo>
                  <a:pt x="570496" y="58166"/>
                </a:lnTo>
                <a:lnTo>
                  <a:pt x="613968" y="195643"/>
                </a:lnTo>
                <a:lnTo>
                  <a:pt x="657453" y="195643"/>
                </a:lnTo>
                <a:lnTo>
                  <a:pt x="671639" y="141592"/>
                </a:lnTo>
                <a:lnTo>
                  <a:pt x="641591" y="141592"/>
                </a:lnTo>
                <a:lnTo>
                  <a:pt x="615149" y="58166"/>
                </a:lnTo>
                <a:close/>
              </a:path>
              <a:path w="1057910" h="199390">
                <a:moveTo>
                  <a:pt x="714197" y="112801"/>
                </a:moveTo>
                <a:lnTo>
                  <a:pt x="680364" y="112801"/>
                </a:lnTo>
                <a:lnTo>
                  <a:pt x="702691" y="195643"/>
                </a:lnTo>
                <a:lnTo>
                  <a:pt x="746175" y="195643"/>
                </a:lnTo>
                <a:lnTo>
                  <a:pt x="763267" y="141592"/>
                </a:lnTo>
                <a:lnTo>
                  <a:pt x="721499" y="141592"/>
                </a:lnTo>
                <a:lnTo>
                  <a:pt x="714197" y="112801"/>
                </a:lnTo>
                <a:close/>
              </a:path>
              <a:path w="1057910" h="199390">
                <a:moveTo>
                  <a:pt x="890714" y="149809"/>
                </a:moveTo>
                <a:lnTo>
                  <a:pt x="885969" y="156659"/>
                </a:lnTo>
                <a:lnTo>
                  <a:pt x="879624" y="161415"/>
                </a:lnTo>
                <a:lnTo>
                  <a:pt x="871626" y="164187"/>
                </a:lnTo>
                <a:lnTo>
                  <a:pt x="861923" y="165087"/>
                </a:lnTo>
                <a:lnTo>
                  <a:pt x="922314" y="165087"/>
                </a:lnTo>
                <a:lnTo>
                  <a:pt x="928319" y="150406"/>
                </a:lnTo>
                <a:lnTo>
                  <a:pt x="890714" y="150406"/>
                </a:lnTo>
                <a:lnTo>
                  <a:pt x="890714" y="149809"/>
                </a:lnTo>
                <a:close/>
              </a:path>
              <a:path w="1057910" h="199390">
                <a:moveTo>
                  <a:pt x="700341" y="58166"/>
                </a:moveTo>
                <a:lnTo>
                  <a:pt x="664502" y="58166"/>
                </a:lnTo>
                <a:lnTo>
                  <a:pt x="642759" y="141592"/>
                </a:lnTo>
                <a:lnTo>
                  <a:pt x="671639" y="141592"/>
                </a:lnTo>
                <a:lnTo>
                  <a:pt x="679196" y="112801"/>
                </a:lnTo>
                <a:lnTo>
                  <a:pt x="714197" y="112801"/>
                </a:lnTo>
                <a:lnTo>
                  <a:pt x="700341" y="58166"/>
                </a:lnTo>
                <a:close/>
              </a:path>
              <a:path w="1057910" h="199390">
                <a:moveTo>
                  <a:pt x="789647" y="58166"/>
                </a:moveTo>
                <a:lnTo>
                  <a:pt x="749109" y="58166"/>
                </a:lnTo>
                <a:lnTo>
                  <a:pt x="722668" y="141592"/>
                </a:lnTo>
                <a:lnTo>
                  <a:pt x="763267" y="141592"/>
                </a:lnTo>
                <a:lnTo>
                  <a:pt x="789647" y="58166"/>
                </a:lnTo>
                <a:close/>
              </a:path>
              <a:path w="1057910" h="199390">
                <a:moveTo>
                  <a:pt x="918487" y="86360"/>
                </a:moveTo>
                <a:lnTo>
                  <a:pt x="858989" y="86360"/>
                </a:lnTo>
                <a:lnTo>
                  <a:pt x="870222" y="88499"/>
                </a:lnTo>
                <a:lnTo>
                  <a:pt x="878373" y="94221"/>
                </a:lnTo>
                <a:lnTo>
                  <a:pt x="883442" y="102476"/>
                </a:lnTo>
                <a:lnTo>
                  <a:pt x="885431" y="112217"/>
                </a:lnTo>
                <a:lnTo>
                  <a:pt x="927127" y="112217"/>
                </a:lnTo>
                <a:lnTo>
                  <a:pt x="924432" y="96185"/>
                </a:lnTo>
                <a:lnTo>
                  <a:pt x="918487" y="86360"/>
                </a:lnTo>
                <a:close/>
              </a:path>
              <a:path w="1057910" h="199390">
                <a:moveTo>
                  <a:pt x="1057579" y="0"/>
                </a:moveTo>
                <a:lnTo>
                  <a:pt x="1012926" y="0"/>
                </a:lnTo>
                <a:lnTo>
                  <a:pt x="1012926" y="195059"/>
                </a:lnTo>
                <a:lnTo>
                  <a:pt x="1057579" y="195059"/>
                </a:lnTo>
                <a:lnTo>
                  <a:pt x="1057579" y="0"/>
                </a:lnTo>
                <a:close/>
              </a:path>
              <a:path w="1057910" h="199390">
                <a:moveTo>
                  <a:pt x="365442" y="149821"/>
                </a:moveTo>
                <a:lnTo>
                  <a:pt x="348983" y="149821"/>
                </a:lnTo>
                <a:lnTo>
                  <a:pt x="326669" y="150406"/>
                </a:lnTo>
                <a:lnTo>
                  <a:pt x="333011" y="172154"/>
                </a:lnTo>
                <a:lnTo>
                  <a:pt x="347449" y="187348"/>
                </a:lnTo>
                <a:lnTo>
                  <a:pt x="368388" y="196263"/>
                </a:lnTo>
                <a:lnTo>
                  <a:pt x="394233" y="199174"/>
                </a:lnTo>
                <a:lnTo>
                  <a:pt x="419735" y="196245"/>
                </a:lnTo>
                <a:lnTo>
                  <a:pt x="439177" y="187644"/>
                </a:lnTo>
                <a:lnTo>
                  <a:pt x="451567" y="173644"/>
                </a:lnTo>
                <a:lnTo>
                  <a:pt x="452309" y="170383"/>
                </a:lnTo>
                <a:lnTo>
                  <a:pt x="394233" y="170383"/>
                </a:lnTo>
                <a:lnTo>
                  <a:pt x="383039" y="169070"/>
                </a:lnTo>
                <a:lnTo>
                  <a:pt x="374327" y="165169"/>
                </a:lnTo>
                <a:lnTo>
                  <a:pt x="368371" y="158735"/>
                </a:lnTo>
                <a:lnTo>
                  <a:pt x="365442" y="149821"/>
                </a:lnTo>
                <a:close/>
              </a:path>
              <a:path w="1057910" h="199390">
                <a:moveTo>
                  <a:pt x="389534" y="53467"/>
                </a:moveTo>
                <a:lnTo>
                  <a:pt x="364214" y="57165"/>
                </a:lnTo>
                <a:lnTo>
                  <a:pt x="345174" y="66760"/>
                </a:lnTo>
                <a:lnTo>
                  <a:pt x="333186" y="81313"/>
                </a:lnTo>
                <a:lnTo>
                  <a:pt x="329018" y="99885"/>
                </a:lnTo>
                <a:lnTo>
                  <a:pt x="332175" y="117327"/>
                </a:lnTo>
                <a:lnTo>
                  <a:pt x="341499" y="129701"/>
                </a:lnTo>
                <a:lnTo>
                  <a:pt x="356772" y="137890"/>
                </a:lnTo>
                <a:lnTo>
                  <a:pt x="377774" y="142773"/>
                </a:lnTo>
                <a:lnTo>
                  <a:pt x="410095" y="148056"/>
                </a:lnTo>
                <a:lnTo>
                  <a:pt x="414210" y="151587"/>
                </a:lnTo>
                <a:lnTo>
                  <a:pt x="414210" y="166268"/>
                </a:lnTo>
                <a:lnTo>
                  <a:pt x="405980" y="170383"/>
                </a:lnTo>
                <a:lnTo>
                  <a:pt x="452309" y="170383"/>
                </a:lnTo>
                <a:lnTo>
                  <a:pt x="455917" y="154520"/>
                </a:lnTo>
                <a:lnTo>
                  <a:pt x="452448" y="136803"/>
                </a:lnTo>
                <a:lnTo>
                  <a:pt x="443139" y="123821"/>
                </a:lnTo>
                <a:lnTo>
                  <a:pt x="428322" y="115026"/>
                </a:lnTo>
                <a:lnTo>
                  <a:pt x="408330" y="109867"/>
                </a:lnTo>
                <a:lnTo>
                  <a:pt x="381888" y="105168"/>
                </a:lnTo>
                <a:lnTo>
                  <a:pt x="374840" y="104000"/>
                </a:lnTo>
                <a:lnTo>
                  <a:pt x="370725" y="101053"/>
                </a:lnTo>
                <a:lnTo>
                  <a:pt x="370725" y="87541"/>
                </a:lnTo>
                <a:lnTo>
                  <a:pt x="377774" y="82842"/>
                </a:lnTo>
                <a:lnTo>
                  <a:pt x="449485" y="82842"/>
                </a:lnTo>
                <a:lnTo>
                  <a:pt x="448856" y="80732"/>
                </a:lnTo>
                <a:lnTo>
                  <a:pt x="435800" y="65952"/>
                </a:lnTo>
                <a:lnTo>
                  <a:pt x="415915" y="56680"/>
                </a:lnTo>
                <a:lnTo>
                  <a:pt x="389534" y="53467"/>
                </a:lnTo>
                <a:close/>
              </a:path>
              <a:path w="1057910" h="199390">
                <a:moveTo>
                  <a:pt x="449485" y="82842"/>
                </a:moveTo>
                <a:lnTo>
                  <a:pt x="388937" y="82842"/>
                </a:lnTo>
                <a:lnTo>
                  <a:pt x="400295" y="84127"/>
                </a:lnTo>
                <a:lnTo>
                  <a:pt x="408843" y="87836"/>
                </a:lnTo>
                <a:lnTo>
                  <a:pt x="414635" y="93750"/>
                </a:lnTo>
                <a:lnTo>
                  <a:pt x="417728" y="101650"/>
                </a:lnTo>
                <a:lnTo>
                  <a:pt x="454748" y="100469"/>
                </a:lnTo>
                <a:lnTo>
                  <a:pt x="449485" y="82842"/>
                </a:lnTo>
                <a:close/>
              </a:path>
            </a:pathLst>
          </a:custGeom>
          <a:solidFill>
            <a:srgbClr val="033952"/>
          </a:solidFill>
        </p:spPr>
        <p:txBody>
          <a:bodyPr wrap="square" lIns="0" tIns="0" rIns="0" bIns="0" rtlCol="0"/>
          <a:lstStyle/>
          <a:p>
            <a:endParaRPr/>
          </a:p>
        </p:txBody>
      </p:sp>
      <p:sp>
        <p:nvSpPr>
          <p:cNvPr id="5" name="object 5"/>
          <p:cNvSpPr/>
          <p:nvPr/>
        </p:nvSpPr>
        <p:spPr>
          <a:xfrm>
            <a:off x="499363" y="499371"/>
            <a:ext cx="362585" cy="415290"/>
          </a:xfrm>
          <a:custGeom>
            <a:avLst/>
            <a:gdLst/>
            <a:ahLst/>
            <a:cxnLst/>
            <a:rect l="l" t="t" r="r" b="b"/>
            <a:pathLst>
              <a:path w="362584" h="415290">
                <a:moveTo>
                  <a:pt x="333692" y="0"/>
                </a:moveTo>
                <a:lnTo>
                  <a:pt x="28663" y="0"/>
                </a:lnTo>
                <a:lnTo>
                  <a:pt x="17675" y="2067"/>
                </a:lnTo>
                <a:lnTo>
                  <a:pt x="8545" y="7716"/>
                </a:lnTo>
                <a:lnTo>
                  <a:pt x="2308" y="16121"/>
                </a:lnTo>
                <a:lnTo>
                  <a:pt x="0" y="26454"/>
                </a:lnTo>
                <a:lnTo>
                  <a:pt x="113" y="205803"/>
                </a:lnTo>
                <a:lnTo>
                  <a:pt x="21866" y="277094"/>
                </a:lnTo>
                <a:lnTo>
                  <a:pt x="48991" y="314005"/>
                </a:lnTo>
                <a:lnTo>
                  <a:pt x="86728" y="351332"/>
                </a:lnTo>
                <a:lnTo>
                  <a:pt x="133273" y="387473"/>
                </a:lnTo>
                <a:lnTo>
                  <a:pt x="168770" y="410590"/>
                </a:lnTo>
                <a:lnTo>
                  <a:pt x="169049" y="410870"/>
                </a:lnTo>
                <a:lnTo>
                  <a:pt x="176565" y="413763"/>
                </a:lnTo>
                <a:lnTo>
                  <a:pt x="184491" y="414728"/>
                </a:lnTo>
                <a:lnTo>
                  <a:pt x="192415" y="413763"/>
                </a:lnTo>
                <a:lnTo>
                  <a:pt x="225558" y="394055"/>
                </a:lnTo>
                <a:lnTo>
                  <a:pt x="279311" y="351332"/>
                </a:lnTo>
                <a:lnTo>
                  <a:pt x="315541" y="313711"/>
                </a:lnTo>
                <a:lnTo>
                  <a:pt x="335158" y="285915"/>
                </a:lnTo>
                <a:lnTo>
                  <a:pt x="155092" y="285915"/>
                </a:lnTo>
                <a:lnTo>
                  <a:pt x="79387" y="88925"/>
                </a:lnTo>
                <a:lnTo>
                  <a:pt x="362369" y="88925"/>
                </a:lnTo>
                <a:lnTo>
                  <a:pt x="362369" y="26454"/>
                </a:lnTo>
                <a:lnTo>
                  <a:pt x="360163" y="16121"/>
                </a:lnTo>
                <a:lnTo>
                  <a:pt x="354098" y="7716"/>
                </a:lnTo>
                <a:lnTo>
                  <a:pt x="344999" y="2067"/>
                </a:lnTo>
                <a:lnTo>
                  <a:pt x="333692" y="0"/>
                </a:lnTo>
                <a:close/>
              </a:path>
              <a:path w="362584" h="415290">
                <a:moveTo>
                  <a:pt x="362369" y="88925"/>
                </a:moveTo>
                <a:lnTo>
                  <a:pt x="282244" y="88925"/>
                </a:lnTo>
                <a:lnTo>
                  <a:pt x="205803" y="285915"/>
                </a:lnTo>
                <a:lnTo>
                  <a:pt x="335158" y="285915"/>
                </a:lnTo>
                <a:lnTo>
                  <a:pt x="341509" y="276915"/>
                </a:lnTo>
                <a:lnTo>
                  <a:pt x="357142" y="240945"/>
                </a:lnTo>
                <a:lnTo>
                  <a:pt x="362369" y="205803"/>
                </a:lnTo>
                <a:lnTo>
                  <a:pt x="362369" y="88925"/>
                </a:lnTo>
                <a:close/>
              </a:path>
              <a:path w="362584" h="415290">
                <a:moveTo>
                  <a:pt x="235204" y="88925"/>
                </a:moveTo>
                <a:lnTo>
                  <a:pt x="128625" y="88925"/>
                </a:lnTo>
                <a:lnTo>
                  <a:pt x="181546" y="227114"/>
                </a:lnTo>
                <a:lnTo>
                  <a:pt x="183019" y="227114"/>
                </a:lnTo>
                <a:lnTo>
                  <a:pt x="235204" y="88925"/>
                </a:lnTo>
                <a:close/>
              </a:path>
            </a:pathLst>
          </a:custGeom>
          <a:solidFill>
            <a:srgbClr val="DDC04A"/>
          </a:solidFill>
        </p:spPr>
        <p:txBody>
          <a:bodyPr wrap="square" lIns="0" tIns="0" rIns="0" bIns="0" rtlCol="0"/>
          <a:lstStyle/>
          <a:p>
            <a:endParaRPr/>
          </a:p>
        </p:txBody>
      </p:sp>
      <p:sp>
        <p:nvSpPr>
          <p:cNvPr id="6" name="object 6"/>
          <p:cNvSpPr txBox="1">
            <a:spLocks noGrp="1"/>
          </p:cNvSpPr>
          <p:nvPr>
            <p:ph type="title"/>
          </p:nvPr>
        </p:nvSpPr>
        <p:spPr>
          <a:xfrm>
            <a:off x="486663" y="1216502"/>
            <a:ext cx="4165419" cy="874598"/>
          </a:xfrm>
          <a:prstGeom prst="rect">
            <a:avLst/>
          </a:prstGeom>
        </p:spPr>
        <p:txBody>
          <a:bodyPr vert="horz" wrap="square" lIns="0" tIns="12700" rIns="0" bIns="0" rtlCol="0">
            <a:spAutoFit/>
          </a:bodyPr>
          <a:lstStyle/>
          <a:p>
            <a:pPr marL="12700" marR="5080">
              <a:lnSpc>
                <a:spcPct val="100000"/>
              </a:lnSpc>
              <a:spcBef>
                <a:spcPts val="100"/>
              </a:spcBef>
            </a:pPr>
            <a:r>
              <a:rPr lang="en-US" dirty="0"/>
              <a:t>Moderately Aggressive</a:t>
            </a:r>
            <a:br>
              <a:rPr lang="en-US" dirty="0"/>
            </a:br>
            <a:r>
              <a:rPr lang="en-US" dirty="0"/>
              <a:t>Strategy</a:t>
            </a:r>
            <a:endParaRPr spc="-20" dirty="0"/>
          </a:p>
        </p:txBody>
      </p:sp>
      <p:sp>
        <p:nvSpPr>
          <p:cNvPr id="7" name="object 7"/>
          <p:cNvSpPr/>
          <p:nvPr/>
        </p:nvSpPr>
        <p:spPr>
          <a:xfrm>
            <a:off x="499363" y="2380233"/>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8" name="object 8"/>
          <p:cNvSpPr/>
          <p:nvPr/>
        </p:nvSpPr>
        <p:spPr>
          <a:xfrm>
            <a:off x="5253228" y="1585315"/>
            <a:ext cx="1884680" cy="499745"/>
          </a:xfrm>
          <a:custGeom>
            <a:avLst/>
            <a:gdLst/>
            <a:ahLst/>
            <a:cxnLst/>
            <a:rect l="l" t="t" r="r" b="b"/>
            <a:pathLst>
              <a:path w="1884679" h="499744">
                <a:moveTo>
                  <a:pt x="18572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857248" y="499364"/>
                </a:lnTo>
                <a:lnTo>
                  <a:pt x="1867926" y="497208"/>
                </a:lnTo>
                <a:lnTo>
                  <a:pt x="1876645" y="491329"/>
                </a:lnTo>
                <a:lnTo>
                  <a:pt x="1882524" y="482610"/>
                </a:lnTo>
                <a:lnTo>
                  <a:pt x="1884680" y="471931"/>
                </a:lnTo>
                <a:lnTo>
                  <a:pt x="1884680" y="27432"/>
                </a:lnTo>
                <a:lnTo>
                  <a:pt x="1882524" y="16753"/>
                </a:lnTo>
                <a:lnTo>
                  <a:pt x="1876645" y="8034"/>
                </a:lnTo>
                <a:lnTo>
                  <a:pt x="1867926" y="2155"/>
                </a:lnTo>
                <a:lnTo>
                  <a:pt x="1857248" y="0"/>
                </a:lnTo>
                <a:close/>
              </a:path>
            </a:pathLst>
          </a:custGeom>
          <a:solidFill>
            <a:srgbClr val="F2F7FB"/>
          </a:solidFill>
        </p:spPr>
        <p:txBody>
          <a:bodyPr wrap="square" lIns="0" tIns="0" rIns="0" bIns="0" rtlCol="0"/>
          <a:lstStyle/>
          <a:p>
            <a:endParaRPr/>
          </a:p>
        </p:txBody>
      </p:sp>
      <p:sp>
        <p:nvSpPr>
          <p:cNvPr id="9" name="object 9"/>
          <p:cNvSpPr txBox="1"/>
          <p:nvPr/>
        </p:nvSpPr>
        <p:spPr>
          <a:xfrm>
            <a:off x="5408601" y="1629305"/>
            <a:ext cx="1591310" cy="381899"/>
          </a:xfrm>
          <a:prstGeom prst="rect">
            <a:avLst/>
          </a:prstGeom>
        </p:spPr>
        <p:txBody>
          <a:bodyPr vert="horz" wrap="square" lIns="0" tIns="5080" rIns="0" bIns="0" rtlCol="0">
            <a:spAutoFit/>
          </a:bodyPr>
          <a:lstStyle/>
          <a:p>
            <a:pPr marL="12700" marR="5080" indent="267335" algn="ctr">
              <a:lnSpc>
                <a:spcPct val="104200"/>
              </a:lnSpc>
              <a:spcBef>
                <a:spcPts val="40"/>
              </a:spcBef>
            </a:pPr>
            <a:r>
              <a:rPr sz="1200" b="1" dirty="0">
                <a:solidFill>
                  <a:srgbClr val="002C40"/>
                </a:solidFill>
                <a:latin typeface="NunitoSans-SemiBold"/>
                <a:cs typeface="NunitoSans-SemiBold"/>
              </a:rPr>
              <a:t>Strategy</a:t>
            </a:r>
            <a:r>
              <a:rPr sz="1200" b="1" spc="-15" dirty="0">
                <a:solidFill>
                  <a:srgbClr val="002C40"/>
                </a:solidFill>
                <a:latin typeface="NunitoSans-SemiBold"/>
                <a:cs typeface="NunitoSans-SemiBold"/>
              </a:rPr>
              <a:t> </a:t>
            </a:r>
            <a:r>
              <a:rPr sz="1200" b="1" spc="-10" dirty="0">
                <a:solidFill>
                  <a:srgbClr val="002C40"/>
                </a:solidFill>
                <a:latin typeface="NunitoSans-SemiBold"/>
                <a:cs typeface="NunitoSans-SemiBold"/>
              </a:rPr>
              <a:t>Factsheet </a:t>
            </a:r>
            <a:r>
              <a:rPr sz="1200" b="1" dirty="0">
                <a:solidFill>
                  <a:srgbClr val="002C40"/>
                </a:solidFill>
                <a:latin typeface="NunitoSans-SemiBold"/>
                <a:cs typeface="NunitoSans-SemiBold"/>
              </a:rPr>
              <a:t>Data</a:t>
            </a:r>
            <a:r>
              <a:rPr sz="1200" b="1" spc="-5" dirty="0">
                <a:solidFill>
                  <a:srgbClr val="002C40"/>
                </a:solidFill>
                <a:latin typeface="NunitoSans-SemiBold"/>
                <a:cs typeface="NunitoSans-SemiBold"/>
              </a:rPr>
              <a:t> </a:t>
            </a:r>
            <a:r>
              <a:rPr sz="1200" b="1" dirty="0">
                <a:solidFill>
                  <a:srgbClr val="002C40"/>
                </a:solidFill>
                <a:latin typeface="NunitoSans-SemiBold"/>
                <a:cs typeface="NunitoSans-SemiBold"/>
              </a:rPr>
              <a:t>as of </a:t>
            </a:r>
            <a:r>
              <a:rPr lang="en-US" sz="1200" b="1" dirty="0">
                <a:solidFill>
                  <a:srgbClr val="002C40"/>
                </a:solidFill>
                <a:latin typeface="NunitoSans-SemiBold"/>
                <a:cs typeface="NunitoSans-SemiBold"/>
              </a:rPr>
              <a:t>12/31/2024</a:t>
            </a:r>
            <a:endParaRPr sz="1200" dirty="0">
              <a:latin typeface="NunitoSans-SemiBold"/>
              <a:cs typeface="NunitoSans-SemiBold"/>
            </a:endParaRPr>
          </a:p>
        </p:txBody>
      </p:sp>
      <p:sp>
        <p:nvSpPr>
          <p:cNvPr id="10" name="object 10"/>
          <p:cNvSpPr/>
          <p:nvPr/>
        </p:nvSpPr>
        <p:spPr>
          <a:xfrm>
            <a:off x="7082942" y="1585315"/>
            <a:ext cx="55244" cy="499745"/>
          </a:xfrm>
          <a:custGeom>
            <a:avLst/>
            <a:gdLst/>
            <a:ahLst/>
            <a:cxnLst/>
            <a:rect l="l" t="t" r="r" b="b"/>
            <a:pathLst>
              <a:path w="55245" h="499744">
                <a:moveTo>
                  <a:pt x="27533" y="0"/>
                </a:moveTo>
                <a:lnTo>
                  <a:pt x="0" y="0"/>
                </a:lnTo>
                <a:lnTo>
                  <a:pt x="0" y="499364"/>
                </a:lnTo>
                <a:lnTo>
                  <a:pt x="27533" y="499364"/>
                </a:lnTo>
                <a:lnTo>
                  <a:pt x="38211" y="497208"/>
                </a:lnTo>
                <a:lnTo>
                  <a:pt x="46931" y="491329"/>
                </a:lnTo>
                <a:lnTo>
                  <a:pt x="52809" y="482610"/>
                </a:lnTo>
                <a:lnTo>
                  <a:pt x="54965" y="471931"/>
                </a:lnTo>
                <a:lnTo>
                  <a:pt x="54965" y="27432"/>
                </a:lnTo>
                <a:lnTo>
                  <a:pt x="52809" y="16753"/>
                </a:lnTo>
                <a:lnTo>
                  <a:pt x="46931" y="8034"/>
                </a:lnTo>
                <a:lnTo>
                  <a:pt x="38211" y="2155"/>
                </a:lnTo>
                <a:lnTo>
                  <a:pt x="27533" y="0"/>
                </a:lnTo>
                <a:close/>
              </a:path>
            </a:pathLst>
          </a:custGeom>
          <a:solidFill>
            <a:srgbClr val="DFE4E8"/>
          </a:solidFill>
        </p:spPr>
        <p:txBody>
          <a:bodyPr wrap="square" lIns="0" tIns="0" rIns="0" bIns="0" rtlCol="0"/>
          <a:lstStyle/>
          <a:p>
            <a:endParaRPr/>
          </a:p>
        </p:txBody>
      </p:sp>
      <p:sp>
        <p:nvSpPr>
          <p:cNvPr id="11" name="object 11"/>
          <p:cNvSpPr/>
          <p:nvPr/>
        </p:nvSpPr>
        <p:spPr>
          <a:xfrm>
            <a:off x="497586" y="8451850"/>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12" name="object 12"/>
          <p:cNvSpPr/>
          <p:nvPr/>
        </p:nvSpPr>
        <p:spPr>
          <a:xfrm>
            <a:off x="5058028" y="2834894"/>
            <a:ext cx="0" cy="2880360"/>
          </a:xfrm>
          <a:custGeom>
            <a:avLst/>
            <a:gdLst/>
            <a:ahLst/>
            <a:cxnLst/>
            <a:rect l="l" t="t" r="r" b="b"/>
            <a:pathLst>
              <a:path h="2880360">
                <a:moveTo>
                  <a:pt x="0" y="0"/>
                </a:moveTo>
                <a:lnTo>
                  <a:pt x="0" y="2880106"/>
                </a:lnTo>
              </a:path>
            </a:pathLst>
          </a:custGeom>
          <a:ln w="12700">
            <a:solidFill>
              <a:srgbClr val="F2F7FB"/>
            </a:solidFill>
          </a:ln>
        </p:spPr>
        <p:txBody>
          <a:bodyPr wrap="square" lIns="0" tIns="0" rIns="0" bIns="0" rtlCol="0"/>
          <a:lstStyle/>
          <a:p>
            <a:endParaRPr/>
          </a:p>
        </p:txBody>
      </p:sp>
      <p:sp>
        <p:nvSpPr>
          <p:cNvPr id="13" name="object 13"/>
          <p:cNvSpPr txBox="1"/>
          <p:nvPr/>
        </p:nvSpPr>
        <p:spPr>
          <a:xfrm>
            <a:off x="5165597" y="2646191"/>
            <a:ext cx="1217295" cy="154529"/>
          </a:xfrm>
          <a:prstGeom prst="rect">
            <a:avLst/>
          </a:prstGeom>
        </p:spPr>
        <p:txBody>
          <a:bodyPr vert="horz" wrap="square" lIns="0" tIns="15875" rIns="0" bIns="0" rtlCol="0">
            <a:spAutoFit/>
          </a:bodyPr>
          <a:lstStyle/>
          <a:p>
            <a:pPr marL="16510">
              <a:lnSpc>
                <a:spcPct val="100000"/>
              </a:lnSpc>
              <a:spcBef>
                <a:spcPts val="125"/>
              </a:spcBef>
            </a:pPr>
            <a:r>
              <a:rPr sz="900" b="1" spc="50" dirty="0">
                <a:solidFill>
                  <a:srgbClr val="2C8FC5"/>
                </a:solidFill>
                <a:latin typeface="Nunito-Black"/>
                <a:cs typeface="Nunito-Black"/>
              </a:rPr>
              <a:t>TOP 5 </a:t>
            </a:r>
            <a:r>
              <a:rPr lang="en-US" sz="900" b="1" spc="50" dirty="0">
                <a:solidFill>
                  <a:srgbClr val="2C8FC5"/>
                </a:solidFill>
                <a:latin typeface="Nunito-Black"/>
                <a:cs typeface="Nunito-Black"/>
              </a:rPr>
              <a:t>HOLDINGS</a:t>
            </a:r>
            <a:r>
              <a:rPr sz="900" b="1" spc="50" dirty="0">
                <a:solidFill>
                  <a:srgbClr val="2C8FC5"/>
                </a:solidFill>
                <a:latin typeface="Nunito-Black"/>
                <a:cs typeface="Nunito-Black"/>
              </a:rPr>
              <a:t>*</a:t>
            </a:r>
            <a:endParaRPr sz="900" spc="50" dirty="0">
              <a:latin typeface="Nunito-Black"/>
              <a:cs typeface="Nunito-Black"/>
            </a:endParaRPr>
          </a:p>
        </p:txBody>
      </p:sp>
      <p:sp>
        <p:nvSpPr>
          <p:cNvPr id="19" name="object 19"/>
          <p:cNvSpPr/>
          <p:nvPr/>
        </p:nvSpPr>
        <p:spPr>
          <a:xfrm>
            <a:off x="539495" y="5342408"/>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0" name="object 20"/>
          <p:cNvSpPr/>
          <p:nvPr/>
        </p:nvSpPr>
        <p:spPr>
          <a:xfrm>
            <a:off x="539495" y="3657600"/>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1" name="object 21"/>
          <p:cNvSpPr/>
          <p:nvPr/>
        </p:nvSpPr>
        <p:spPr>
          <a:xfrm>
            <a:off x="5058028" y="6000750"/>
            <a:ext cx="0" cy="2631440"/>
          </a:xfrm>
          <a:custGeom>
            <a:avLst/>
            <a:gdLst/>
            <a:ahLst/>
            <a:cxnLst/>
            <a:rect l="l" t="t" r="r" b="b"/>
            <a:pathLst>
              <a:path h="2631440">
                <a:moveTo>
                  <a:pt x="0" y="0"/>
                </a:moveTo>
                <a:lnTo>
                  <a:pt x="0" y="2631186"/>
                </a:lnTo>
              </a:path>
            </a:pathLst>
          </a:custGeom>
          <a:ln w="12700">
            <a:solidFill>
              <a:srgbClr val="F2F7FB"/>
            </a:solidFill>
          </a:ln>
        </p:spPr>
        <p:txBody>
          <a:bodyPr wrap="square" lIns="0" tIns="0" rIns="0" bIns="0" rtlCol="0"/>
          <a:lstStyle/>
          <a:p>
            <a:endParaRPr/>
          </a:p>
        </p:txBody>
      </p:sp>
      <p:sp>
        <p:nvSpPr>
          <p:cNvPr id="22" name="object 22"/>
          <p:cNvSpPr/>
          <p:nvPr/>
        </p:nvSpPr>
        <p:spPr>
          <a:xfrm>
            <a:off x="539495" y="4491908"/>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3" name="object 23"/>
          <p:cNvSpPr/>
          <p:nvPr/>
        </p:nvSpPr>
        <p:spPr>
          <a:xfrm>
            <a:off x="482238" y="5883275"/>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25" name="object 25"/>
          <p:cNvSpPr txBox="1"/>
          <p:nvPr/>
        </p:nvSpPr>
        <p:spPr>
          <a:xfrm>
            <a:off x="5151628" y="6059190"/>
            <a:ext cx="190563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ASSET</a:t>
            </a:r>
            <a:r>
              <a:rPr sz="900" b="1" spc="215" dirty="0">
                <a:solidFill>
                  <a:srgbClr val="2C8FC5"/>
                </a:solidFill>
                <a:latin typeface="Nunito-Black"/>
                <a:cs typeface="Nunito-Black"/>
              </a:rPr>
              <a:t> </a:t>
            </a:r>
            <a:r>
              <a:rPr sz="900" b="1" spc="50" dirty="0">
                <a:solidFill>
                  <a:srgbClr val="2C8FC5"/>
                </a:solidFill>
                <a:latin typeface="Nunito-Black"/>
                <a:cs typeface="Nunito-Black"/>
              </a:rPr>
              <a:t>SEGMENT</a:t>
            </a:r>
            <a:r>
              <a:rPr sz="900" b="1" spc="215" dirty="0">
                <a:solidFill>
                  <a:srgbClr val="2C8FC5"/>
                </a:solidFill>
                <a:latin typeface="Nunito-Black"/>
                <a:cs typeface="Nunito-Black"/>
              </a:rPr>
              <a:t> </a:t>
            </a:r>
            <a:r>
              <a:rPr sz="900" b="1" spc="45" dirty="0">
                <a:solidFill>
                  <a:srgbClr val="2C8FC5"/>
                </a:solidFill>
                <a:latin typeface="Nunito-Black"/>
                <a:cs typeface="Nunito-Black"/>
              </a:rPr>
              <a:t>WEIGHTING</a:t>
            </a:r>
            <a:endParaRPr sz="900" dirty="0">
              <a:latin typeface="Nunito-Black"/>
              <a:cs typeface="Nunito-Black"/>
            </a:endParaRPr>
          </a:p>
        </p:txBody>
      </p:sp>
      <p:sp>
        <p:nvSpPr>
          <p:cNvPr id="26" name="object 26"/>
          <p:cNvSpPr txBox="1"/>
          <p:nvPr/>
        </p:nvSpPr>
        <p:spPr>
          <a:xfrm>
            <a:off x="647496" y="6342150"/>
            <a:ext cx="3950970" cy="1665199"/>
          </a:xfrm>
          <a:prstGeom prst="rect">
            <a:avLst/>
          </a:prstGeom>
        </p:spPr>
        <p:txBody>
          <a:bodyPr vert="horz" wrap="square" lIns="0" tIns="12700" rIns="0" bIns="0" rtlCol="0">
            <a:spAutoFit/>
          </a:bodyPr>
          <a:lstStyle/>
          <a:p>
            <a:pPr marL="12700" marR="5080">
              <a:lnSpc>
                <a:spcPct val="116700"/>
              </a:lnSpc>
              <a:spcBef>
                <a:spcPts val="100"/>
              </a:spcBef>
            </a:pPr>
            <a:r>
              <a:rPr lang="en-US" sz="1000" b="1" dirty="0">
                <a:solidFill>
                  <a:srgbClr val="4A657A"/>
                </a:solidFill>
                <a:latin typeface="NunitoSans-SemiBold"/>
                <a:cs typeface="NunitoSans-SemiBold"/>
              </a:rPr>
              <a:t>This strategy may be appropriate for an investor with an intermediate to long-term investment horizon, seeking long-term growth of capital and a moderate tolerance for risk. </a:t>
            </a:r>
          </a:p>
          <a:p>
            <a:pPr marL="12700" marR="5080">
              <a:lnSpc>
                <a:spcPct val="116700"/>
              </a:lnSpc>
              <a:spcBef>
                <a:spcPts val="100"/>
              </a:spcBef>
            </a:pPr>
            <a:endParaRPr lang="en-US" sz="1000" b="1" dirty="0">
              <a:solidFill>
                <a:srgbClr val="4A657A"/>
              </a:solidFill>
              <a:latin typeface="NunitoSans-SemiBold"/>
              <a:cs typeface="NunitoSans-SemiBold"/>
            </a:endParaRPr>
          </a:p>
          <a:p>
            <a:pPr marL="12700" marR="5080">
              <a:lnSpc>
                <a:spcPct val="116700"/>
              </a:lnSpc>
              <a:spcBef>
                <a:spcPts val="100"/>
              </a:spcBef>
            </a:pPr>
            <a:r>
              <a:rPr lang="en-US" sz="1000" b="1" dirty="0">
                <a:solidFill>
                  <a:srgbClr val="4A657A"/>
                </a:solidFill>
                <a:latin typeface="NunitoSans-SemiBold"/>
                <a:cs typeface="NunitoSans-SemiBold"/>
              </a:rPr>
              <a:t>The strategy seeks to grow invested capital over the long term with a moderate to high level of volatility. The portfolio is comprised of mutual funds with a target weighting of each security designed to achieve the goals of the portfolio.</a:t>
            </a:r>
          </a:p>
          <a:p>
            <a:pPr marL="12700" marR="5080">
              <a:lnSpc>
                <a:spcPct val="116700"/>
              </a:lnSpc>
              <a:spcBef>
                <a:spcPts val="100"/>
              </a:spcBef>
            </a:pPr>
            <a:endParaRPr lang="en-US" sz="1000" b="1" dirty="0">
              <a:solidFill>
                <a:srgbClr val="4A657A"/>
              </a:solidFill>
              <a:latin typeface="NunitoSans-SemiBold"/>
              <a:cs typeface="NunitoSans-SemiBold"/>
            </a:endParaRPr>
          </a:p>
        </p:txBody>
      </p:sp>
      <p:sp>
        <p:nvSpPr>
          <p:cNvPr id="27" name="object 27"/>
          <p:cNvSpPr/>
          <p:nvPr/>
        </p:nvSpPr>
        <p:spPr>
          <a:xfrm>
            <a:off x="539495" y="7148730"/>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29" name="object 29"/>
          <p:cNvSpPr/>
          <p:nvPr/>
        </p:nvSpPr>
        <p:spPr>
          <a:xfrm>
            <a:off x="539495" y="6401885"/>
            <a:ext cx="56515" cy="81915"/>
          </a:xfrm>
          <a:custGeom>
            <a:avLst/>
            <a:gdLst/>
            <a:ahLst/>
            <a:cxnLst/>
            <a:rect l="l" t="t" r="r" b="b"/>
            <a:pathLst>
              <a:path w="56515" h="81914">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31" name="object 31"/>
          <p:cNvSpPr txBox="1"/>
          <p:nvPr/>
        </p:nvSpPr>
        <p:spPr>
          <a:xfrm>
            <a:off x="488695" y="6059190"/>
            <a:ext cx="161226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STRATEGY</a:t>
            </a:r>
            <a:r>
              <a:rPr sz="900" b="1" spc="385" dirty="0">
                <a:solidFill>
                  <a:srgbClr val="2C8FC5"/>
                </a:solidFill>
                <a:latin typeface="Nunito-Black"/>
                <a:cs typeface="Nunito-Black"/>
              </a:rPr>
              <a:t> </a:t>
            </a:r>
            <a:r>
              <a:rPr sz="900" b="1" spc="40" dirty="0">
                <a:solidFill>
                  <a:srgbClr val="2C8FC5"/>
                </a:solidFill>
                <a:latin typeface="Nunito-Black"/>
                <a:cs typeface="Nunito-Black"/>
              </a:rPr>
              <a:t>DESCRIPTION</a:t>
            </a:r>
            <a:endParaRPr sz="900">
              <a:latin typeface="Nunito-Black"/>
              <a:cs typeface="Nunito-Black"/>
            </a:endParaRPr>
          </a:p>
        </p:txBody>
      </p:sp>
      <p:sp>
        <p:nvSpPr>
          <p:cNvPr id="32" name="object 32"/>
          <p:cNvSpPr/>
          <p:nvPr/>
        </p:nvSpPr>
        <p:spPr>
          <a:xfrm>
            <a:off x="5175148" y="5029200"/>
            <a:ext cx="2087880" cy="0"/>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33" name="object 33"/>
          <p:cNvSpPr/>
          <p:nvPr/>
        </p:nvSpPr>
        <p:spPr>
          <a:xfrm>
            <a:off x="5178297" y="52578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34" name="object 34"/>
          <p:cNvSpPr/>
          <p:nvPr/>
        </p:nvSpPr>
        <p:spPr>
          <a:xfrm>
            <a:off x="5175148" y="54864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35" name="object 35"/>
          <p:cNvSpPr txBox="1"/>
          <p:nvPr/>
        </p:nvSpPr>
        <p:spPr>
          <a:xfrm>
            <a:off x="5296534" y="7485633"/>
            <a:ext cx="1375935" cy="641651"/>
          </a:xfrm>
          <a:prstGeom prst="rect">
            <a:avLst/>
          </a:prstGeom>
        </p:spPr>
        <p:txBody>
          <a:bodyPr vert="horz" wrap="square" lIns="0" tIns="12700" rIns="0" bIns="0" rtlCol="0">
            <a:spAutoFit/>
          </a:bodyPr>
          <a:lstStyle/>
          <a:p>
            <a:pPr marL="12700" marR="5080" algn="l">
              <a:spcBef>
                <a:spcPts val="100"/>
              </a:spcBef>
            </a:pPr>
            <a:r>
              <a:rPr lang="en-US" sz="900" b="1" dirty="0">
                <a:solidFill>
                  <a:srgbClr val="4A657A"/>
                </a:solidFill>
                <a:latin typeface="NunitoSans-SemiBold"/>
                <a:cs typeface="NunitoSans-SemiBold"/>
              </a:rPr>
              <a:t>U.S.</a:t>
            </a:r>
            <a:r>
              <a:rPr lang="en-US" sz="900" b="1" spc="-15" dirty="0">
                <a:solidFill>
                  <a:srgbClr val="4A657A"/>
                </a:solidFill>
                <a:latin typeface="NunitoSans-SemiBold"/>
                <a:cs typeface="NunitoSans-SemiBold"/>
              </a:rPr>
              <a:t> </a:t>
            </a:r>
            <a:r>
              <a:rPr lang="en-US" sz="900" b="1" spc="-10" dirty="0">
                <a:solidFill>
                  <a:srgbClr val="4A657A"/>
                </a:solidFill>
                <a:latin typeface="NunitoSans-SemiBold"/>
                <a:cs typeface="NunitoSans-SemiBold"/>
              </a:rPr>
              <a:t>Equity</a:t>
            </a:r>
          </a:p>
          <a:p>
            <a:pPr marL="12700" marR="5080" algn="l">
              <a:spcBef>
                <a:spcPts val="100"/>
              </a:spcBef>
            </a:pPr>
            <a:r>
              <a:rPr lang="en-US" sz="900" b="1" spc="-10" dirty="0">
                <a:solidFill>
                  <a:srgbClr val="4A657A"/>
                </a:solidFill>
                <a:latin typeface="NunitoSans-SemiBold"/>
                <a:cs typeface="NunitoSans-SemiBold"/>
              </a:rPr>
              <a:t>Non-U.S. Equity</a:t>
            </a:r>
          </a:p>
          <a:p>
            <a:pPr marL="12700" marR="5080" algn="l">
              <a:spcBef>
                <a:spcPts val="100"/>
              </a:spcBef>
            </a:pPr>
            <a:r>
              <a:rPr lang="en-US" sz="900" b="1" dirty="0">
                <a:solidFill>
                  <a:srgbClr val="4A657A"/>
                </a:solidFill>
                <a:latin typeface="NunitoSans-SemiBold"/>
                <a:cs typeface="NunitoSans-SemiBold"/>
              </a:rPr>
              <a:t>U.S. Fixed Income</a:t>
            </a:r>
          </a:p>
          <a:p>
            <a:pPr marL="12700" marR="5080">
              <a:lnSpc>
                <a:spcPct val="138900"/>
              </a:lnSpc>
              <a:spcBef>
                <a:spcPts val="100"/>
              </a:spcBef>
            </a:pPr>
            <a:endParaRPr lang="en-US" sz="900" b="1" spc="-10" dirty="0">
              <a:solidFill>
                <a:srgbClr val="4A657A"/>
              </a:solidFill>
              <a:latin typeface="NunitoSans-SemiBold"/>
              <a:cs typeface="NunitoSans-SemiBold"/>
            </a:endParaRPr>
          </a:p>
        </p:txBody>
      </p:sp>
      <p:sp>
        <p:nvSpPr>
          <p:cNvPr id="37" name="object 37"/>
          <p:cNvSpPr txBox="1"/>
          <p:nvPr/>
        </p:nvSpPr>
        <p:spPr>
          <a:xfrm>
            <a:off x="6589336" y="7452673"/>
            <a:ext cx="365760" cy="635751"/>
          </a:xfrm>
          <a:prstGeom prst="rect">
            <a:avLst/>
          </a:prstGeom>
        </p:spPr>
        <p:txBody>
          <a:bodyPr vert="horz" wrap="square" lIns="0" tIns="66040" rIns="0" bIns="0" rtlCol="0">
            <a:spAutoFit/>
          </a:bodyPr>
          <a:lstStyle/>
          <a:p>
            <a:pPr marL="12700" algn="r">
              <a:lnSpc>
                <a:spcPts val="780"/>
              </a:lnSpc>
              <a:spcBef>
                <a:spcPts val="520"/>
              </a:spcBef>
            </a:pPr>
            <a:r>
              <a:rPr lang="en-US" sz="900" b="1" spc="-10" dirty="0">
                <a:solidFill>
                  <a:srgbClr val="4A657A"/>
                </a:solidFill>
                <a:latin typeface="NunitoSans-SemiBold"/>
                <a:cs typeface="NunitoSans-SemiBold"/>
              </a:rPr>
              <a:t>51</a:t>
            </a:r>
            <a:r>
              <a:rPr sz="900" b="1" spc="-10" dirty="0">
                <a:solidFill>
                  <a:srgbClr val="4A657A"/>
                </a:solidFill>
                <a:latin typeface="NunitoSans-SemiBold"/>
                <a:cs typeface="NunitoSans-SemiBold"/>
              </a:rPr>
              <a:t>.0%</a:t>
            </a:r>
            <a:endParaRPr sz="900" dirty="0">
              <a:latin typeface="NunitoSans-SemiBold"/>
              <a:cs typeface="NunitoSans-SemiBold"/>
            </a:endParaRPr>
          </a:p>
          <a:p>
            <a:pPr marL="12700" algn="r">
              <a:lnSpc>
                <a:spcPts val="780"/>
              </a:lnSpc>
              <a:spcBef>
                <a:spcPts val="420"/>
              </a:spcBef>
            </a:pPr>
            <a:r>
              <a:rPr lang="en-US" sz="900" b="1" spc="-10" dirty="0">
                <a:solidFill>
                  <a:srgbClr val="4A657A"/>
                </a:solidFill>
                <a:latin typeface="NunitoSans-SemiBold"/>
                <a:cs typeface="NunitoSans-SemiBold"/>
              </a:rPr>
              <a:t>29</a:t>
            </a:r>
            <a:r>
              <a:rPr sz="900" b="1" spc="-10" dirty="0">
                <a:solidFill>
                  <a:srgbClr val="4A657A"/>
                </a:solidFill>
                <a:latin typeface="NunitoSans-SemiBold"/>
                <a:cs typeface="NunitoSans-SemiBold"/>
              </a:rPr>
              <a:t>.0%</a:t>
            </a:r>
            <a:endParaRPr lang="en-US" sz="900" b="1" spc="-10" dirty="0">
              <a:solidFill>
                <a:srgbClr val="4A657A"/>
              </a:solidFill>
              <a:latin typeface="NunitoSans-SemiBold"/>
              <a:cs typeface="NunitoSans-SemiBold"/>
            </a:endParaRPr>
          </a:p>
          <a:p>
            <a:pPr marL="12700" algn="r">
              <a:lnSpc>
                <a:spcPts val="780"/>
              </a:lnSpc>
              <a:spcBef>
                <a:spcPts val="420"/>
              </a:spcBef>
            </a:pPr>
            <a:r>
              <a:rPr lang="en-US" sz="900" b="1" spc="-10" dirty="0">
                <a:solidFill>
                  <a:srgbClr val="4A657A"/>
                </a:solidFill>
                <a:latin typeface="NunitoSans-SemiBold"/>
                <a:cs typeface="NunitoSans-SemiBold"/>
              </a:rPr>
              <a:t>20.0%</a:t>
            </a:r>
          </a:p>
          <a:p>
            <a:pPr marL="12700" algn="r">
              <a:lnSpc>
                <a:spcPts val="780"/>
              </a:lnSpc>
              <a:spcBef>
                <a:spcPts val="420"/>
              </a:spcBef>
            </a:pPr>
            <a:endParaRPr sz="900" dirty="0">
              <a:latin typeface="NunitoSans-SemiBold"/>
              <a:cs typeface="NunitoSans-SemiBold"/>
            </a:endParaRPr>
          </a:p>
        </p:txBody>
      </p:sp>
      <p:pic>
        <p:nvPicPr>
          <p:cNvPr id="42" name="object 42"/>
          <p:cNvPicPr/>
          <p:nvPr/>
        </p:nvPicPr>
        <p:blipFill>
          <a:blip r:embed="rId2" cstate="print"/>
          <a:stretch>
            <a:fillRect/>
          </a:stretch>
        </p:blipFill>
        <p:spPr>
          <a:xfrm>
            <a:off x="3872735" y="4961896"/>
            <a:ext cx="241274" cy="241261"/>
          </a:xfrm>
          <a:prstGeom prst="rect">
            <a:avLst/>
          </a:prstGeom>
        </p:spPr>
      </p:pic>
      <p:pic>
        <p:nvPicPr>
          <p:cNvPr id="43" name="object 43"/>
          <p:cNvPicPr/>
          <p:nvPr/>
        </p:nvPicPr>
        <p:blipFill>
          <a:blip r:embed="rId3" cstate="print"/>
          <a:stretch>
            <a:fillRect/>
          </a:stretch>
        </p:blipFill>
        <p:spPr>
          <a:xfrm>
            <a:off x="3866146" y="5411254"/>
            <a:ext cx="241274" cy="241261"/>
          </a:xfrm>
          <a:prstGeom prst="rect">
            <a:avLst/>
          </a:prstGeom>
        </p:spPr>
      </p:pic>
      <p:graphicFrame>
        <p:nvGraphicFramePr>
          <p:cNvPr id="44" name="object 44"/>
          <p:cNvGraphicFramePr>
            <a:graphicFrameLocks noGrp="1"/>
          </p:cNvGraphicFramePr>
          <p:nvPr>
            <p:extLst>
              <p:ext uri="{D42A27DB-BD31-4B8C-83A1-F6EECF244321}">
                <p14:modId xmlns:p14="http://schemas.microsoft.com/office/powerpoint/2010/main" val="3759373065"/>
              </p:ext>
            </p:extLst>
          </p:nvPr>
        </p:nvGraphicFramePr>
        <p:xfrm>
          <a:off x="631954" y="2819400"/>
          <a:ext cx="4343906" cy="2864485"/>
        </p:xfrm>
        <a:graphic>
          <a:graphicData uri="http://schemas.openxmlformats.org/drawingml/2006/table">
            <a:tbl>
              <a:tblPr firstRow="1" bandRow="1">
                <a:tableStyleId>{2D5ABB26-0587-4C30-8999-92F81FD0307C}</a:tableStyleId>
              </a:tblPr>
              <a:tblGrid>
                <a:gridCol w="2067277">
                  <a:extLst>
                    <a:ext uri="{9D8B030D-6E8A-4147-A177-3AD203B41FA5}">
                      <a16:colId xmlns:a16="http://schemas.microsoft.com/office/drawing/2014/main" val="20000"/>
                    </a:ext>
                  </a:extLst>
                </a:gridCol>
                <a:gridCol w="1922873">
                  <a:extLst>
                    <a:ext uri="{9D8B030D-6E8A-4147-A177-3AD203B41FA5}">
                      <a16:colId xmlns:a16="http://schemas.microsoft.com/office/drawing/2014/main" val="20001"/>
                    </a:ext>
                  </a:extLst>
                </a:gridCol>
                <a:gridCol w="353756">
                  <a:extLst>
                    <a:ext uri="{9D8B030D-6E8A-4147-A177-3AD203B41FA5}">
                      <a16:colId xmlns:a16="http://schemas.microsoft.com/office/drawing/2014/main" val="20002"/>
                    </a:ext>
                  </a:extLst>
                </a:gridCol>
              </a:tblGrid>
              <a:tr h="285750">
                <a:tc rowSpan="3">
                  <a:txBody>
                    <a:bodyPr/>
                    <a:lstStyle/>
                    <a:p>
                      <a:pPr>
                        <a:lnSpc>
                          <a:spcPct val="100000"/>
                        </a:lnSpc>
                      </a:pPr>
                      <a:endParaRPr sz="900" dirty="0">
                        <a:latin typeface="Times New Roman"/>
                        <a:cs typeface="Times New Roman"/>
                      </a:endParaRPr>
                    </a:p>
                  </a:txBody>
                  <a:tcPr marL="0" marR="0" marT="0" marB="0">
                    <a:lnL>
                      <a:noFill/>
                    </a:lnL>
                    <a:lnR w="12700">
                      <a:noFill/>
                      <a:prstDash val="solid"/>
                    </a:lnR>
                    <a:lnT>
                      <a:noFill/>
                    </a:lnT>
                    <a:lnB>
                      <a:noFill/>
                    </a:lnB>
                    <a:lnTlToBr w="12700" cmpd="sng">
                      <a:noFill/>
                      <a:prstDash val="solid"/>
                    </a:lnTlToBr>
                    <a:lnBlToTr w="12700" cmpd="sng">
                      <a:noFill/>
                      <a:prstDash val="solid"/>
                    </a:lnBlToTr>
                  </a:tcPr>
                </a:tc>
                <a:tc>
                  <a:txBody>
                    <a:bodyPr/>
                    <a:lstStyle/>
                    <a:p>
                      <a:pPr marL="160655">
                        <a:lnSpc>
                          <a:spcPct val="100000"/>
                        </a:lnSpc>
                        <a:spcBef>
                          <a:spcPts val="330"/>
                        </a:spcBef>
                      </a:pPr>
                      <a:r>
                        <a:rPr sz="900" b="1" dirty="0">
                          <a:solidFill>
                            <a:srgbClr val="4A657A"/>
                          </a:solidFill>
                          <a:latin typeface="NunitoSans-SemiBold"/>
                          <a:cs typeface="NunitoSans-SemiBold"/>
                        </a:rPr>
                        <a:t>Avg.</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Eff</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Duration</a:t>
                      </a:r>
                      <a:r>
                        <a:rPr sz="900" b="1" spc="-15" dirty="0">
                          <a:solidFill>
                            <a:srgbClr val="4A657A"/>
                          </a:solidFill>
                          <a:latin typeface="NunitoSans-SemiBold"/>
                          <a:cs typeface="NunitoSans-SemiBold"/>
                        </a:rPr>
                        <a:t> </a:t>
                      </a:r>
                      <a:r>
                        <a:rPr sz="900" b="1" spc="-10" dirty="0">
                          <a:solidFill>
                            <a:srgbClr val="4A657A"/>
                          </a:solidFill>
                          <a:latin typeface="NunitoSans-SemiBold"/>
                          <a:cs typeface="NunitoSans-SemiBold"/>
                        </a:rPr>
                        <a:t>(Years)</a:t>
                      </a:r>
                      <a:endParaRPr sz="900" dirty="0">
                        <a:latin typeface="NunitoSans-SemiBold"/>
                        <a:cs typeface="NunitoSans-SemiBold"/>
                      </a:endParaRPr>
                    </a:p>
                  </a:txBody>
                  <a:tcPr marL="0" marR="0" marT="41910" marB="0" anchor="ctr">
                    <a:lnL w="12700">
                      <a:noFill/>
                      <a:prstDash val="solid"/>
                    </a:lnL>
                    <a:lnR>
                      <a:noFill/>
                    </a:lnR>
                    <a:lnT>
                      <a:noFill/>
                    </a:lnT>
                    <a:lnB w="9525">
                      <a:noFill/>
                      <a:prstDash val="solid"/>
                    </a:lnB>
                    <a:lnTlToBr w="12700" cmpd="sng">
                      <a:noFill/>
                      <a:prstDash val="solid"/>
                    </a:lnTlToBr>
                    <a:lnBlToTr w="12700" cmpd="sng">
                      <a:noFill/>
                      <a:prstDash val="solid"/>
                    </a:lnBlToTr>
                  </a:tcPr>
                </a:tc>
                <a:tc>
                  <a:txBody>
                    <a:bodyPr/>
                    <a:lstStyle/>
                    <a:p>
                      <a:pPr algn="l">
                        <a:lnSpc>
                          <a:spcPct val="100000"/>
                        </a:lnSpc>
                        <a:spcBef>
                          <a:spcPts val="345"/>
                        </a:spcBef>
                      </a:pPr>
                      <a:r>
                        <a:rPr lang="en-US" sz="900" b="1" spc="-20" dirty="0">
                          <a:solidFill>
                            <a:srgbClr val="4A657A"/>
                          </a:solidFill>
                          <a:latin typeface="Nunito Sans"/>
                          <a:cs typeface="Nunito Sans"/>
                        </a:rPr>
                        <a:t>7.37</a:t>
                      </a:r>
                    </a:p>
                  </a:txBody>
                  <a:tcPr marL="0" marR="0" marT="43815" marB="0" anchor="ctr">
                    <a:lnL>
                      <a:noFill/>
                    </a:lnL>
                    <a:lnR>
                      <a:noFill/>
                    </a:lnR>
                    <a:lnT>
                      <a:noFill/>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36220">
                <a:tc vMerge="1">
                  <a:txBody>
                    <a:bodyPr/>
                    <a:lstStyle/>
                    <a:p>
                      <a:endParaRPr/>
                    </a:p>
                  </a:txBody>
                  <a:tcPr marL="0" marR="0" marT="0" marB="0">
                    <a:lnR w="12700">
                      <a:solidFill>
                        <a:srgbClr val="F2F7FB"/>
                      </a:solidFill>
                      <a:prstDash val="solid"/>
                    </a:lnR>
                  </a:tcPr>
                </a:tc>
                <a:tc>
                  <a:txBody>
                    <a:bodyPr/>
                    <a:lstStyle/>
                    <a:p>
                      <a:pPr marL="160655">
                        <a:lnSpc>
                          <a:spcPct val="100000"/>
                        </a:lnSpc>
                        <a:spcBef>
                          <a:spcPts val="270"/>
                        </a:spcBef>
                      </a:pPr>
                      <a:r>
                        <a:rPr sz="900" b="1" dirty="0">
                          <a:solidFill>
                            <a:srgbClr val="4A657A"/>
                          </a:solidFill>
                          <a:latin typeface="NunitoSans-SemiBold"/>
                          <a:cs typeface="NunitoSans-SemiBold"/>
                        </a:rPr>
                        <a:t>Avg.</a:t>
                      </a:r>
                      <a:r>
                        <a:rPr sz="900" b="1" spc="-35" dirty="0">
                          <a:solidFill>
                            <a:srgbClr val="4A657A"/>
                          </a:solidFill>
                          <a:latin typeface="NunitoSans-SemiBold"/>
                          <a:cs typeface="NunitoSans-SemiBold"/>
                        </a:rPr>
                        <a:t> </a:t>
                      </a:r>
                      <a:r>
                        <a:rPr sz="900" b="1" dirty="0">
                          <a:solidFill>
                            <a:srgbClr val="4A657A"/>
                          </a:solidFill>
                          <a:latin typeface="NunitoSans-SemiBold"/>
                          <a:cs typeface="NunitoSans-SemiBold"/>
                        </a:rPr>
                        <a:t>W</a:t>
                      </a:r>
                      <a:r>
                        <a:rPr lang="en-US" sz="900" b="1" dirty="0">
                          <a:solidFill>
                            <a:srgbClr val="4A657A"/>
                          </a:solidFill>
                          <a:latin typeface="NunitoSans-SemiBold"/>
                          <a:cs typeface="NunitoSans-SemiBold"/>
                        </a:rPr>
                        <a:t>eighted</a:t>
                      </a:r>
                      <a:r>
                        <a:rPr sz="900" b="1" spc="-25" dirty="0">
                          <a:solidFill>
                            <a:srgbClr val="4A657A"/>
                          </a:solidFill>
                          <a:latin typeface="NunitoSans-SemiBold"/>
                          <a:cs typeface="NunitoSans-SemiBold"/>
                        </a:rPr>
                        <a:t> </a:t>
                      </a:r>
                      <a:r>
                        <a:rPr sz="900" b="1" spc="-10" dirty="0">
                          <a:solidFill>
                            <a:srgbClr val="4A657A"/>
                          </a:solidFill>
                          <a:latin typeface="NunitoSans-SemiBold"/>
                          <a:cs typeface="NunitoSans-SemiBold"/>
                        </a:rPr>
                        <a:t>Coupon</a:t>
                      </a:r>
                      <a:endParaRPr sz="900" dirty="0">
                        <a:latin typeface="NunitoSans-SemiBold"/>
                        <a:cs typeface="NunitoSans-SemiBold"/>
                      </a:endParaRPr>
                    </a:p>
                  </a:txBody>
                  <a:tcPr marL="0" marR="0" marT="34290" marB="0" anchor="ctr">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a:txBody>
                    <a:bodyPr/>
                    <a:lstStyle/>
                    <a:p>
                      <a:pPr algn="l">
                        <a:lnSpc>
                          <a:spcPct val="100000"/>
                        </a:lnSpc>
                        <a:spcBef>
                          <a:spcPts val="280"/>
                        </a:spcBef>
                      </a:pPr>
                      <a:r>
                        <a:rPr lang="en-US" sz="900" b="1" spc="-20" dirty="0">
                          <a:solidFill>
                            <a:srgbClr val="4A657A"/>
                          </a:solidFill>
                          <a:latin typeface="Nunito Sans"/>
                          <a:cs typeface="Nunito Sans"/>
                        </a:rPr>
                        <a:t>3.45%</a:t>
                      </a:r>
                    </a:p>
                  </a:txBody>
                  <a:tcPr marL="0" marR="0" marT="35560" marB="0" anchor="ctr">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23520">
                <a:tc vMerge="1">
                  <a:txBody>
                    <a:bodyPr/>
                    <a:lstStyle/>
                    <a:p>
                      <a:endParaRPr/>
                    </a:p>
                  </a:txBody>
                  <a:tcPr marL="0" marR="0" marT="0" marB="0">
                    <a:lnR w="12700">
                      <a:solidFill>
                        <a:srgbClr val="F2F7FB"/>
                      </a:solidFill>
                      <a:prstDash val="solid"/>
                    </a:lnR>
                  </a:tcPr>
                </a:tc>
                <a:tc>
                  <a:txBody>
                    <a:bodyPr/>
                    <a:lstStyle/>
                    <a:p>
                      <a:pPr marL="160655">
                        <a:lnSpc>
                          <a:spcPct val="100000"/>
                        </a:lnSpc>
                        <a:spcBef>
                          <a:spcPts val="330"/>
                        </a:spcBef>
                      </a:pPr>
                      <a:endParaRPr sz="900" dirty="0">
                        <a:latin typeface="NunitoSans-SemiBold"/>
                        <a:cs typeface="NunitoSans-SemiBold"/>
                      </a:endParaRPr>
                    </a:p>
                  </a:txBody>
                  <a:tcPr marL="0" marR="0" marT="4191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a:txBody>
                    <a:bodyPr/>
                    <a:lstStyle/>
                    <a:p>
                      <a:pPr algn="r">
                        <a:lnSpc>
                          <a:spcPct val="100000"/>
                        </a:lnSpc>
                        <a:spcBef>
                          <a:spcPts val="345"/>
                        </a:spcBef>
                      </a:pPr>
                      <a:endParaRPr sz="900" dirty="0">
                        <a:solidFill>
                          <a:schemeClr val="bg1"/>
                        </a:solidFill>
                        <a:latin typeface="Nunito Sans"/>
                        <a:cs typeface="Nunito Sans"/>
                      </a:endParaRPr>
                    </a:p>
                  </a:txBody>
                  <a:tcPr marL="0" marR="0" marT="43815"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33045">
                <a:tc>
                  <a:txBody>
                    <a:bodyPr/>
                    <a:lstStyle/>
                    <a:p>
                      <a:pPr marL="31750">
                        <a:lnSpc>
                          <a:spcPct val="100000"/>
                        </a:lnSpc>
                        <a:spcBef>
                          <a:spcPts val="445"/>
                        </a:spcBef>
                      </a:pPr>
                      <a:endParaRPr sz="1000" dirty="0">
                        <a:latin typeface="NunitoSans-SemiBold"/>
                        <a:cs typeface="NunitoSans-SemiBold"/>
                      </a:endParaRPr>
                    </a:p>
                  </a:txBody>
                  <a:tcPr marL="0" marR="0" marT="56515" marB="0">
                    <a:lnL>
                      <a:noFill/>
                    </a:lnL>
                    <a:lnR w="12700">
                      <a:noFill/>
                      <a:prstDash val="solid"/>
                    </a:lnR>
                    <a:lnT>
                      <a:noFill/>
                    </a:lnT>
                    <a:lnB>
                      <a:noFill/>
                    </a:lnB>
                    <a:lnTlToBr w="12700" cmpd="sng">
                      <a:noFill/>
                      <a:prstDash val="solid"/>
                    </a:lnTlToBr>
                    <a:lnBlToTr w="12700" cmpd="sng">
                      <a:noFill/>
                      <a:prstDash val="solid"/>
                    </a:lnBlToTr>
                  </a:tcPr>
                </a:tc>
                <a:tc>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a:txBody>
                    <a:bodyPr/>
                    <a:lstStyle/>
                    <a:p>
                      <a:pPr algn="r">
                        <a:lnSpc>
                          <a:spcPct val="100000"/>
                        </a:lnSpc>
                        <a:spcBef>
                          <a:spcPts val="280"/>
                        </a:spcBef>
                      </a:pPr>
                      <a:endParaRPr sz="900" dirty="0">
                        <a:latin typeface="Nunito Sans"/>
                        <a:cs typeface="Nunito Sans"/>
                      </a:endParaRPr>
                    </a:p>
                  </a:txBody>
                  <a:tcPr marL="0" marR="0" marT="35560"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53060">
                <a:tc>
                  <a:txBody>
                    <a:bodyPr/>
                    <a:lstStyle/>
                    <a:p>
                      <a:pPr marL="31750">
                        <a:lnSpc>
                          <a:spcPct val="100000"/>
                        </a:lnSpc>
                        <a:spcBef>
                          <a:spcPts val="10"/>
                        </a:spcBef>
                      </a:pPr>
                      <a:endParaRPr sz="1000">
                        <a:latin typeface="NunitoSans-SemiBold"/>
                        <a:cs typeface="NunitoSans-SemiBold"/>
                      </a:endParaRPr>
                    </a:p>
                  </a:txBody>
                  <a:tcPr marL="0" marR="0" marT="1270" marB="0">
                    <a:lnL>
                      <a:noFill/>
                    </a:lnL>
                    <a:lnR w="12700">
                      <a:noFill/>
                      <a:prstDash val="solid"/>
                    </a:lnR>
                    <a:lnT>
                      <a:noFill/>
                    </a:lnT>
                    <a:lnB>
                      <a:noFill/>
                    </a:lnB>
                    <a:lnTlToBr w="12700" cmpd="sng">
                      <a:noFill/>
                      <a:prstDash val="solid"/>
                    </a:lnTlToBr>
                    <a:lnBlToTr w="12700" cmpd="sng">
                      <a:noFill/>
                      <a:prstDash val="solid"/>
                    </a:lnBlToTr>
                  </a:tcPr>
                </a:tc>
                <a:tc>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a:noFill/>
                    </a:lnB>
                    <a:lnTlToBr w="12700" cmpd="sng">
                      <a:noFill/>
                      <a:prstDash val="solid"/>
                    </a:lnTlToBr>
                    <a:lnBlToTr w="12700" cmpd="sng">
                      <a:noFill/>
                      <a:prstDash val="solid"/>
                    </a:lnBlToTr>
                  </a:tcPr>
                </a:tc>
                <a:tc>
                  <a:txBody>
                    <a:bodyPr/>
                    <a:lstStyle/>
                    <a:p>
                      <a:pPr algn="r">
                        <a:lnSpc>
                          <a:spcPct val="100000"/>
                        </a:lnSpc>
                        <a:spcBef>
                          <a:spcPts val="280"/>
                        </a:spcBef>
                      </a:pPr>
                      <a:endParaRPr sz="900" dirty="0">
                        <a:latin typeface="Nunito Sans"/>
                        <a:cs typeface="Nunito Sans"/>
                      </a:endParaRPr>
                    </a:p>
                  </a:txBody>
                  <a:tcPr marL="0" marR="0" marT="35560" marB="0">
                    <a:lnL>
                      <a:noFill/>
                    </a:lnL>
                    <a:lnR>
                      <a:noFill/>
                    </a:lnR>
                    <a:lnT w="9525">
                      <a:noFill/>
                      <a:prstDash val="solid"/>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22250">
                <a:tc>
                  <a:txBody>
                    <a:bodyPr/>
                    <a:lstStyle/>
                    <a:p>
                      <a:pPr marL="31750">
                        <a:lnSpc>
                          <a:spcPct val="100000"/>
                        </a:lnSpc>
                        <a:spcBef>
                          <a:spcPts val="25"/>
                        </a:spcBef>
                      </a:pPr>
                      <a:endParaRPr sz="1000" dirty="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a:txBody>
                    <a:bodyPr/>
                    <a:lstStyle/>
                    <a:p>
                      <a:pPr>
                        <a:lnSpc>
                          <a:spcPct val="100000"/>
                        </a:lnSpc>
                      </a:pPr>
                      <a:endParaRPr sz="900" dirty="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22250">
                <a:tc>
                  <a:txBody>
                    <a:bodyPr/>
                    <a:lstStyle/>
                    <a:p>
                      <a:pPr marL="31750">
                        <a:lnSpc>
                          <a:spcPct val="100000"/>
                        </a:lnSpc>
                        <a:spcBef>
                          <a:spcPts val="375"/>
                        </a:spcBef>
                      </a:pPr>
                      <a:endParaRPr sz="1000" dirty="0">
                        <a:latin typeface="NunitoSans-SemiBold"/>
                        <a:cs typeface="NunitoSans-SemiBold"/>
                      </a:endParaRPr>
                    </a:p>
                  </a:txBody>
                  <a:tcPr marL="0" marR="0" marT="47625" marB="0">
                    <a:lnL>
                      <a:noFill/>
                    </a:lnL>
                    <a:lnR w="12700">
                      <a:noFill/>
                      <a:prstDash val="solid"/>
                    </a:lnR>
                    <a:lnT>
                      <a:noFill/>
                    </a:lnT>
                    <a:lnB>
                      <a:noFill/>
                    </a:lnB>
                    <a:lnTlToBr w="12700" cmpd="sng">
                      <a:noFill/>
                      <a:prstDash val="solid"/>
                    </a:lnTlToBr>
                    <a:lnBlToTr w="12700" cmpd="sng">
                      <a:noFill/>
                      <a:prstDash val="solid"/>
                    </a:lnBlToTr>
                  </a:tcPr>
                </a:tc>
                <a:tc>
                  <a:txBody>
                    <a:bodyPr/>
                    <a:lstStyle/>
                    <a:p>
                      <a:pPr>
                        <a:lnSpc>
                          <a:spcPct val="100000"/>
                        </a:lnSpc>
                      </a:pPr>
                      <a:endParaRPr sz="900" dirty="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a:txBody>
                    <a:bodyPr/>
                    <a:lstStyle/>
                    <a:p>
                      <a:pPr>
                        <a:lnSpc>
                          <a:spcPct val="100000"/>
                        </a:lnSpc>
                      </a:pPr>
                      <a:endParaRPr sz="90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1088390">
                <a:tc>
                  <a:txBody>
                    <a:bodyPr/>
                    <a:lstStyle/>
                    <a:p>
                      <a:pPr marL="31750">
                        <a:lnSpc>
                          <a:spcPct val="100000"/>
                        </a:lnSpc>
                        <a:spcBef>
                          <a:spcPts val="25"/>
                        </a:spcBef>
                      </a:pPr>
                      <a:endParaRPr sz="1000" dirty="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gridSpan="2">
                  <a:txBody>
                    <a:bodyPr/>
                    <a:lstStyle/>
                    <a:p>
                      <a:pPr marL="145415">
                        <a:lnSpc>
                          <a:spcPct val="100000"/>
                        </a:lnSpc>
                        <a:spcBef>
                          <a:spcPts val="545"/>
                        </a:spcBef>
                      </a:pPr>
                      <a:r>
                        <a:rPr sz="900" b="1" spc="100" baseline="0" dirty="0">
                          <a:solidFill>
                            <a:srgbClr val="2C8FC5"/>
                          </a:solidFill>
                          <a:latin typeface="Nunito-Black"/>
                          <a:cs typeface="Nunito-Black"/>
                        </a:rPr>
                        <a:t>KEY ATTRIBUTES</a:t>
                      </a:r>
                      <a:endParaRPr sz="900" spc="100" baseline="0" dirty="0">
                        <a:latin typeface="Nunito-Black"/>
                        <a:cs typeface="Nunito-Black"/>
                      </a:endParaRPr>
                    </a:p>
                    <a:p>
                      <a:pPr marL="446405">
                        <a:lnSpc>
                          <a:spcPct val="100000"/>
                        </a:lnSpc>
                        <a:spcBef>
                          <a:spcPts val="1035"/>
                        </a:spcBef>
                        <a:tabLst>
                          <a:tab pos="1483360" algn="l"/>
                        </a:tabLst>
                      </a:pPr>
                      <a:r>
                        <a:rPr sz="900" b="1" spc="-10" dirty="0">
                          <a:solidFill>
                            <a:srgbClr val="4A657A"/>
                          </a:solidFill>
                          <a:latin typeface="NunitoSans-SemiBold"/>
                          <a:cs typeface="NunitoSans-SemiBold"/>
                        </a:rPr>
                        <a:t>Globally</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Multi-Asset</a:t>
                      </a:r>
                      <a:endParaRPr sz="900" dirty="0">
                        <a:latin typeface="NunitoSans-SemiBold"/>
                        <a:cs typeface="NunitoSans-SemiBold"/>
                      </a:endParaRPr>
                    </a:p>
                    <a:p>
                      <a:pPr marL="446405">
                        <a:lnSpc>
                          <a:spcPct val="100000"/>
                        </a:lnSpc>
                        <a:spcBef>
                          <a:spcPts val="20"/>
                        </a:spcBef>
                        <a:tabLst>
                          <a:tab pos="1483360" algn="l"/>
                        </a:tabLst>
                      </a:pPr>
                      <a:r>
                        <a:rPr sz="900" b="1" spc="-10" dirty="0">
                          <a:solidFill>
                            <a:srgbClr val="4A657A"/>
                          </a:solidFill>
                          <a:latin typeface="NunitoSans-SemiBold"/>
                          <a:cs typeface="NunitoSans-SemiBold"/>
                        </a:rPr>
                        <a:t>Diversified</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Class</a:t>
                      </a:r>
                      <a:endParaRPr sz="900" dirty="0">
                        <a:latin typeface="NunitoSans-SemiBold"/>
                        <a:cs typeface="NunitoSans-SemiBold"/>
                      </a:endParaRPr>
                    </a:p>
                    <a:p>
                      <a:pPr>
                        <a:lnSpc>
                          <a:spcPct val="100000"/>
                        </a:lnSpc>
                        <a:spcBef>
                          <a:spcPts val="25"/>
                        </a:spcBef>
                      </a:pPr>
                      <a:endParaRPr sz="1000" dirty="0">
                        <a:latin typeface="Times New Roman"/>
                        <a:cs typeface="Times New Roman"/>
                      </a:endParaRPr>
                    </a:p>
                    <a:p>
                      <a:pPr marL="450215">
                        <a:lnSpc>
                          <a:spcPct val="100000"/>
                        </a:lnSpc>
                        <a:tabLst>
                          <a:tab pos="1484630" algn="l"/>
                        </a:tabLst>
                      </a:pPr>
                      <a:r>
                        <a:rPr sz="900" b="1" dirty="0">
                          <a:solidFill>
                            <a:srgbClr val="4A657A"/>
                          </a:solidFill>
                          <a:latin typeface="NunitoSans-SemiBold"/>
                          <a:cs typeface="NunitoSans-SemiBold"/>
                        </a:rPr>
                        <a:t>Low</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Fees</a:t>
                      </a:r>
                      <a:r>
                        <a:rPr sz="900" b="1" spc="-10"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r>
                        <a:rPr sz="900" b="1" dirty="0">
                          <a:solidFill>
                            <a:srgbClr val="4A657A"/>
                          </a:solidFill>
                          <a:latin typeface="NunitoSans-SemiBold"/>
                          <a:cs typeface="NunitoSans-SemiBold"/>
                        </a:rPr>
                        <a:t>	Liquidity</a:t>
                      </a:r>
                      <a:r>
                        <a:rPr sz="900" b="1" spc="5"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endParaRPr sz="900" dirty="0">
                        <a:latin typeface="NunitoSans-SemiBold"/>
                        <a:cs typeface="NunitoSans-SemiBold"/>
                      </a:endParaRPr>
                    </a:p>
                    <a:p>
                      <a:pPr marL="450215">
                        <a:lnSpc>
                          <a:spcPct val="100000"/>
                        </a:lnSpc>
                        <a:spcBef>
                          <a:spcPts val="20"/>
                        </a:spcBef>
                        <a:tabLst>
                          <a:tab pos="1484630" algn="l"/>
                        </a:tabLst>
                      </a:pPr>
                      <a:r>
                        <a:rPr sz="900" b="1" spc="-10" dirty="0">
                          <a:solidFill>
                            <a:srgbClr val="4A657A"/>
                          </a:solidFill>
                          <a:latin typeface="NunitoSans-SemiBold"/>
                          <a:cs typeface="NunitoSans-SemiBold"/>
                        </a:rPr>
                        <a:t>Expenses</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Transparency</a:t>
                      </a:r>
                      <a:endParaRPr sz="900" dirty="0">
                        <a:latin typeface="NunitoSans-SemiBold"/>
                        <a:cs typeface="NunitoSans-SemiBold"/>
                      </a:endParaRPr>
                    </a:p>
                  </a:txBody>
                  <a:tcPr marL="0" marR="0" marT="69215" marB="0">
                    <a:lnL w="12700">
                      <a:noFill/>
                      <a:prstDash val="solid"/>
                    </a:lnL>
                    <a:lnR>
                      <a:noFill/>
                    </a:lnR>
                    <a:lnT>
                      <a:noFill/>
                    </a:lnT>
                    <a:lnB>
                      <a:noFill/>
                    </a:lnB>
                    <a:lnTlToBr w="12700" cmpd="sng">
                      <a:noFill/>
                      <a:prstDash val="solid"/>
                    </a:lnTlToBr>
                    <a:lnBlToTr w="12700" cmpd="sng">
                      <a:noFill/>
                      <a:prstDash val="solid"/>
                    </a:lnBlToTr>
                  </a:tcPr>
                </a:tc>
                <a:tc hMerge="1">
                  <a:txBody>
                    <a:bodyPr/>
                    <a:lstStyle/>
                    <a:p>
                      <a:endParaRPr/>
                    </a:p>
                  </a:txBody>
                  <a:tcPr marL="0" marR="0" marT="0" marB="0"/>
                </a:tc>
                <a:extLst>
                  <a:ext uri="{0D108BD9-81ED-4DB2-BD59-A6C34878D82A}">
                    <a16:rowId xmlns:a16="http://schemas.microsoft.com/office/drawing/2014/main" val="10007"/>
                  </a:ext>
                </a:extLst>
              </a:tr>
            </a:tbl>
          </a:graphicData>
        </a:graphic>
      </p:graphicFrame>
      <p:sp>
        <p:nvSpPr>
          <p:cNvPr id="45" name="object 45"/>
          <p:cNvSpPr/>
          <p:nvPr/>
        </p:nvSpPr>
        <p:spPr>
          <a:xfrm>
            <a:off x="499363" y="2926079"/>
            <a:ext cx="1986280" cy="499745"/>
          </a:xfrm>
          <a:custGeom>
            <a:avLst/>
            <a:gdLst/>
            <a:ahLst/>
            <a:cxnLst/>
            <a:rect l="l" t="t" r="r" b="b"/>
            <a:pathLst>
              <a:path w="1986280" h="499745">
                <a:moveTo>
                  <a:pt x="19588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958848" y="499364"/>
                </a:lnTo>
                <a:lnTo>
                  <a:pt x="1969526" y="497208"/>
                </a:lnTo>
                <a:lnTo>
                  <a:pt x="1978245" y="491329"/>
                </a:lnTo>
                <a:lnTo>
                  <a:pt x="1984124" y="482610"/>
                </a:lnTo>
                <a:lnTo>
                  <a:pt x="1986280" y="471931"/>
                </a:lnTo>
                <a:lnTo>
                  <a:pt x="1986280" y="27432"/>
                </a:lnTo>
                <a:lnTo>
                  <a:pt x="1984124" y="16753"/>
                </a:lnTo>
                <a:lnTo>
                  <a:pt x="1978245" y="8034"/>
                </a:lnTo>
                <a:lnTo>
                  <a:pt x="1969526" y="2155"/>
                </a:lnTo>
                <a:lnTo>
                  <a:pt x="1958848" y="0"/>
                </a:lnTo>
                <a:close/>
              </a:path>
            </a:pathLst>
          </a:custGeom>
          <a:solidFill>
            <a:srgbClr val="F2F7FB"/>
          </a:solidFill>
        </p:spPr>
        <p:txBody>
          <a:bodyPr wrap="square" lIns="0" tIns="0" rIns="0" bIns="0" rtlCol="0"/>
          <a:lstStyle/>
          <a:p>
            <a:endParaRPr/>
          </a:p>
        </p:txBody>
      </p:sp>
      <p:pic>
        <p:nvPicPr>
          <p:cNvPr id="48" name="object 48"/>
          <p:cNvPicPr/>
          <p:nvPr/>
        </p:nvPicPr>
        <p:blipFill>
          <a:blip r:embed="rId4" cstate="print"/>
          <a:stretch>
            <a:fillRect/>
          </a:stretch>
        </p:blipFill>
        <p:spPr>
          <a:xfrm>
            <a:off x="2827779" y="5398554"/>
            <a:ext cx="241274" cy="241261"/>
          </a:xfrm>
          <a:prstGeom prst="rect">
            <a:avLst/>
          </a:prstGeom>
        </p:spPr>
      </p:pic>
      <p:pic>
        <p:nvPicPr>
          <p:cNvPr id="49" name="object 49"/>
          <p:cNvPicPr/>
          <p:nvPr/>
        </p:nvPicPr>
        <p:blipFill>
          <a:blip r:embed="rId5" cstate="print"/>
          <a:stretch>
            <a:fillRect/>
          </a:stretch>
        </p:blipFill>
        <p:spPr>
          <a:xfrm>
            <a:off x="2827779" y="4961896"/>
            <a:ext cx="241274" cy="241261"/>
          </a:xfrm>
          <a:prstGeom prst="rect">
            <a:avLst/>
          </a:prstGeom>
        </p:spPr>
      </p:pic>
      <p:pic>
        <p:nvPicPr>
          <p:cNvPr id="58" name="Graphic 57">
            <a:extLst>
              <a:ext uri="{FF2B5EF4-FFF2-40B4-BE49-F238E27FC236}">
                <a16:creationId xmlns:a16="http://schemas.microsoft.com/office/drawing/2014/main" id="{F6B7778B-DFCB-360D-175A-0272CB3F3B9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66342" y="3036882"/>
            <a:ext cx="1027508" cy="283451"/>
          </a:xfrm>
          <a:prstGeom prst="rect">
            <a:avLst/>
          </a:prstGeom>
        </p:spPr>
      </p:pic>
      <p:graphicFrame>
        <p:nvGraphicFramePr>
          <p:cNvPr id="61" name="Chart 60">
            <a:extLst>
              <a:ext uri="{FF2B5EF4-FFF2-40B4-BE49-F238E27FC236}">
                <a16:creationId xmlns:a16="http://schemas.microsoft.com/office/drawing/2014/main" id="{2ADC03D8-F264-5DD6-195D-D5760B4E8867}"/>
              </a:ext>
            </a:extLst>
          </p:cNvPr>
          <p:cNvGraphicFramePr/>
          <p:nvPr>
            <p:extLst>
              <p:ext uri="{D42A27DB-BD31-4B8C-83A1-F6EECF244321}">
                <p14:modId xmlns:p14="http://schemas.microsoft.com/office/powerpoint/2010/main" val="113718027"/>
              </p:ext>
            </p:extLst>
          </p:nvPr>
        </p:nvGraphicFramePr>
        <p:xfrm>
          <a:off x="5105754" y="6374674"/>
          <a:ext cx="1980846" cy="1151323"/>
        </p:xfrm>
        <a:graphic>
          <a:graphicData uri="http://schemas.openxmlformats.org/drawingml/2006/chart">
            <c:chart xmlns:c="http://schemas.openxmlformats.org/drawingml/2006/chart" xmlns:r="http://schemas.openxmlformats.org/officeDocument/2006/relationships" r:id="rId8"/>
          </a:graphicData>
        </a:graphic>
      </p:graphicFrame>
      <p:sp>
        <p:nvSpPr>
          <p:cNvPr id="56" name="object 18">
            <a:extLst>
              <a:ext uri="{FF2B5EF4-FFF2-40B4-BE49-F238E27FC236}">
                <a16:creationId xmlns:a16="http://schemas.microsoft.com/office/drawing/2014/main" id="{6EFC9977-9D36-72AA-01E5-9DBE71938574}"/>
              </a:ext>
            </a:extLst>
          </p:cNvPr>
          <p:cNvSpPr txBox="1"/>
          <p:nvPr/>
        </p:nvSpPr>
        <p:spPr>
          <a:xfrm>
            <a:off x="5119109" y="4886711"/>
            <a:ext cx="2289294" cy="840615"/>
          </a:xfrm>
          <a:prstGeom prst="rect">
            <a:avLst/>
          </a:prstGeom>
        </p:spPr>
        <p:txBody>
          <a:bodyPr vert="horz" wrap="square" lIns="0" tIns="12700" rIns="0" bIns="0" rtlCol="0">
            <a:spAutoFit/>
          </a:bodyPr>
          <a:lstStyle/>
          <a:p>
            <a:pPr marL="76200">
              <a:lnSpc>
                <a:spcPct val="100000"/>
              </a:lnSpc>
              <a:spcBef>
                <a:spcPts val="775"/>
              </a:spcBef>
              <a:tabLst>
                <a:tab pos="1025525" algn="l"/>
              </a:tabLst>
            </a:pPr>
            <a:r>
              <a:rPr sz="900" b="1" dirty="0">
                <a:solidFill>
                  <a:srgbClr val="4A657A"/>
                </a:solidFill>
                <a:latin typeface="NunitoSans-SemiBold"/>
                <a:cs typeface="NunitoSans-SemiBold"/>
              </a:rPr>
              <a:t>Risk </a:t>
            </a:r>
            <a:r>
              <a:rPr sz="900" b="1" spc="-10" dirty="0">
                <a:solidFill>
                  <a:srgbClr val="4A657A"/>
                </a:solidFill>
                <a:latin typeface="NunitoSans-SemiBold"/>
                <a:cs typeface="NunitoSans-SemiBold"/>
              </a:rPr>
              <a:t>Profile</a:t>
            </a:r>
            <a:r>
              <a:rPr sz="900" b="1" dirty="0">
                <a:solidFill>
                  <a:srgbClr val="4A657A"/>
                </a:solidFill>
                <a:latin typeface="NunitoSans-SemiBold"/>
                <a:cs typeface="NunitoSans-SemiBold"/>
              </a:rPr>
              <a:t>	</a:t>
            </a:r>
            <a:r>
              <a:rPr lang="en-US" sz="900" b="1" spc="-10" dirty="0">
                <a:solidFill>
                  <a:srgbClr val="4A657A"/>
                </a:solidFill>
                <a:latin typeface="NunitoSans-SemiBold"/>
                <a:cs typeface="NunitoSans-SemiBold"/>
              </a:rPr>
              <a:t>Moderate Aggressive</a:t>
            </a:r>
            <a:endParaRPr sz="900" dirty="0">
              <a:latin typeface="NunitoSans-SemiBold"/>
              <a:cs typeface="NunitoSans-SemiBold"/>
            </a:endParaRPr>
          </a:p>
          <a:p>
            <a:pPr marL="76200">
              <a:lnSpc>
                <a:spcPct val="100000"/>
              </a:lnSpc>
              <a:spcBef>
                <a:spcPts val="720"/>
              </a:spcBef>
              <a:tabLst>
                <a:tab pos="1890395" algn="l"/>
              </a:tabLst>
            </a:pPr>
            <a:r>
              <a:rPr sz="900" b="1" spc="-10" dirty="0">
                <a:solidFill>
                  <a:srgbClr val="4A657A"/>
                </a:solidFill>
                <a:latin typeface="NunitoSans-SemiBold"/>
                <a:cs typeface="NunitoSans-SemiBold"/>
              </a:rPr>
              <a:t>Turnover</a:t>
            </a:r>
            <a:r>
              <a:rPr lang="en-US" sz="900" b="1" spc="-10" dirty="0">
                <a:solidFill>
                  <a:srgbClr val="4A657A"/>
                </a:solidFill>
                <a:latin typeface="NunitoSans-SemiBold"/>
                <a:cs typeface="NunitoSans-SemiBold"/>
              </a:rPr>
              <a:t>                                Moderately Low</a:t>
            </a:r>
            <a:endParaRPr sz="900" dirty="0">
              <a:latin typeface="NunitoSans-SemiBold"/>
              <a:cs typeface="NunitoSans-SemiBold"/>
            </a:endParaRPr>
          </a:p>
          <a:p>
            <a:pPr marL="76200" marR="68580">
              <a:lnSpc>
                <a:spcPts val="1900"/>
              </a:lnSpc>
              <a:tabLst>
                <a:tab pos="1794510" algn="l"/>
                <a:tab pos="2066289" algn="l"/>
              </a:tabLst>
            </a:pPr>
            <a:r>
              <a:rPr sz="900" b="1" dirty="0">
                <a:solidFill>
                  <a:srgbClr val="4A657A"/>
                </a:solidFill>
                <a:latin typeface="NunitoSans-SemiBold"/>
                <a:cs typeface="NunitoSans-SemiBold"/>
              </a:rPr>
              <a:t>Wtd.</a:t>
            </a:r>
            <a:r>
              <a:rPr sz="900" b="1" spc="220" dirty="0">
                <a:solidFill>
                  <a:srgbClr val="4A657A"/>
                </a:solidFill>
                <a:latin typeface="NunitoSans-SemiBold"/>
                <a:cs typeface="NunitoSans-SemiBold"/>
              </a:rPr>
              <a:t> </a:t>
            </a:r>
            <a:r>
              <a:rPr sz="900" b="1" dirty="0">
                <a:solidFill>
                  <a:srgbClr val="4A657A"/>
                </a:solidFill>
                <a:latin typeface="NunitoSans-SemiBold"/>
                <a:cs typeface="NunitoSans-SemiBold"/>
              </a:rPr>
              <a:t>Internal</a:t>
            </a:r>
            <a:r>
              <a:rPr sz="900" b="1" spc="-5" dirty="0">
                <a:solidFill>
                  <a:srgbClr val="4A657A"/>
                </a:solidFill>
                <a:latin typeface="NunitoSans-SemiBold"/>
                <a:cs typeface="NunitoSans-SemiBold"/>
              </a:rPr>
              <a:t> </a:t>
            </a:r>
            <a:r>
              <a:rPr sz="900" b="1" dirty="0">
                <a:solidFill>
                  <a:srgbClr val="4A657A"/>
                </a:solidFill>
                <a:latin typeface="NunitoSans-SemiBold"/>
                <a:cs typeface="NunitoSans-SemiBold"/>
              </a:rPr>
              <a:t>Exp.</a:t>
            </a:r>
            <a:r>
              <a:rPr sz="900" b="1" spc="-10" dirty="0">
                <a:solidFill>
                  <a:srgbClr val="4A657A"/>
                </a:solidFill>
                <a:latin typeface="NunitoSans-SemiBold"/>
                <a:cs typeface="NunitoSans-SemiBold"/>
              </a:rPr>
              <a:t> </a:t>
            </a:r>
            <a:r>
              <a:rPr sz="900" b="1" spc="-20" dirty="0">
                <a:solidFill>
                  <a:srgbClr val="4A657A"/>
                </a:solidFill>
                <a:latin typeface="NunitoSans-SemiBold"/>
                <a:cs typeface="NunitoSans-SemiBold"/>
              </a:rPr>
              <a:t>Ratio</a:t>
            </a:r>
            <a:r>
              <a:rPr lang="en-US" sz="900" b="1" spc="-20" dirty="0">
                <a:solidFill>
                  <a:srgbClr val="4A657A"/>
                </a:solidFill>
                <a:latin typeface="NunitoSans-SemiBold"/>
                <a:cs typeface="NunitoSans-SemiBold"/>
              </a:rPr>
              <a:t>**                  </a:t>
            </a:r>
            <a:r>
              <a:rPr sz="1350" b="1" spc="-15" baseline="-6172" dirty="0">
                <a:solidFill>
                  <a:srgbClr val="4A657A"/>
                </a:solidFill>
                <a:latin typeface="NunitoSans-SemiBold"/>
                <a:cs typeface="NunitoSans-SemiBold"/>
              </a:rPr>
              <a:t>0.0</a:t>
            </a:r>
            <a:r>
              <a:rPr lang="en-US" sz="1350" b="1" spc="-15" baseline="-6172" dirty="0">
                <a:solidFill>
                  <a:srgbClr val="4A657A"/>
                </a:solidFill>
                <a:latin typeface="NunitoSans-SemiBold"/>
                <a:cs typeface="NunitoSans-SemiBold"/>
              </a:rPr>
              <a:t>3</a:t>
            </a:r>
            <a:r>
              <a:rPr sz="1350" b="1" spc="-15" baseline="-6172" dirty="0">
                <a:solidFill>
                  <a:srgbClr val="4A657A"/>
                </a:solidFill>
                <a:latin typeface="NunitoSans-SemiBold"/>
                <a:cs typeface="NunitoSans-SemiBold"/>
              </a:rPr>
              <a:t>% </a:t>
            </a:r>
            <a:endParaRPr lang="en-US" sz="1350" b="1" spc="-15" baseline="-6172" dirty="0">
              <a:solidFill>
                <a:srgbClr val="4A657A"/>
              </a:solidFill>
              <a:latin typeface="NunitoSans-SemiBold"/>
              <a:cs typeface="NunitoSans-SemiBold"/>
            </a:endParaRPr>
          </a:p>
          <a:p>
            <a:pPr marL="76200" marR="68580">
              <a:lnSpc>
                <a:spcPts val="1900"/>
              </a:lnSpc>
              <a:tabLst>
                <a:tab pos="1794510" algn="l"/>
                <a:tab pos="2066289" algn="l"/>
              </a:tabLst>
            </a:pPr>
            <a:r>
              <a:rPr sz="900" b="1" dirty="0">
                <a:solidFill>
                  <a:srgbClr val="4A657A"/>
                </a:solidFill>
                <a:latin typeface="NunitoSans-SemiBold"/>
                <a:cs typeface="NunitoSans-SemiBold"/>
              </a:rPr>
              <a:t>#</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of </a:t>
            </a:r>
            <a:r>
              <a:rPr sz="900" b="1" spc="-10" dirty="0">
                <a:solidFill>
                  <a:srgbClr val="4A657A"/>
                </a:solidFill>
                <a:latin typeface="NunitoSans-SemiBold"/>
                <a:cs typeface="NunitoSans-SemiBold"/>
              </a:rPr>
              <a:t>Holdings</a:t>
            </a:r>
            <a:r>
              <a:rPr sz="900" b="1" dirty="0">
                <a:solidFill>
                  <a:srgbClr val="4A657A"/>
                </a:solidFill>
                <a:latin typeface="NunitoSans-SemiBold"/>
                <a:cs typeface="NunitoSans-SemiBold"/>
              </a:rPr>
              <a:t>	</a:t>
            </a:r>
            <a:r>
              <a:rPr lang="en-US" sz="900" b="1" dirty="0">
                <a:solidFill>
                  <a:srgbClr val="4A657A"/>
                </a:solidFill>
                <a:latin typeface="NunitoSans-SemiBold"/>
                <a:cs typeface="NunitoSans-SemiBold"/>
              </a:rPr>
              <a:t>      </a:t>
            </a:r>
            <a:r>
              <a:rPr lang="en-US" sz="900" b="1" spc="-50" dirty="0">
                <a:solidFill>
                  <a:srgbClr val="4A657A"/>
                </a:solidFill>
                <a:latin typeface="NunitoSans-SemiBold"/>
                <a:cs typeface="NunitoSans-SemiBold"/>
              </a:rPr>
              <a:t>6</a:t>
            </a:r>
            <a:endParaRPr sz="900" dirty="0">
              <a:latin typeface="NunitoSans-SemiBold"/>
              <a:cs typeface="NunitoSans-SemiBold"/>
            </a:endParaRPr>
          </a:p>
        </p:txBody>
      </p:sp>
      <p:sp>
        <p:nvSpPr>
          <p:cNvPr id="64" name="object 36">
            <a:extLst>
              <a:ext uri="{FF2B5EF4-FFF2-40B4-BE49-F238E27FC236}">
                <a16:creationId xmlns:a16="http://schemas.microsoft.com/office/drawing/2014/main" id="{78B17681-E0F2-4F9F-BACE-26427B1C142D}"/>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9"/>
              </a:rPr>
              <a:t>info@vestwell.com</a:t>
            </a:r>
            <a:r>
              <a:rPr lang="en-US" sz="800" b="1" spc="-10" dirty="0">
                <a:solidFill>
                  <a:srgbClr val="4A657A"/>
                </a:solidFill>
                <a:latin typeface="NunitoSans-SemiBold"/>
                <a:cs typeface="NunitoSans-SemiBold"/>
              </a:rPr>
              <a:t>  |  Page 1 of 4                                                                        vestwell.com</a:t>
            </a:r>
            <a:endParaRPr sz="800" dirty="0">
              <a:latin typeface="NunitoSans-SemiBold"/>
              <a:cs typeface="NunitoSans-SemiBold"/>
            </a:endParaRPr>
          </a:p>
        </p:txBody>
      </p:sp>
      <p:sp>
        <p:nvSpPr>
          <p:cNvPr id="65" name="TextBox 64">
            <a:extLst>
              <a:ext uri="{FF2B5EF4-FFF2-40B4-BE49-F238E27FC236}">
                <a16:creationId xmlns:a16="http://schemas.microsoft.com/office/drawing/2014/main" id="{5DF4678D-AA34-4BAB-B296-91BC578CEB05}"/>
              </a:ext>
            </a:extLst>
          </p:cNvPr>
          <p:cNvSpPr txBox="1"/>
          <p:nvPr/>
        </p:nvSpPr>
        <p:spPr>
          <a:xfrm>
            <a:off x="462702" y="9547360"/>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66" name="TextBox 65">
            <a:extLst>
              <a:ext uri="{FF2B5EF4-FFF2-40B4-BE49-F238E27FC236}">
                <a16:creationId xmlns:a16="http://schemas.microsoft.com/office/drawing/2014/main" id="{29A3B58E-067F-4AEF-B1EA-49E85D33194F}"/>
              </a:ext>
            </a:extLst>
          </p:cNvPr>
          <p:cNvSpPr txBox="1"/>
          <p:nvPr/>
        </p:nvSpPr>
        <p:spPr>
          <a:xfrm>
            <a:off x="539424" y="3570000"/>
            <a:ext cx="1986281" cy="2092881"/>
          </a:xfrm>
          <a:prstGeom prst="rect">
            <a:avLst/>
          </a:prstGeom>
          <a:noFill/>
        </p:spPr>
        <p:txBody>
          <a:bodyPr wrap="square" rtlCol="0">
            <a:spAutoFit/>
          </a:bodyPr>
          <a:lstStyle/>
          <a:p>
            <a:r>
              <a:rPr lang="en-US" sz="1000" b="1" spc="-10" dirty="0">
                <a:solidFill>
                  <a:srgbClr val="4A657A"/>
                </a:solidFill>
                <a:latin typeface="NunitoSans-SemiBold"/>
                <a:cs typeface="NunitoSans-SemiBold"/>
              </a:rPr>
              <a:t>Vestwell</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30" dirty="0">
                <a:solidFill>
                  <a:srgbClr val="4A657A"/>
                </a:solidFill>
                <a:latin typeface="NunitoSans-SemiBold"/>
                <a:cs typeface="NunitoSans-SemiBold"/>
              </a:rPr>
              <a:t> </a:t>
            </a:r>
            <a:r>
              <a:rPr lang="en-US" sz="1000" b="1" dirty="0">
                <a:solidFill>
                  <a:srgbClr val="4A657A"/>
                </a:solidFill>
                <a:latin typeface="NunitoSans-SemiBold"/>
                <a:cs typeface="NunitoSans-SemiBold"/>
              </a:rPr>
              <a:t>LLC</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is</a:t>
            </a:r>
            <a:r>
              <a:rPr lang="en-US" sz="1000" b="1" spc="-30" dirty="0">
                <a:solidFill>
                  <a:srgbClr val="4A657A"/>
                </a:solidFill>
                <a:latin typeface="NunitoSans-SemiBold"/>
                <a:cs typeface="NunitoSans-SemiBold"/>
              </a:rPr>
              <a:t> </a:t>
            </a:r>
            <a:r>
              <a:rPr lang="en-US" sz="1000" b="1" spc="-50" dirty="0">
                <a:solidFill>
                  <a:srgbClr val="4A657A"/>
                </a:solidFill>
                <a:latin typeface="NunitoSans-SemiBold"/>
                <a:cs typeface="NunitoSans-SemiBold"/>
              </a:rPr>
              <a:t>a </a:t>
            </a:r>
            <a:r>
              <a:rPr lang="en-US" sz="1000" b="1" dirty="0">
                <a:solidFill>
                  <a:srgbClr val="4A657A"/>
                </a:solidFill>
                <a:latin typeface="NunitoSans-SemiBold"/>
                <a:cs typeface="NunitoSans-SemiBold"/>
              </a:rPr>
              <a:t>Registered</a:t>
            </a:r>
            <a:r>
              <a:rPr lang="en-US" sz="1000" b="1" spc="-75" dirty="0">
                <a:solidFill>
                  <a:srgbClr val="4A657A"/>
                </a:solidFill>
                <a:latin typeface="NunitoSans-SemiBold"/>
                <a:cs typeface="NunitoSans-SemiBold"/>
              </a:rPr>
              <a:t>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Advisor </a:t>
            </a:r>
            <a:r>
              <a:rPr lang="en-US" sz="1000" b="1" dirty="0">
                <a:solidFill>
                  <a:srgbClr val="4A657A"/>
                </a:solidFill>
                <a:latin typeface="NunitoSans-SemiBold"/>
                <a:cs typeface="NunitoSans-SemiBold"/>
              </a:rPr>
              <a:t>with</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the</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Securities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&amp;</a:t>
            </a:r>
            <a:r>
              <a:rPr lang="en-US" sz="1000" b="1" spc="-2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Exchange Commission. It is a subsidiary of Vestwell Holdings, Inc.</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 Holdings, Inc. provides various fiduciary and non-fiduciary services on its proprietary platform to support tax-qualified retirement plans.</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acts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as</a:t>
            </a:r>
            <a:r>
              <a:rPr lang="en-US" sz="1000" b="1" spc="-20" dirty="0">
                <a:solidFill>
                  <a:srgbClr val="4A657A"/>
                </a:solidFill>
                <a:latin typeface="NunitoSans-SemiBold"/>
                <a:cs typeface="NunitoSans-SemiBold"/>
              </a:rPr>
              <a:t> </a:t>
            </a:r>
            <a:r>
              <a:rPr lang="en-US" sz="1000" b="1" spc="-25" dirty="0">
                <a:solidFill>
                  <a:srgbClr val="4A657A"/>
                </a:solidFill>
                <a:latin typeface="NunitoSans-SemiBold"/>
                <a:cs typeface="NunitoSans-SemiBold"/>
              </a:rPr>
              <a:t>an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manager.</a:t>
            </a:r>
            <a:endParaRPr lang="en-US" dirty="0"/>
          </a:p>
        </p:txBody>
      </p:sp>
      <p:sp>
        <p:nvSpPr>
          <p:cNvPr id="17" name="object 41">
            <a:extLst>
              <a:ext uri="{FF2B5EF4-FFF2-40B4-BE49-F238E27FC236}">
                <a16:creationId xmlns:a16="http://schemas.microsoft.com/office/drawing/2014/main" id="{723803A6-D386-8A4C-A4FA-A98657F8A056}"/>
              </a:ext>
            </a:extLst>
          </p:cNvPr>
          <p:cNvSpPr txBox="1"/>
          <p:nvPr/>
        </p:nvSpPr>
        <p:spPr>
          <a:xfrm>
            <a:off x="457200" y="8517300"/>
            <a:ext cx="6904355" cy="538802"/>
          </a:xfrm>
          <a:prstGeom prst="rect">
            <a:avLst/>
          </a:prstGeom>
        </p:spPr>
        <p:txBody>
          <a:bodyPr vert="horz" wrap="square" lIns="0" tIns="24130" rIns="0" bIns="0" rtlCol="0">
            <a:spAutoFit/>
          </a:bodyPr>
          <a:lstStyle/>
          <a:p>
            <a:pPr marL="141605" marR="30480" indent="-104139">
              <a:lnSpc>
                <a:spcPts val="840"/>
              </a:lnSpc>
              <a:spcBef>
                <a:spcPts val="5"/>
              </a:spcBef>
            </a:pPr>
            <a:r>
              <a:rPr lang="en-US" sz="1200" b="1" spc="-7" baseline="7936" dirty="0">
                <a:solidFill>
                  <a:srgbClr val="2D8FC5"/>
                </a:solidFill>
                <a:latin typeface="NunitoSans-Light"/>
                <a:cs typeface="NunitoSans-Light"/>
              </a:rPr>
              <a:t>	*</a:t>
            </a:r>
            <a:r>
              <a:rPr lang="en-US" sz="1200" spc="-30" baseline="3968" dirty="0">
                <a:solidFill>
                  <a:srgbClr val="4A657A"/>
                </a:solidFill>
                <a:latin typeface="NunitoSans-Light"/>
              </a:rPr>
              <a:t>Specific </a:t>
            </a:r>
            <a:r>
              <a:rPr sz="1200" spc="-30" baseline="3968" dirty="0">
                <a:solidFill>
                  <a:srgbClr val="4A657A"/>
                </a:solidFill>
                <a:latin typeface="NunitoSans-Light"/>
              </a:rPr>
              <a:t>holding percentages may differ by client based on individual constraints</a:t>
            </a:r>
            <a:r>
              <a:rPr lang="en-US" sz="1200" spc="-30" baseline="3968" dirty="0">
                <a:solidFill>
                  <a:srgbClr val="4A657A"/>
                </a:solidFill>
                <a:latin typeface="NunitoSans-Light"/>
              </a:rPr>
              <a:t> to the holdings as they deem appropriate. Communications are provided to participants and sponsors in the event any material changes are made to the portfolio, asset allocations and other factors. Complete holdings available on request. BNY Advisors and Vestwell review the portfolio at least annually and make changes to the holdings as they deem appropriate. The holdings shown may not represent all the securities purchased or sold over the past year, and there is no guarantee that the same or similar securities will be purchased or held in accounts in the future. It should not be assumed that investment in the securities shown was or will be profitable. </a:t>
            </a:r>
          </a:p>
        </p:txBody>
      </p:sp>
      <p:sp>
        <p:nvSpPr>
          <p:cNvPr id="24" name="object 41">
            <a:extLst>
              <a:ext uri="{FF2B5EF4-FFF2-40B4-BE49-F238E27FC236}">
                <a16:creationId xmlns:a16="http://schemas.microsoft.com/office/drawing/2014/main" id="{4E03C9CC-CFB5-46C7-189B-C3B355F62601}"/>
              </a:ext>
            </a:extLst>
          </p:cNvPr>
          <p:cNvSpPr txBox="1"/>
          <p:nvPr/>
        </p:nvSpPr>
        <p:spPr>
          <a:xfrm>
            <a:off x="504552" y="9110946"/>
            <a:ext cx="6827581" cy="244554"/>
          </a:xfrm>
          <a:prstGeom prst="rect">
            <a:avLst/>
          </a:prstGeom>
        </p:spPr>
        <p:txBody>
          <a:bodyPr vert="horz" wrap="square" lIns="0" tIns="24130" rIns="0" bIns="0" rtlCol="0">
            <a:spAutoFit/>
          </a:bodyPr>
          <a:lstStyle/>
          <a:p>
            <a:pPr marL="141605" marR="30480" indent="-104139">
              <a:lnSpc>
                <a:spcPts val="840"/>
              </a:lnSpc>
              <a:spcBef>
                <a:spcPts val="5"/>
              </a:spcBef>
            </a:pPr>
            <a:r>
              <a:rPr lang="en-US" sz="1200" spc="-30" baseline="3968" dirty="0">
                <a:solidFill>
                  <a:srgbClr val="4A657A"/>
                </a:solidFill>
                <a:latin typeface="NunitoSans-Light"/>
                <a:cs typeface="NunitoSans-Light"/>
              </a:rPr>
              <a:t>  </a:t>
            </a:r>
            <a:r>
              <a:rPr lang="en-US" sz="1200" b="1" spc="-7" baseline="7936" dirty="0">
                <a:solidFill>
                  <a:srgbClr val="2D8FC5"/>
                </a:solidFill>
                <a:latin typeface="NunitoSans-Light"/>
                <a:cs typeface="NunitoSans-Light"/>
              </a:rPr>
              <a:t>**</a:t>
            </a:r>
            <a:r>
              <a:rPr lang="en-US" sz="1200" spc="-30" baseline="3968" dirty="0">
                <a:solidFill>
                  <a:srgbClr val="4A657A"/>
                </a:solidFill>
                <a:latin typeface="NunitoSans-Light"/>
                <a:cs typeface="NunitoSans-Light"/>
              </a:rPr>
              <a:t>Since </a:t>
            </a:r>
            <a:r>
              <a:rPr lang="en-US" sz="1200" spc="-37" baseline="3968" dirty="0">
                <a:solidFill>
                  <a:srgbClr val="4A657A"/>
                </a:solidFill>
                <a:latin typeface="NunitoSans-Light"/>
                <a:cs typeface="NunitoSans-Light"/>
              </a:rPr>
              <a:t>the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of </a:t>
            </a:r>
            <a:r>
              <a:rPr lang="en-US" sz="1200" spc="-37" baseline="3968" dirty="0">
                <a:solidFill>
                  <a:srgbClr val="4A657A"/>
                </a:solidFill>
                <a:latin typeface="NunitoSans-Light"/>
                <a:cs typeface="NunitoSans-Light"/>
              </a:rPr>
              <a:t>each</a:t>
            </a:r>
            <a:r>
              <a:rPr lang="en-US" sz="1200" spc="-22" baseline="3968" dirty="0">
                <a:solidFill>
                  <a:srgbClr val="4A657A"/>
                </a:solidFill>
                <a:latin typeface="NunitoSans-Light"/>
                <a:cs typeface="NunitoSans-Light"/>
              </a:rPr>
              <a:t> mutual </a:t>
            </a:r>
            <a:r>
              <a:rPr lang="en-US" sz="1200" spc="-37" baseline="3968" dirty="0">
                <a:solidFill>
                  <a:srgbClr val="4A657A"/>
                </a:solidFill>
                <a:latin typeface="NunitoSans-Light"/>
                <a:cs typeface="NunitoSans-Light"/>
              </a:rPr>
              <a:t>fund/ETF</a:t>
            </a:r>
            <a:r>
              <a:rPr lang="en-US" sz="1200" spc="-30" baseline="3968" dirty="0">
                <a:solidFill>
                  <a:srgbClr val="4A657A"/>
                </a:solidFill>
                <a:latin typeface="NunitoSans-Light"/>
                <a:cs typeface="NunitoSans-Light"/>
              </a:rPr>
              <a:t> may be </a:t>
            </a:r>
            <a:r>
              <a:rPr lang="en-US" sz="1200" spc="-44" baseline="3968" dirty="0">
                <a:solidFill>
                  <a:srgbClr val="4A657A"/>
                </a:solidFill>
                <a:latin typeface="NunitoSans-Light"/>
                <a:cs typeface="NunitoSans-Light"/>
              </a:rPr>
              <a:t>different</a:t>
            </a:r>
            <a:r>
              <a:rPr lang="en-US" sz="1200" baseline="3968" dirty="0">
                <a:solidFill>
                  <a:srgbClr val="4A657A"/>
                </a:solidFill>
                <a:latin typeface="NunitoSans-Light"/>
                <a:cs typeface="NunitoSans-Light"/>
              </a:rPr>
              <a:t>,</a:t>
            </a:r>
            <a:r>
              <a:rPr lang="en-US" sz="1200" spc="-30" baseline="3968" dirty="0">
                <a:solidFill>
                  <a:srgbClr val="4A657A"/>
                </a:solidFill>
                <a:latin typeface="NunitoSans-Light"/>
                <a:cs typeface="NunitoSans-Light"/>
              </a:rPr>
              <a:t> </a:t>
            </a:r>
            <a:r>
              <a:rPr lang="en-US" sz="1200" spc="-37" baseline="3968" dirty="0">
                <a:solidFill>
                  <a:srgbClr val="4A657A"/>
                </a:solidFill>
                <a:latin typeface="NunitoSans-Light"/>
                <a:cs typeface="NunitoSans-Light"/>
              </a:rPr>
              <a:t>the</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weighted</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internal</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a:t>
            </a:r>
            <a:r>
              <a:rPr lang="en-US" sz="1200" spc="-37" baseline="3968" dirty="0">
                <a:solidFill>
                  <a:srgbClr val="4A657A"/>
                </a:solidFill>
                <a:latin typeface="NunitoSans-Light"/>
                <a:cs typeface="NunitoSans-Light"/>
              </a:rPr>
              <a:t>uses</a:t>
            </a:r>
            <a:r>
              <a:rPr lang="en-US" sz="1200" spc="-30" baseline="3968" dirty="0">
                <a:solidFill>
                  <a:srgbClr val="4A657A"/>
                </a:solidFill>
                <a:latin typeface="NunitoSans-Light"/>
                <a:cs typeface="NunitoSans-Light"/>
              </a:rPr>
              <a:t> </a:t>
            </a:r>
            <a:r>
              <a:rPr lang="en-US" sz="1200" baseline="3968" dirty="0">
                <a:solidFill>
                  <a:srgbClr val="4A657A"/>
                </a:solidFill>
                <a:latin typeface="NunitoSans-Light"/>
                <a:cs typeface="NunitoSans-Light"/>
              </a:rPr>
              <a:t>a</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formula</a:t>
            </a:r>
            <a:r>
              <a:rPr lang="en-US" sz="1200" spc="-30" baseline="3968" dirty="0">
                <a:solidFill>
                  <a:srgbClr val="4A657A"/>
                </a:solidFill>
                <a:latin typeface="NunitoSans-Light"/>
                <a:cs typeface="NunitoSans-Light"/>
              </a:rPr>
              <a:t> to</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blend </a:t>
            </a:r>
            <a:r>
              <a:rPr lang="en-US" sz="1200" spc="-44" baseline="3968" dirty="0">
                <a:solidFill>
                  <a:srgbClr val="4A657A"/>
                </a:solidFill>
                <a:latin typeface="NunitoSans-Light"/>
                <a:cs typeface="NunitoSans-Light"/>
              </a:rPr>
              <a:t>expense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ratios</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of </a:t>
            </a:r>
            <a:r>
              <a:rPr lang="en-US" sz="1200" spc="-37" baseline="3968" dirty="0">
                <a:solidFill>
                  <a:srgbClr val="4A657A"/>
                </a:solidFill>
                <a:latin typeface="NunitoSans-Light"/>
                <a:cs typeface="NunitoSans-Light"/>
              </a:rPr>
              <a:t>each</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underlying</a:t>
            </a:r>
            <a:r>
              <a:rPr lang="en-US" sz="1200" spc="-22" baseline="3968" dirty="0">
                <a:solidFill>
                  <a:srgbClr val="4A657A"/>
                </a:solidFill>
                <a:latin typeface="NunitoSans-Light"/>
                <a:cs typeface="NunitoSans-Light"/>
              </a:rPr>
              <a:t> mutual fund/</a:t>
            </a:r>
            <a:r>
              <a:rPr lang="en-US" sz="1200" spc="-30" baseline="3968" dirty="0">
                <a:solidFill>
                  <a:srgbClr val="4A657A"/>
                </a:solidFill>
                <a:latin typeface="NunitoSans-Light"/>
                <a:cs typeface="NunitoSans-Light"/>
              </a:rPr>
              <a:t>ETF in the model based on the respective mutual fund/ETF’s weight in the model.  The result shown above is the expense ratio for all the overall model.</a:t>
            </a:r>
            <a:endParaRPr lang="en-US" sz="1200" dirty="0">
              <a:latin typeface="NunitoSans-Light"/>
              <a:cs typeface="NunitoSans-Light"/>
            </a:endParaRPr>
          </a:p>
        </p:txBody>
      </p:sp>
      <p:sp>
        <p:nvSpPr>
          <p:cNvPr id="14" name="object 32">
            <a:extLst>
              <a:ext uri="{FF2B5EF4-FFF2-40B4-BE49-F238E27FC236}">
                <a16:creationId xmlns:a16="http://schemas.microsoft.com/office/drawing/2014/main" id="{E6B1DA22-1DCD-7AD9-26FA-D66043CD5825}"/>
              </a:ext>
            </a:extLst>
          </p:cNvPr>
          <p:cNvSpPr/>
          <p:nvPr/>
        </p:nvSpPr>
        <p:spPr>
          <a:xfrm>
            <a:off x="5161280" y="3079749"/>
            <a:ext cx="2016760" cy="45719"/>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15" name="object 32">
            <a:extLst>
              <a:ext uri="{FF2B5EF4-FFF2-40B4-BE49-F238E27FC236}">
                <a16:creationId xmlns:a16="http://schemas.microsoft.com/office/drawing/2014/main" id="{1C3BF855-7F26-8A47-3E79-67111D4C2756}"/>
              </a:ext>
            </a:extLst>
          </p:cNvPr>
          <p:cNvSpPr/>
          <p:nvPr/>
        </p:nvSpPr>
        <p:spPr>
          <a:xfrm>
            <a:off x="5140960" y="3409949"/>
            <a:ext cx="2016760" cy="45719"/>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16" name="object 32">
            <a:extLst>
              <a:ext uri="{FF2B5EF4-FFF2-40B4-BE49-F238E27FC236}">
                <a16:creationId xmlns:a16="http://schemas.microsoft.com/office/drawing/2014/main" id="{8B41F8B9-BC8E-FAE9-43D8-53875E4C13D6}"/>
              </a:ext>
            </a:extLst>
          </p:cNvPr>
          <p:cNvSpPr/>
          <p:nvPr/>
        </p:nvSpPr>
        <p:spPr>
          <a:xfrm>
            <a:off x="5161280" y="3674109"/>
            <a:ext cx="2016760" cy="45719"/>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28" name="object 32">
            <a:extLst>
              <a:ext uri="{FF2B5EF4-FFF2-40B4-BE49-F238E27FC236}">
                <a16:creationId xmlns:a16="http://schemas.microsoft.com/office/drawing/2014/main" id="{513154FA-2B4C-73CF-6004-F80C22465084}"/>
              </a:ext>
            </a:extLst>
          </p:cNvPr>
          <p:cNvSpPr/>
          <p:nvPr/>
        </p:nvSpPr>
        <p:spPr>
          <a:xfrm>
            <a:off x="5161280" y="4019549"/>
            <a:ext cx="2016760" cy="45719"/>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39" name="Rounded Rectangle 61">
            <a:extLst>
              <a:ext uri="{FF2B5EF4-FFF2-40B4-BE49-F238E27FC236}">
                <a16:creationId xmlns:a16="http://schemas.microsoft.com/office/drawing/2014/main" id="{69122AE6-DA01-40AE-8557-3E86560356CC}"/>
              </a:ext>
            </a:extLst>
          </p:cNvPr>
          <p:cNvSpPr/>
          <p:nvPr/>
        </p:nvSpPr>
        <p:spPr>
          <a:xfrm>
            <a:off x="5189977" y="7532089"/>
            <a:ext cx="97320" cy="97320"/>
          </a:xfrm>
          <a:prstGeom prst="roundRect">
            <a:avLst/>
          </a:prstGeom>
          <a:solidFill>
            <a:srgbClr val="DBBF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66">
            <a:extLst>
              <a:ext uri="{FF2B5EF4-FFF2-40B4-BE49-F238E27FC236}">
                <a16:creationId xmlns:a16="http://schemas.microsoft.com/office/drawing/2014/main" id="{E1DCBE22-66CE-7F20-6165-BF588B5DD343}"/>
              </a:ext>
            </a:extLst>
          </p:cNvPr>
          <p:cNvSpPr/>
          <p:nvPr/>
        </p:nvSpPr>
        <p:spPr>
          <a:xfrm>
            <a:off x="5184373" y="7678345"/>
            <a:ext cx="101496" cy="101496"/>
          </a:xfrm>
          <a:prstGeom prst="roundRect">
            <a:avLst/>
          </a:prstGeom>
          <a:solidFill>
            <a:srgbClr val="EEDF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 name="object 39">
            <a:extLst>
              <a:ext uri="{FF2B5EF4-FFF2-40B4-BE49-F238E27FC236}">
                <a16:creationId xmlns:a16="http://schemas.microsoft.com/office/drawing/2014/main" id="{319480BA-9723-0510-FA75-6B5E26A14772}"/>
              </a:ext>
            </a:extLst>
          </p:cNvPr>
          <p:cNvPicPr/>
          <p:nvPr/>
        </p:nvPicPr>
        <p:blipFill>
          <a:blip r:embed="rId10" cstate="print"/>
          <a:stretch>
            <a:fillRect/>
          </a:stretch>
        </p:blipFill>
        <p:spPr>
          <a:xfrm>
            <a:off x="5187339" y="7820363"/>
            <a:ext cx="101498" cy="10149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p:nvPr/>
        </p:nvSpPr>
        <p:spPr>
          <a:xfrm>
            <a:off x="1876310" y="554729"/>
            <a:ext cx="2318385" cy="197490"/>
          </a:xfrm>
          <a:prstGeom prst="rect">
            <a:avLst/>
          </a:prstGeom>
        </p:spPr>
        <p:txBody>
          <a:bodyPr vert="horz" wrap="square" lIns="0" tIns="12700" rIns="0" bIns="0" rtlCol="0">
            <a:spAutoFit/>
          </a:bodyPr>
          <a:lstStyle/>
          <a:p>
            <a:pPr marL="12700">
              <a:lnSpc>
                <a:spcPct val="100000"/>
              </a:lnSpc>
              <a:spcBef>
                <a:spcPts val="100"/>
              </a:spcBef>
            </a:pPr>
            <a:r>
              <a:rPr lang="en-US" sz="1200" b="1" spc="-10" dirty="0">
                <a:solidFill>
                  <a:srgbClr val="708493"/>
                </a:solidFill>
                <a:latin typeface="NunitoSans-SemiBold"/>
                <a:cs typeface="NunitoSans-SemiBold"/>
              </a:rPr>
              <a:t>Moderately Aggressive Strategy</a:t>
            </a:r>
            <a:endParaRPr sz="1200" dirty="0">
              <a:latin typeface="NunitoSans-SemiBold"/>
              <a:cs typeface="NunitoSans-SemiBold"/>
            </a:endParaRPr>
          </a:p>
        </p:txBody>
      </p:sp>
      <p:sp>
        <p:nvSpPr>
          <p:cNvPr id="28" name="object 28"/>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29" name="object 29"/>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30" name="object 30"/>
          <p:cNvSpPr/>
          <p:nvPr/>
        </p:nvSpPr>
        <p:spPr>
          <a:xfrm>
            <a:off x="1716277" y="507491"/>
            <a:ext cx="0" cy="260985"/>
          </a:xfrm>
          <a:custGeom>
            <a:avLst/>
            <a:gdLst/>
            <a:ahLst/>
            <a:cxnLst/>
            <a:rect l="l" t="t" r="r" b="b"/>
            <a:pathLst>
              <a:path h="260984">
                <a:moveTo>
                  <a:pt x="0" y="0"/>
                </a:moveTo>
                <a:lnTo>
                  <a:pt x="0" y="260604"/>
                </a:lnTo>
              </a:path>
            </a:pathLst>
          </a:custGeom>
          <a:ln w="12700">
            <a:solidFill>
              <a:srgbClr val="F2F7FB"/>
            </a:solidFill>
          </a:ln>
        </p:spPr>
        <p:txBody>
          <a:bodyPr wrap="square" lIns="0" tIns="0" rIns="0" bIns="0" rtlCol="0"/>
          <a:lstStyle/>
          <a:p>
            <a:endParaRPr/>
          </a:p>
        </p:txBody>
      </p:sp>
      <p:sp>
        <p:nvSpPr>
          <p:cNvPr id="31" name="object 31"/>
          <p:cNvSpPr/>
          <p:nvPr/>
        </p:nvSpPr>
        <p:spPr>
          <a:xfrm>
            <a:off x="510286" y="1021333"/>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54" name="object 36">
            <a:extLst>
              <a:ext uri="{FF2B5EF4-FFF2-40B4-BE49-F238E27FC236}">
                <a16:creationId xmlns:a16="http://schemas.microsoft.com/office/drawing/2014/main" id="{5BC130B2-328C-4A8A-ACFC-7196A829D112}"/>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2"/>
              </a:rPr>
              <a:t>info@vestwell.com</a:t>
            </a:r>
            <a:r>
              <a:rPr lang="en-US" sz="800" b="1" spc="-10" dirty="0">
                <a:solidFill>
                  <a:srgbClr val="4A657A"/>
                </a:solidFill>
                <a:latin typeface="NunitoSans-SemiBold"/>
                <a:cs typeface="NunitoSans-SemiBold"/>
              </a:rPr>
              <a:t>  |  Page 2 of 4                                                                        vestwell.com</a:t>
            </a:r>
            <a:endParaRPr sz="800" dirty="0">
              <a:latin typeface="NunitoSans-SemiBold"/>
              <a:cs typeface="NunitoSans-SemiBold"/>
            </a:endParaRPr>
          </a:p>
        </p:txBody>
      </p:sp>
      <p:sp>
        <p:nvSpPr>
          <p:cNvPr id="55" name="TextBox 54">
            <a:extLst>
              <a:ext uri="{FF2B5EF4-FFF2-40B4-BE49-F238E27FC236}">
                <a16:creationId xmlns:a16="http://schemas.microsoft.com/office/drawing/2014/main" id="{D5DB3CC2-C62C-472C-B41B-BF5F43278828}"/>
              </a:ext>
            </a:extLst>
          </p:cNvPr>
          <p:cNvSpPr txBox="1"/>
          <p:nvPr/>
        </p:nvSpPr>
        <p:spPr>
          <a:xfrm>
            <a:off x="462702" y="9547360"/>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12" name="object 3">
            <a:extLst>
              <a:ext uri="{FF2B5EF4-FFF2-40B4-BE49-F238E27FC236}">
                <a16:creationId xmlns:a16="http://schemas.microsoft.com/office/drawing/2014/main" id="{44A0D55B-F04B-447B-8241-A9F73161F420}"/>
              </a:ext>
            </a:extLst>
          </p:cNvPr>
          <p:cNvSpPr txBox="1"/>
          <p:nvPr/>
        </p:nvSpPr>
        <p:spPr>
          <a:xfrm>
            <a:off x="510857" y="1066800"/>
            <a:ext cx="6666611" cy="305853"/>
          </a:xfrm>
          <a:prstGeom prst="rect">
            <a:avLst/>
          </a:prstGeom>
        </p:spPr>
        <p:txBody>
          <a:bodyPr vert="horz" wrap="square" lIns="0" tIns="15875" rIns="0" bIns="0" rtlCol="0">
            <a:spAutoFit/>
          </a:bodyPr>
          <a:lstStyle/>
          <a:p>
            <a:pPr marL="12700">
              <a:lnSpc>
                <a:spcPct val="100000"/>
              </a:lnSpc>
              <a:spcBef>
                <a:spcPts val="125"/>
              </a:spcBef>
            </a:pPr>
            <a:r>
              <a:rPr lang="en-US" sz="900" b="1" spc="50" dirty="0">
                <a:solidFill>
                  <a:srgbClr val="2C8FC5"/>
                </a:solidFill>
                <a:latin typeface="Nunito-Black"/>
                <a:cs typeface="Nunito-Black"/>
              </a:rPr>
              <a:t>MUTUAL FUND/ETF RETURNS AND EXPENSE RATIOS AS OF DECEMBER 31, 2024</a:t>
            </a:r>
          </a:p>
          <a:p>
            <a:pPr marL="12700">
              <a:lnSpc>
                <a:spcPct val="100000"/>
              </a:lnSpc>
              <a:spcBef>
                <a:spcPts val="125"/>
              </a:spcBef>
            </a:pPr>
            <a:r>
              <a:rPr lang="en-US" sz="900" spc="-15" dirty="0">
                <a:solidFill>
                  <a:srgbClr val="4A657A"/>
                </a:solidFill>
                <a:latin typeface="NunitoSans-SemiBold"/>
                <a:cs typeface="NunitoSans-SemiBold"/>
              </a:rPr>
              <a:t>The table below show the open-end mutual funds/ETFs held in the model as of December 31, 2024. </a:t>
            </a:r>
            <a:endParaRPr lang="en-US" sz="900" dirty="0">
              <a:latin typeface="Nunito-Black"/>
              <a:cs typeface="Nunito-Black"/>
            </a:endParaRPr>
          </a:p>
        </p:txBody>
      </p:sp>
      <p:sp>
        <p:nvSpPr>
          <p:cNvPr id="2" name="object 35">
            <a:extLst>
              <a:ext uri="{FF2B5EF4-FFF2-40B4-BE49-F238E27FC236}">
                <a16:creationId xmlns:a16="http://schemas.microsoft.com/office/drawing/2014/main" id="{47D60643-12DF-A856-236D-14BFE752476F}"/>
              </a:ext>
            </a:extLst>
          </p:cNvPr>
          <p:cNvSpPr txBox="1"/>
          <p:nvPr/>
        </p:nvSpPr>
        <p:spPr>
          <a:xfrm>
            <a:off x="533400" y="6551494"/>
            <a:ext cx="6553200" cy="2659702"/>
          </a:xfrm>
          <a:prstGeom prst="rect">
            <a:avLst/>
          </a:prstGeom>
        </p:spPr>
        <p:txBody>
          <a:bodyPr vert="horz" wrap="square" lIns="0" tIns="12700" rIns="0" bIns="0" rtlCol="0">
            <a:spAutoFit/>
          </a:bodyPr>
          <a:lstStyle/>
          <a:p>
            <a:pPr marR="33655">
              <a:spcAft>
                <a:spcPts val="600"/>
              </a:spcAft>
            </a:pPr>
            <a:r>
              <a:rPr lang="en-US" sz="800" b="1" spc="-20" dirty="0">
                <a:solidFill>
                  <a:srgbClr val="4A657A"/>
                </a:solidFill>
                <a:latin typeface="Nunito Sans"/>
                <a:cs typeface="Nunito Sans"/>
              </a:rPr>
              <a:t>The performance data quoted represents past performance and does not guarantee future results. Current performance may be lower or higher and materially different from the performance data quoted. The investment return and principal value of an investment will fluctuate, so that an investor’s assets, when sold, may be worth significantly more or less than their original cost. </a:t>
            </a:r>
          </a:p>
          <a:p>
            <a:pPr marR="33655">
              <a:spcAft>
                <a:spcPts val="600"/>
              </a:spcAft>
            </a:pPr>
            <a:r>
              <a:rPr lang="en-US" sz="800" b="1" spc="-20" dirty="0">
                <a:solidFill>
                  <a:srgbClr val="4A657A"/>
                </a:solidFill>
                <a:latin typeface="Nunito Sans"/>
                <a:cs typeface="Nunito Sans"/>
              </a:rPr>
              <a:t>The gross of fee performance information shown above does not reflect advisory fees or fees for other services payable to Vestwell or other plan expenses that are charged against participant accounts, which will reduce an investment's return. Those expenses are all displayed on quarterly benefit statements and fee disclosures provided to participants.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endParaRPr lang="en-US" sz="800" b="1" spc="-20" dirty="0">
              <a:solidFill>
                <a:srgbClr val="4A657A"/>
              </a:solidFill>
              <a:latin typeface="Nunito Sans"/>
              <a:cs typeface="Nunito Sans"/>
            </a:endParaRPr>
          </a:p>
          <a:p>
            <a:pPr marR="33655">
              <a:spcAft>
                <a:spcPts val="600"/>
              </a:spcAft>
            </a:pPr>
            <a:r>
              <a:rPr lang="en-US" sz="800" b="1" spc="-20" dirty="0">
                <a:solidFill>
                  <a:srgbClr val="4A657A"/>
                </a:solidFill>
                <a:latin typeface="Nunito Sans"/>
                <a:cs typeface="Nunito Sans"/>
              </a:rPr>
              <a:t>Net of fee performance shown reflects performance of the investment vehicles utilized in the Vestwell models with the deduction of an annual advisory fee, the maximum annual advisory fee charged by Vestwell to account holders invested in the Vestwell models represented on this factsheet. The annual advisory fee is 0.20%, billed quarterly. Net performance has been calculated by BNY Advisors.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p>
          <a:p>
            <a:pPr marR="33655">
              <a:spcAft>
                <a:spcPts val="600"/>
              </a:spcAft>
            </a:pPr>
            <a:r>
              <a:rPr lang="en-US" sz="800" b="1" spc="-20" dirty="0">
                <a:solidFill>
                  <a:srgbClr val="4A657A"/>
                </a:solidFill>
                <a:latin typeface="Nunito Sans"/>
              </a:rPr>
              <a:t>Investors should carefully consider the investment objectives, risks, charges, fees and expenses of investment option available in the Plan. Vestwell and its subsidiaries do not provide legal, tax, investment or other investment advice. Plan participants are encouraged to seek advice from their qualified professional before making any investment decisions. Important information about the investment options available in your Plan can be found in the mutual fund/ETF prospectus and, if available, the summary prospectus, by calling the fund company/issuer or visiting the respective fund company’s/issuer’s website or by visiting the SEC’s EDGAR website at https://www.sec.gov/edgar/search/#. Please read the prospectus and, if available, the summary prospectus carefully.</a:t>
            </a:r>
          </a:p>
          <a:p>
            <a:pPr marR="33655">
              <a:spcAft>
                <a:spcPts val="600"/>
              </a:spcAft>
            </a:pPr>
            <a:endParaRPr lang="en-US" sz="800" b="1" spc="-20" dirty="0">
              <a:solidFill>
                <a:srgbClr val="4A657A"/>
              </a:solidFill>
              <a:latin typeface="Nunito Sans"/>
              <a:cs typeface="Nunito Sans"/>
            </a:endParaRPr>
          </a:p>
        </p:txBody>
      </p:sp>
      <p:pic>
        <p:nvPicPr>
          <p:cNvPr id="5" name="Picture 4">
            <a:extLst>
              <a:ext uri="{FF2B5EF4-FFF2-40B4-BE49-F238E27FC236}">
                <a16:creationId xmlns:a16="http://schemas.microsoft.com/office/drawing/2014/main" id="{70FE1A15-B7F2-3DE1-97D1-C5C6AE2C9300}"/>
              </a:ext>
            </a:extLst>
          </p:cNvPr>
          <p:cNvPicPr>
            <a:picLocks noChangeAspect="1"/>
          </p:cNvPicPr>
          <p:nvPr/>
        </p:nvPicPr>
        <p:blipFill>
          <a:blip r:embed="rId3"/>
          <a:stretch>
            <a:fillRect/>
          </a:stretch>
        </p:blipFill>
        <p:spPr>
          <a:xfrm>
            <a:off x="502919" y="4138450"/>
            <a:ext cx="3450772" cy="1419687"/>
          </a:xfrm>
          <a:prstGeom prst="rect">
            <a:avLst/>
          </a:prstGeom>
        </p:spPr>
      </p:pic>
      <p:pic>
        <p:nvPicPr>
          <p:cNvPr id="6" name="Picture 5">
            <a:extLst>
              <a:ext uri="{FF2B5EF4-FFF2-40B4-BE49-F238E27FC236}">
                <a16:creationId xmlns:a16="http://schemas.microsoft.com/office/drawing/2014/main" id="{E319F78F-5527-35C1-1EE1-0230FA435361}"/>
              </a:ext>
            </a:extLst>
          </p:cNvPr>
          <p:cNvPicPr>
            <a:picLocks noChangeAspect="1"/>
          </p:cNvPicPr>
          <p:nvPr/>
        </p:nvPicPr>
        <p:blipFill>
          <a:blip r:embed="rId4"/>
          <a:stretch>
            <a:fillRect/>
          </a:stretch>
        </p:blipFill>
        <p:spPr>
          <a:xfrm>
            <a:off x="502919" y="1595621"/>
            <a:ext cx="6935415" cy="2069853"/>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533400" y="1037441"/>
            <a:ext cx="6858000" cy="9156353"/>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a:spcAft>
                <a:spcPts val="660"/>
              </a:spcAft>
            </a:pPr>
            <a:r>
              <a:rPr lang="en-US" sz="800">
                <a:latin typeface="Nunito Sans" pitchFamily="2" charset="0"/>
              </a:rPr>
              <a:t>©2025 </a:t>
            </a:r>
            <a:r>
              <a:rPr lang="en-US" sz="800" dirty="0">
                <a:latin typeface="Nunito Sans" pitchFamily="2" charset="0"/>
              </a:rPr>
              <a:t>Vestwell Advisors, LLC. All rights reserved. Vestwell Advisors, LLC (Vestwell) is a SEC registered investment advisor, a wholly-owned subsidiary of Vestwell Holdings, Inc., which provides recordkeeping and other services to 401(k), 403(b) and other workplace retirement plans.. This fact sheet does not constitute investment advice and is for informational purposes only, is not intended to meet the objectives or suitability requirements of any specific individual or account and does not provide a guarantee that the investment objective of any model will be met. An investor should assess his/her own investment needs based on his/her own financial circumstances and investment objectives. Neither the information nor any opinions expressed herein should be construed as a solicitation or a recommendation by Vestwell, BNY Mellon Advisors, Inc. (BNY Advisors) or any of their affiliates to buy, hold or sell any securities or investments or hire any specific manager. The information contained herein has been obtained from sources that are believed to be reliable.</a:t>
            </a:r>
          </a:p>
          <a:p>
            <a:pPr>
              <a:spcAft>
                <a:spcPts val="660"/>
              </a:spcAft>
            </a:pPr>
            <a:r>
              <a:rPr lang="en-US" sz="800" dirty="0">
                <a:latin typeface="Nunito Sans" pitchFamily="2" charset="0"/>
              </a:rPr>
              <a:t>On May 1, 2022, Vestwell appointed BNY Advisors as an investment sub-adviser to Vestwell. As sub-adviser, BNY Advisors provides Vestwell with several investment models to implement Vestwell strategies and makes recommendations on investment vehicles to populate multiple Vestwell Fund lineups. BNY Advisors is also responsible for investment vehicle recommendations, due diligence and ongoing monitoring of the models and investment fund line ups, which are provided to Vestwell on a non-discretionary basis. BNY Advisors is the brand name under which BNY Mellon Advisors, Inc. conducts its investment advisory business. BNY Mellon Advisors, Inc. is an investment adviser registered in the United States under the Investment Advisers Act of 1940 and a subsidiary of The Bank of New York Mellon Corporation (BNY).</a:t>
            </a:r>
          </a:p>
          <a:p>
            <a:pPr>
              <a:spcAft>
                <a:spcPts val="660"/>
              </a:spcAft>
            </a:pPr>
            <a:r>
              <a:rPr lang="en-US" sz="800" b="1" dirty="0">
                <a:latin typeface="Nunito Sans" pitchFamily="2" charset="0"/>
              </a:rPr>
              <a:t>All investments involve risk, including the loss of principal</a:t>
            </a:r>
            <a:r>
              <a:rPr lang="en-US" sz="800" dirty="0">
                <a:latin typeface="Nunito Sans" pitchFamily="2" charset="0"/>
              </a:rPr>
              <a:t>. All charts, data and other information provided in this fact sheet, our website, or through use of our tools are for illustrative purposes only. Vestwell Holdings, Inc. and its subsidiaries and affiliates do not provide legal, final, investment, or tax advice to any individual. We encourage you to consult with a qualified professional before making any decisions regarding your retirement plan or any other investments. </a:t>
            </a:r>
          </a:p>
          <a:p>
            <a:pPr>
              <a:spcAft>
                <a:spcPts val="660"/>
              </a:spcAft>
            </a:pPr>
            <a:r>
              <a:rPr lang="en-US" sz="800" dirty="0">
                <a:latin typeface="Nunito Sans" pitchFamily="2" charset="0"/>
              </a:rPr>
              <a:t>It is important to remember that there are risks inherent in any investment and that there is no assurance that any money manager, fund, asset class, index, style or strategy will provide positive performance over time. Diversification and strategic asset allocation do not guarantee a profit or protect against a loss in declining markets. </a:t>
            </a:r>
            <a:r>
              <a:rPr lang="en-US" sz="800" b="1" dirty="0">
                <a:latin typeface="Nunito Sans" pitchFamily="2" charset="0"/>
              </a:rPr>
              <a:t>All investments are subject to risk, including the loss of principal. Past performance is not a guarantee of future results. </a:t>
            </a:r>
            <a:r>
              <a:rPr lang="en-US" sz="800" dirty="0">
                <a:latin typeface="Nunito Sans" pitchFamily="2" charset="0"/>
              </a:rPr>
              <a:t>Current performance may be lower or higher than the performance data quoted. The investment return and principal value of an investment will fluctuate, so that an investor’s assets, when sold, may be worth more or less than their original cost. </a:t>
            </a:r>
          </a:p>
          <a:p>
            <a:pPr>
              <a:spcAft>
                <a:spcPts val="660"/>
              </a:spcAft>
            </a:pPr>
            <a:r>
              <a:rPr lang="en-US" sz="800" dirty="0">
                <a:latin typeface="Nunito Sans" pitchFamily="2" charset="0"/>
              </a:rPr>
              <a:t>Investments in fixed income securities are subject to several general risks, including interest rate risk, credit risk, the risk of issuer default, liquidity risk and market risk. These risks can affect a security's price and yield to varying degrees, depending upon the nature of the instrument, and may occur from fluctuations in interest rates, a change to an issuer’s individual situation or industry, or events in the financial markets. In general, a bond's yield is inversely rated to its price. Bonds can lose their value as interest rates rise and an investor can lose principal. If sold prior to maturity, fixed income securities are subject to gains/losses based on the level of interest rates, market conditions and the credit quality of the issuer. </a:t>
            </a:r>
          </a:p>
          <a:p>
            <a:pPr>
              <a:spcAft>
                <a:spcPts val="660"/>
              </a:spcAft>
            </a:pPr>
            <a:r>
              <a:rPr lang="en-US" sz="800" dirty="0">
                <a:latin typeface="Nunito Sans" pitchFamily="2" charset="0"/>
              </a:rPr>
              <a:t>Short-term fixed income securities are susceptible to fluctuations in interest rates. If interest rates rise, bond prices will decline, despite the lack of change in both coupon and maturity. Price volatility typically increases with the length of the maturity and decreases as the size of the coupon decreases. Investments in intermediate- and long-term fixed income securities involve interest rate risk and inflation risk, which could reduce the value or real return of an investment should interest rates rise. </a:t>
            </a:r>
          </a:p>
          <a:p>
            <a:pPr>
              <a:spcAft>
                <a:spcPts val="660"/>
              </a:spcAft>
            </a:pPr>
            <a:r>
              <a:rPr lang="en-US" sz="800" dirty="0">
                <a:latin typeface="Nunito Sans" pitchFamily="2" charset="0"/>
              </a:rPr>
              <a:t>Investments in corporate fixed income securities are subject to a number of risks, including the possibility of issuer default, credit risk, market risk and call risk. </a:t>
            </a:r>
          </a:p>
          <a:p>
            <a:pPr>
              <a:spcAft>
                <a:spcPts val="660"/>
              </a:spcAft>
            </a:pPr>
            <a:r>
              <a:rPr lang="en-US" sz="800" dirty="0">
                <a:latin typeface="Nunito Sans" pitchFamily="2" charset="0"/>
              </a:rPr>
              <a:t>Equity securities (i.e., stocks), as well as portfolios that invest in equity securities, are subject to several general risks, including the risk that the financial condition of the issuer may become impaired or the general condition of the stock market may deteriorate, either of which may cause a decrease in the value of the issuer’s securities. Equity securities are susceptible to general stock market fluctuations and to sudden, significant and prolonged increases and decreases in value as market confidence in and perceptions of the security’s issuer change. These perceptions are based on various and unpredictable factors, including expectations regarding government, economic, monetary and fiscal policies, inflation and interest rates, economic expansion or contraction, and global or regional political, economic, and banking crises. There can be no assurance that an issuer will pay dividends on outstanding shares of its common stock, as the payment of dividends will generally depend upon various factors, including the financial condition of the issuer and general economic conditions. Holders of common stocks of any given issuer will generally incur more risk than holders of preferred stocks and debt obligations of the same issuer because common stockholders, as owners of the issuer, generally have subordinated rights to receive payments from such issuer in comparison with the rights of creditors or holders of the issuer’s debt obligations or preferred stocks. The existence of a liquid trading market for certain equity securities may depend on whether dealers will make a market in such securities. There can be no assurance that a market will be made for any securities, that any market for the securities will be maintained, or that any such market will be or remain liquid. The price at which an equity security may be sold will be adversely affected if trading markets for the security are limited or absent.</a:t>
            </a:r>
          </a:p>
          <a:p>
            <a:pPr>
              <a:spcAft>
                <a:spcPts val="660"/>
              </a:spcAft>
            </a:pPr>
            <a:r>
              <a:rPr lang="en-US" sz="800" dirty="0">
                <a:latin typeface="Nunito Sans" pitchFamily="2" charset="0"/>
              </a:rPr>
              <a:t>Foreign investments are subject to risks not ordinarily associated with domestic investments, such as currency, economic and political risks, and may follow different accounting standards than domestic investments. </a:t>
            </a:r>
          </a:p>
          <a:p>
            <a:pPr>
              <a:spcAft>
                <a:spcPts val="660"/>
              </a:spcAft>
            </a:pPr>
            <a:r>
              <a:rPr lang="en-US" sz="800" dirty="0">
                <a:latin typeface="Nunito Sans" pitchFamily="2" charset="0"/>
              </a:rPr>
              <a:t>Investments in emerging or developing markets involve exposure to economic structures that are generally less diverse and mature, and to political systems that can be expected to have less stability than those of more developed countries. These securities may be less liquid and more volatile than investments in U.S. and longer-established non-U.S. markets.</a:t>
            </a:r>
          </a:p>
          <a:p>
            <a:pPr rtl="0"/>
            <a:r>
              <a:rPr lang="en-US" sz="800" dirty="0">
                <a:latin typeface="Nunito Sans" pitchFamily="2" charset="0"/>
              </a:rPr>
              <a:t>Portfolios that invest in small/mid capitalization companies involve greater risk and price volatility than an investment in securities of larger capitalization, more established companies. Such securities may have limited marketability and the firms may have limited product lines, markets and financial resources than larger, more established companies. </a:t>
            </a:r>
          </a:p>
          <a:p>
            <a:pPr rtl="0"/>
            <a:endParaRPr lang="en-US" sz="800" dirty="0">
              <a:latin typeface="Nunito Sans" pitchFamily="2" charset="0"/>
            </a:endParaRPr>
          </a:p>
          <a:p>
            <a:pPr rtl="0"/>
            <a:r>
              <a:rPr lang="en-US" sz="800" dirty="0">
                <a:latin typeface="Nunito Sans" pitchFamily="2" charset="0"/>
              </a:rPr>
              <a:t>For more information about Vestwell, as well as its products, fees and services, please refer to Vestwell Advisors’ Form ADV Part 2 Brochure, which is available on our website or may be obtained by writing to: Vestwell, </a:t>
            </a:r>
            <a:r>
              <a:rPr lang="en-US" sz="800" kern="1200" dirty="0">
                <a:latin typeface="Nunito Sans" pitchFamily="2" charset="0"/>
              </a:rPr>
              <a:t>1410 Broadway, 23rd Fl. </a:t>
            </a:r>
            <a:r>
              <a:rPr lang="en-US" sz="800" dirty="0">
                <a:latin typeface="Nunito Sans" pitchFamily="2" charset="0"/>
              </a:rPr>
              <a:t>New Nork, NY 10018, or by calling (917) 979-5358.</a:t>
            </a:r>
          </a:p>
          <a:p>
            <a:pPr rtl="0"/>
            <a:r>
              <a:rPr lang="en-US" sz="500" dirty="0">
                <a:latin typeface="Nunito Sans" pitchFamily="2" charset="0"/>
              </a:rPr>
              <a:t>BNYA-VEST-119-24</a:t>
            </a:r>
          </a:p>
          <a:p>
            <a:pPr>
              <a:spcAft>
                <a:spcPts val="660"/>
              </a:spcAft>
            </a:pPr>
            <a:endParaRPr lang="en-US" sz="800" dirty="0">
              <a:latin typeface="Nunito Sans" pitchFamily="2" charset="0"/>
            </a:endParaRPr>
          </a:p>
          <a:p>
            <a:pPr>
              <a:spcAft>
                <a:spcPts val="660"/>
              </a:spcAft>
            </a:pPr>
            <a:endParaRPr lang="en-US" sz="8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lang="en-US" sz="1200" b="1" spc="-10" dirty="0">
                <a:solidFill>
                  <a:srgbClr val="708493"/>
                </a:solidFill>
                <a:latin typeface="NunitoSans-SemiBold"/>
                <a:cs typeface="NunitoSans-SemiBold"/>
              </a:rPr>
              <a:t>Moderately Aggressive Strategy</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3 of 4                                                                        vestwell.com</a:t>
            </a:r>
            <a:endParaRPr sz="800" dirty="0">
              <a:latin typeface="NunitoSans-SemiBold"/>
              <a:cs typeface="NunitoSans-SemiBo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533400" y="1037441"/>
            <a:ext cx="6858000" cy="4464684"/>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rtl="0"/>
            <a:r>
              <a:rPr lang="en-US" sz="800" b="1" dirty="0">
                <a:latin typeface="Nunito Sans" pitchFamily="2" charset="0"/>
              </a:rPr>
              <a:t>Glossary of Terms</a:t>
            </a:r>
          </a:p>
          <a:p>
            <a:pPr rtl="0"/>
            <a:endParaRPr lang="en-US" sz="800" dirty="0">
              <a:latin typeface="Nunito Sans" pitchFamily="2" charset="0"/>
            </a:endParaRPr>
          </a:p>
          <a:p>
            <a:pPr rtl="0">
              <a:spcAft>
                <a:spcPts val="500"/>
              </a:spcAft>
            </a:pPr>
            <a:r>
              <a:rPr lang="en-US" sz="800" b="1" dirty="0">
                <a:latin typeface="Nunito Sans" pitchFamily="2" charset="0"/>
              </a:rPr>
              <a:t>Average Effective Duration</a:t>
            </a:r>
            <a:r>
              <a:rPr lang="en-US" sz="800" dirty="0">
                <a:latin typeface="Nunito Sans" pitchFamily="2" charset="0"/>
              </a:rPr>
              <a:t>–Average effective duration is a measure of a bond fund's/ETF’s interest-rate sensitivity--the longer a fund's/ETF’s duration, the more sensitive the fund/ETF typically is to shifts in interest rates.  A bond fund/ETF with a duration of 10 years typically is twice as volatile as a fund with a five-year duration.</a:t>
            </a:r>
          </a:p>
          <a:p>
            <a:pPr rtl="0">
              <a:spcAft>
                <a:spcPts val="500"/>
              </a:spcAft>
            </a:pPr>
            <a:r>
              <a:rPr lang="en-US" sz="800" b="1" dirty="0">
                <a:latin typeface="Nunito Sans" pitchFamily="2" charset="0"/>
              </a:rPr>
              <a:t>Weighted Average Coupon</a:t>
            </a:r>
            <a:r>
              <a:rPr lang="en-US" sz="800" dirty="0">
                <a:latin typeface="Nunito Sans" pitchFamily="2" charset="0"/>
              </a:rPr>
              <a:t>–Coupon or coupon payment is the annual interest rate paid on a bond, expressed as a percentage of the face value and paid from issue date until maturity. The weighted average coupon rate of a fund/ETF reflects the coupon rate of underlying bonds weighted by each bond's coupon by its relative size in the fund/ETF. The Vestwell model weighted average coupon reflects the average coupon rate of each bond fund/ETF, weighted by the allocation of each bond fund/ETF in the Vestwell model.</a:t>
            </a:r>
            <a:endParaRPr lang="en-US" sz="1100" dirty="0">
              <a:latin typeface="Nunito Sans" pitchFamily="2" charset="0"/>
            </a:endParaRPr>
          </a:p>
          <a:p>
            <a:pPr rtl="0">
              <a:spcAft>
                <a:spcPts val="500"/>
              </a:spcAft>
            </a:pPr>
            <a:r>
              <a:rPr lang="en-US" sz="800" b="1" dirty="0">
                <a:latin typeface="Nunito Sans" pitchFamily="2" charset="0"/>
              </a:rPr>
              <a:t>Portfolio Turnover</a:t>
            </a:r>
            <a:r>
              <a:rPr lang="en-US" sz="800" dirty="0">
                <a:latin typeface="Nunito Sans" pitchFamily="2" charset="0"/>
              </a:rPr>
              <a:t>–Portfolio turnover measures the rate of trading activity in the model, as defined by the lesser of purchases or sales for the year divided by the average assets. A low turnover (less than 30%) may indicate a buy-and-hold strategy. High turnover (more than 100%) may indicate a strategy involving considerable buying and selling of securities.</a:t>
            </a:r>
          </a:p>
          <a:p>
            <a:pPr marL="0" marR="0">
              <a:lnSpc>
                <a:spcPct val="107000"/>
              </a:lnSpc>
              <a:spcBef>
                <a:spcPts val="0"/>
              </a:spcBef>
              <a:spcAft>
                <a:spcPts val="500"/>
              </a:spcAft>
            </a:pPr>
            <a:r>
              <a:rPr lang="en-GB" sz="800" b="1" dirty="0">
                <a:effectLst/>
                <a:latin typeface="Nunito Sans" pitchFamily="2" charset="0"/>
                <a:ea typeface="Calibri" panose="020F0502020204030204" pitchFamily="34" charset="0"/>
                <a:cs typeface="Times New Roman" panose="02020603050405020304" pitchFamily="18" charset="0"/>
              </a:rPr>
              <a:t>Gross Expense Ratio</a:t>
            </a:r>
            <a:r>
              <a:rPr lang="en-GB" sz="800" dirty="0">
                <a:effectLst/>
                <a:latin typeface="Nunito Sans" pitchFamily="2" charset="0"/>
                <a:ea typeface="Calibri" panose="020F0502020204030204" pitchFamily="34" charset="0"/>
                <a:cs typeface="Times New Roman" panose="02020603050405020304" pitchFamily="18" charset="0"/>
              </a:rPr>
              <a:t>–Gross expense ratio reflects the annual percentage of a fund's/ETF’s assets paid out in expenses. Expenses include management, 12B-1, transfer agent and other asset-based fees associated with the fund's daily operations and distribution, with the exception of brokerage commissions. It does not reflect fees and/or expenses that have been waived or reimbursed by the fund’s/ETF’s adviser or other expense offset arrangements. </a:t>
            </a:r>
            <a:endParaRPr lang="en-US" sz="1100" dirty="0">
              <a:latin typeface="Nunito Sans" pitchFamily="2" charset="0"/>
            </a:endParaRPr>
          </a:p>
          <a:p>
            <a:pPr marL="0" marR="0">
              <a:lnSpc>
                <a:spcPct val="107000"/>
              </a:lnSpc>
              <a:spcBef>
                <a:spcPts val="0"/>
              </a:spcBef>
              <a:spcAft>
                <a:spcPts val="500"/>
              </a:spcAft>
            </a:pPr>
            <a:r>
              <a:rPr lang="en-GB" sz="800" b="1" dirty="0">
                <a:effectLst/>
                <a:latin typeface="Nunito Sans" pitchFamily="2" charset="0"/>
                <a:ea typeface="Calibri" panose="020F0502020204030204" pitchFamily="34" charset="0"/>
                <a:cs typeface="Times New Roman" panose="02020603050405020304" pitchFamily="18" charset="0"/>
              </a:rPr>
              <a:t>Net Expense Ratio</a:t>
            </a:r>
            <a:r>
              <a:rPr lang="en-GB" sz="800" dirty="0">
                <a:effectLst/>
                <a:latin typeface="Nunito Sans" pitchFamily="2" charset="0"/>
                <a:ea typeface="Calibri" panose="020F0502020204030204" pitchFamily="34" charset="0"/>
                <a:cs typeface="Times New Roman" panose="02020603050405020304" pitchFamily="18" charset="0"/>
              </a:rPr>
              <a:t>–Net expense ratio reflects actual expenses paid by the fund/ETF well as any contractual fee waivers, voluntary (non-contractual) fee waivers, reductions from brokerage service arrangements and any other expense offset arrangements. Contractual fee waivers are those in which the fund's adviser has contractually agreed to waive and/or reimburse certain fees and/ or expenses to limit the fund's total annual operating expenses to a specified percentage of the fund's average daily net assets. Voluntary fee waivers are those in which the fund's/ETF’s adviser has voluntarily agreed to waive and/or reimburse such fees and/or expenses. </a:t>
            </a:r>
            <a:endParaRPr lang="en-US" sz="800" dirty="0">
              <a:effectLst/>
              <a:latin typeface="Nunito Sans" pitchFamily="2" charset="0"/>
              <a:ea typeface="Calibri" panose="020F0502020204030204" pitchFamily="34" charset="0"/>
              <a:cs typeface="Times New Roman" panose="02020603050405020304" pitchFamily="18" charset="0"/>
            </a:endParaRPr>
          </a:p>
          <a:p>
            <a:pPr rtl="0"/>
            <a:endParaRPr lang="en-US" sz="800" dirty="0">
              <a:latin typeface="Nunito Sans" pitchFamily="2" charset="0"/>
            </a:endParaRPr>
          </a:p>
          <a:p>
            <a:pPr rtl="0"/>
            <a:endParaRPr lang="en-US" sz="800" dirty="0">
              <a:latin typeface="Nunito Sans" pitchFamily="2" charset="0"/>
            </a:endParaRPr>
          </a:p>
          <a:p>
            <a:pPr rtl="0"/>
            <a:endParaRPr lang="en-US" sz="800" dirty="0">
              <a:latin typeface="Nunito Sans" pitchFamily="2" charset="0"/>
            </a:endParaRPr>
          </a:p>
          <a:p>
            <a:pPr rtl="0"/>
            <a:endParaRPr lang="en-US" sz="800" dirty="0">
              <a:latin typeface="Nunito Sans" pitchFamily="2" charset="0"/>
            </a:endParaRPr>
          </a:p>
          <a:p>
            <a:pPr>
              <a:spcAft>
                <a:spcPts val="660"/>
              </a:spcAft>
            </a:pPr>
            <a:endParaRPr lang="en-US" sz="880" dirty="0">
              <a:latin typeface="Nunito Sans" pitchFamily="2" charset="0"/>
            </a:endParaRPr>
          </a:p>
          <a:p>
            <a:endParaRPr lang="en-US" sz="880" dirty="0">
              <a:latin typeface="Nunito Sans" pitchFamily="2" charset="0"/>
            </a:endParaRPr>
          </a:p>
          <a:p>
            <a:endParaRPr lang="en-US" sz="11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lang="en-US" sz="1200" b="1" spc="-10" dirty="0">
                <a:solidFill>
                  <a:srgbClr val="708493"/>
                </a:solidFill>
                <a:latin typeface="NunitoSans-SemiBold"/>
                <a:cs typeface="NunitoSans-SemiBold"/>
              </a:rPr>
              <a:t>Moderately Aggressive Strategy</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4 of 4                                                                        vestwell.com</a:t>
            </a:r>
            <a:endParaRPr sz="800" dirty="0">
              <a:latin typeface="NunitoSans-SemiBold"/>
              <a:cs typeface="NunitoSans-SemiBold"/>
            </a:endParaRPr>
          </a:p>
        </p:txBody>
      </p:sp>
    </p:spTree>
    <p:extLst>
      <p:ext uri="{BB962C8B-B14F-4D97-AF65-F5344CB8AC3E}">
        <p14:creationId xmlns:p14="http://schemas.microsoft.com/office/powerpoint/2010/main" val="36127961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3263</TotalTime>
  <Words>2861</Words>
  <Application>Microsoft Office PowerPoint</Application>
  <PresentationFormat>Custom</PresentationFormat>
  <Paragraphs>96</Paragraphs>
  <Slides>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Calibri</vt:lpstr>
      <vt:lpstr>Nunito Sans</vt:lpstr>
      <vt:lpstr>Nunito-Black</vt:lpstr>
      <vt:lpstr>NunitoSans-Light</vt:lpstr>
      <vt:lpstr>NunitoSans-SemiBold</vt:lpstr>
      <vt:lpstr>Times New Roman</vt:lpstr>
      <vt:lpstr>Office Theme</vt:lpstr>
      <vt:lpstr>Moderately Aggressive Strategy</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Vestwell-FS Template.indd</dc:title>
  <dc:creator>Schwork, Kris</dc:creator>
  <cp:lastModifiedBy>Armstrong, Andrew</cp:lastModifiedBy>
  <cp:revision>112</cp:revision>
  <dcterms:created xsi:type="dcterms:W3CDTF">2022-05-04T21:48:43Z</dcterms:created>
  <dcterms:modified xsi:type="dcterms:W3CDTF">2025-01-16T19:52:38Z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2022-05-04T00:00:00Z</vt:filetime>
  </property>
  <property fmtid="{D5CDD505-2E9C-101B-9397-08002B2CF9AE}" pid="3" name="Creator">
    <vt:lpwstr>Adobe InDesign 16.3 (Macintosh)</vt:lpwstr>
  </property>
  <property fmtid="{D5CDD505-2E9C-101B-9397-08002B2CF9AE}" pid="4" name="LastSaved">
    <vt:filetime>2022-05-04T00:00:00Z</vt:filetime>
  </property>
  <property fmtid="{D5CDD505-2E9C-101B-9397-08002B2CF9AE}" pid="5" name="MSIP_Label_5781dfe3-6600-4878-ab62-89c56005e52a_Enabled">
    <vt:lpwstr>true</vt:lpwstr>
  </property>
  <property fmtid="{D5CDD505-2E9C-101B-9397-08002B2CF9AE}" pid="6" name="MSIP_Label_5781dfe3-6600-4878-ab62-89c56005e52a_SetDate">
    <vt:lpwstr>2022-07-26T15:08:17Z</vt:lpwstr>
  </property>
  <property fmtid="{D5CDD505-2E9C-101B-9397-08002B2CF9AE}" pid="7" name="MSIP_Label_5781dfe3-6600-4878-ab62-89c56005e52a_Method">
    <vt:lpwstr>Privileged</vt:lpwstr>
  </property>
  <property fmtid="{D5CDD505-2E9C-101B-9397-08002B2CF9AE}" pid="8" name="MSIP_Label_5781dfe3-6600-4878-ab62-89c56005e52a_Name">
    <vt:lpwstr>Confidential</vt:lpwstr>
  </property>
  <property fmtid="{D5CDD505-2E9C-101B-9397-08002B2CF9AE}" pid="9" name="MSIP_Label_5781dfe3-6600-4878-ab62-89c56005e52a_SiteId">
    <vt:lpwstr>106bdeea-f616-4dfc-bc1d-6cbbf45e2011</vt:lpwstr>
  </property>
  <property fmtid="{D5CDD505-2E9C-101B-9397-08002B2CF9AE}" pid="10" name="MSIP_Label_5781dfe3-6600-4878-ab62-89c56005e52a_ActionId">
    <vt:lpwstr>1d635449-7845-426c-bd05-b1a2dc78fb3e</vt:lpwstr>
  </property>
  <property fmtid="{D5CDD505-2E9C-101B-9397-08002B2CF9AE}" pid="11" name="MSIP_Label_5781dfe3-6600-4878-ab62-89c56005e52a_ContentBits">
    <vt:lpwstr>0</vt:lpwstr>
  </property>
</Properties>
</file>