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912" userDrawn="1">
          <p15:clr>
            <a:srgbClr val="A4A3A4"/>
          </p15:clr>
        </p15:guide>
        <p15:guide id="2" pos="2160">
          <p15:clr>
            <a:srgbClr val="A4A3A4"/>
          </p15:clr>
        </p15:guide>
        <p15:guide id="3" orient="horz" pos="6096" userDrawn="1">
          <p15:clr>
            <a:srgbClr val="A4A3A4"/>
          </p15:clr>
        </p15:guide>
        <p15:guide id="4" orient="horz" pos="4248" userDrawn="1">
          <p15:clr>
            <a:srgbClr val="A4A3A4"/>
          </p15:clr>
        </p15:guide>
        <p15:guide id="5" pos="4464" userDrawn="1">
          <p15:clr>
            <a:srgbClr val="A4A3A4"/>
          </p15:clr>
        </p15:guide>
        <p15:guide id="6" pos="360" userDrawn="1">
          <p15:clr>
            <a:srgbClr val="A4A3A4"/>
          </p15:clr>
        </p15:guide>
        <p15:guide id="7" orient="horz" pos="2472" userDrawn="1">
          <p15:clr>
            <a:srgbClr val="A4A3A4"/>
          </p15:clr>
        </p15:guide>
        <p15:guide id="8" orient="horz" pos="2592" userDrawn="1">
          <p15:clr>
            <a:srgbClr val="A4A3A4"/>
          </p15:clr>
        </p15:guide>
        <p15:guide id="9" pos="3024" userDrawn="1">
          <p15:clr>
            <a:srgbClr val="A4A3A4"/>
          </p15:clr>
        </p15:guide>
        <p15:guide id="10" orient="horz" pos="1800" userDrawn="1">
          <p15:clr>
            <a:srgbClr val="A4A3A4"/>
          </p15:clr>
        </p15:guide>
        <p15:guide id="11" pos="3600" userDrawn="1">
          <p15:clr>
            <a:srgbClr val="A4A3A4"/>
          </p15:clr>
        </p15:guide>
        <p15:guide id="12" orient="horz" pos="3384" userDrawn="1">
          <p15:clr>
            <a:srgbClr val="A4A3A4"/>
          </p15:clr>
        </p15:guide>
        <p15:guide id="13" orient="horz" pos="3096" userDrawn="1">
          <p15:clr>
            <a:srgbClr val="A4A3A4"/>
          </p15:clr>
        </p15:guide>
        <p15:guide id="14" orient="horz" pos="3168" userDrawn="1">
          <p15:clr>
            <a:srgbClr val="A4A3A4"/>
          </p15:clr>
        </p15:guide>
        <p15:guide id="15" pos="2904" userDrawn="1">
          <p15:clr>
            <a:srgbClr val="A4A3A4"/>
          </p15:clr>
        </p15:guide>
        <p15:guide id="16" orient="horz" pos="43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DeLeo, Amber" initials="DA"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BF4D"/>
    <a:srgbClr val="97D1F1"/>
    <a:srgbClr val="4E81BD"/>
    <a:srgbClr val="EEDF9B"/>
    <a:srgbClr val="4A657A"/>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76" autoAdjust="0"/>
    <p:restoredTop sz="94188" autoAdjust="0"/>
  </p:normalViewPr>
  <p:slideViewPr>
    <p:cSldViewPr snapToGrid="0">
      <p:cViewPr varScale="1">
        <p:scale>
          <a:sx n="103" d="100"/>
          <a:sy n="103" d="100"/>
        </p:scale>
        <p:origin x="6618" y="120"/>
      </p:cViewPr>
      <p:guideLst>
        <p:guide orient="horz" pos="912"/>
        <p:guide pos="2160"/>
        <p:guide orient="horz" pos="6096"/>
        <p:guide orient="horz" pos="4248"/>
        <p:guide pos="4464"/>
        <p:guide pos="360"/>
        <p:guide orient="horz" pos="2472"/>
        <p:guide orient="horz" pos="2592"/>
        <p:guide pos="3024"/>
        <p:guide orient="horz" pos="1800"/>
        <p:guide pos="3600"/>
        <p:guide orient="horz" pos="3384"/>
        <p:guide orient="horz" pos="3096"/>
        <p:guide orient="horz" pos="3168"/>
        <p:guide pos="2904"/>
        <p:guide orient="horz" pos="43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97D1F1"/>
              </a:solidFill>
              <a:ln w="19050">
                <a:noFill/>
              </a:ln>
              <a:effectLst/>
            </c:spPr>
            <c:extLst>
              <c:ext xmlns:c16="http://schemas.microsoft.com/office/drawing/2014/chart" uri="{C3380CC4-5D6E-409C-BE32-E72D297353CC}">
                <c16:uniqueId val="{00000003-2CE2-3C4A-BD2D-FB30BD808061}"/>
              </c:ext>
            </c:extLst>
          </c:dPt>
          <c:dPt>
            <c:idx val="1"/>
            <c:bubble3D val="0"/>
            <c:spPr>
              <a:solidFill>
                <a:srgbClr val="DBBF4D"/>
              </a:solidFill>
              <a:ln w="19050">
                <a:noFill/>
              </a:ln>
              <a:effectLst/>
            </c:spPr>
            <c:extLst>
              <c:ext xmlns:c16="http://schemas.microsoft.com/office/drawing/2014/chart" uri="{C3380CC4-5D6E-409C-BE32-E72D297353CC}">
                <c16:uniqueId val="{00000004-2CE2-3C4A-BD2D-FB30BD808061}"/>
              </c:ext>
            </c:extLst>
          </c:dPt>
          <c:dPt>
            <c:idx val="2"/>
            <c:bubble3D val="0"/>
            <c:spPr>
              <a:solidFill>
                <a:srgbClr val="EEDF9B"/>
              </a:solidFill>
              <a:ln w="19050">
                <a:noFill/>
              </a:ln>
              <a:effectLst/>
            </c:spPr>
            <c:extLst>
              <c:ext xmlns:c16="http://schemas.microsoft.com/office/drawing/2014/chart" uri="{C3380CC4-5D6E-409C-BE32-E72D297353CC}">
                <c16:uniqueId val="{00000002-2CE2-3C4A-BD2D-FB30BD808061}"/>
              </c:ext>
            </c:extLst>
          </c:dPt>
          <c:dPt>
            <c:idx val="3"/>
            <c:bubble3D val="0"/>
            <c:spPr>
              <a:solidFill>
                <a:schemeClr val="tx2">
                  <a:lumMod val="75000"/>
                </a:schemeClr>
              </a:solidFill>
              <a:ln w="19050">
                <a:noFill/>
              </a:ln>
              <a:effectLst/>
            </c:spPr>
            <c:extLst>
              <c:ext xmlns:c16="http://schemas.microsoft.com/office/drawing/2014/chart" uri="{C3380CC4-5D6E-409C-BE32-E72D297353CC}">
                <c16:uniqueId val="{00000007-5A7C-CA45-A882-1E69D97BC053}"/>
              </c:ext>
            </c:extLst>
          </c:dPt>
          <c:cat>
            <c:strRef>
              <c:f>Sheet1!$A$2:$A$5</c:f>
              <c:strCache>
                <c:ptCount val="2"/>
                <c:pt idx="0">
                  <c:v>1st Qtr</c:v>
                </c:pt>
                <c:pt idx="1">
                  <c:v>2nd Qtr</c:v>
                </c:pt>
              </c:strCache>
            </c:strRef>
          </c:cat>
          <c:val>
            <c:numRef>
              <c:f>Sheet1!$B$2:$B$5</c:f>
              <c:numCache>
                <c:formatCode>General</c:formatCode>
                <c:ptCount val="4"/>
                <c:pt idx="0">
                  <c:v>60</c:v>
                </c:pt>
                <c:pt idx="1">
                  <c:v>26</c:v>
                </c:pt>
                <c:pt idx="2">
                  <c:v>14</c:v>
                </c:pt>
              </c:numCache>
            </c:numRef>
          </c:val>
          <c:extLst>
            <c:ext xmlns:c16="http://schemas.microsoft.com/office/drawing/2014/chart" uri="{C3380CC4-5D6E-409C-BE32-E72D297353CC}">
              <c16:uniqueId val="{00000000-2CE2-3C4A-BD2D-FB30BD808061}"/>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FD23F3AA-05D9-4DA1-AFDB-292329DEF65E}"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10BA2054-6E7A-4FBE-8B99-F35523B82964}" type="slidenum">
              <a:rPr lang="en-US" smtClean="0"/>
              <a:t>‹#›</a:t>
            </a:fld>
            <a:endParaRPr lang="en-US"/>
          </a:p>
        </p:txBody>
      </p:sp>
    </p:spTree>
    <p:extLst>
      <p:ext uri="{BB962C8B-B14F-4D97-AF65-F5344CB8AC3E}">
        <p14:creationId xmlns:p14="http://schemas.microsoft.com/office/powerpoint/2010/main" val="4244327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hyperlink" Target="mailto:info@vestwell.com" TargetMode="External"/><Relationship Id="rId4" Type="http://schemas.openxmlformats.org/officeDocument/2006/relationships/image" Target="../media/image3.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4165419" cy="874598"/>
          </a:xfrm>
          <a:prstGeom prst="rect">
            <a:avLst/>
          </a:prstGeom>
        </p:spPr>
        <p:txBody>
          <a:bodyPr vert="horz" wrap="square" lIns="0" tIns="12700" rIns="0" bIns="0" rtlCol="0">
            <a:spAutoFit/>
          </a:bodyPr>
          <a:lstStyle/>
          <a:p>
            <a:pPr marL="12700" marR="5080">
              <a:lnSpc>
                <a:spcPct val="100000"/>
              </a:lnSpc>
              <a:spcBef>
                <a:spcPts val="100"/>
              </a:spcBef>
            </a:pPr>
            <a:r>
              <a:rPr lang="en-US" dirty="0"/>
              <a:t>Moderately Conservative</a:t>
            </a:r>
            <a:br>
              <a:rPr lang="en-US" dirty="0"/>
            </a:br>
            <a:r>
              <a:rPr lang="en-US" dirty="0"/>
              <a:t>Strategy</a:t>
            </a:r>
            <a:endParaRPr spc="-20" dirty="0"/>
          </a:p>
        </p:txBody>
      </p:sp>
      <p:sp>
        <p:nvSpPr>
          <p:cNvPr id="7" name="object 7"/>
          <p:cNvSpPr/>
          <p:nvPr/>
        </p:nvSpPr>
        <p:spPr>
          <a:xfrm>
            <a:off x="499363" y="23802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392921"/>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9" name="object 19"/>
          <p:cNvSpPr/>
          <p:nvPr/>
        </p:nvSpPr>
        <p:spPr>
          <a:xfrm>
            <a:off x="539495" y="532970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33145" y="450460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a:latin typeface="Nunito-Black"/>
              <a:cs typeface="Nunito-Black"/>
            </a:endParaRPr>
          </a:p>
        </p:txBody>
      </p:sp>
      <p:sp>
        <p:nvSpPr>
          <p:cNvPr id="26" name="object 26"/>
          <p:cNvSpPr txBox="1"/>
          <p:nvPr/>
        </p:nvSpPr>
        <p:spPr>
          <a:xfrm>
            <a:off x="647495" y="6342150"/>
            <a:ext cx="4080585" cy="1840632"/>
          </a:xfrm>
          <a:prstGeom prst="rect">
            <a:avLst/>
          </a:prstGeom>
        </p:spPr>
        <p:txBody>
          <a:bodyPr vert="horz" wrap="square" lIns="0" tIns="12700" rIns="0" bIns="0" rtlCol="0">
            <a:spAutoFit/>
          </a:bodyPr>
          <a:lstStyle/>
          <a:p>
            <a:pPr marL="12700" marR="5080">
              <a:lnSpc>
                <a:spcPct val="116700"/>
              </a:lnSpc>
              <a:spcBef>
                <a:spcPts val="100"/>
              </a:spcBef>
            </a:pPr>
            <a:r>
              <a:rPr lang="en-US" sz="1000" b="1" dirty="0">
                <a:solidFill>
                  <a:srgbClr val="4A657A"/>
                </a:solidFill>
                <a:latin typeface="NunitoSans-SemiBold"/>
                <a:cs typeface="NunitoSans-SemiBold"/>
              </a:rPr>
              <a:t>This strategy may be appropriate for an investor with a short-to-intermediate term investment horizon, seeking preservation of capital with the potential for longer-term growth and a low-to-moderate tolerance for risk. </a:t>
            </a:r>
          </a:p>
          <a:p>
            <a:pPr marL="12700" marR="5080">
              <a:lnSpc>
                <a:spcPct val="116700"/>
              </a:lnSpc>
              <a:spcBef>
                <a:spcPts val="100"/>
              </a:spcBef>
            </a:pPr>
            <a:endParaRPr lang="en-US" sz="1000" b="1" dirty="0">
              <a:solidFill>
                <a:srgbClr val="4A657A"/>
              </a:solidFill>
              <a:latin typeface="NunitoSans-SemiBold"/>
              <a:cs typeface="NunitoSans-SemiBold"/>
            </a:endParaRPr>
          </a:p>
          <a:p>
            <a:pPr marL="12700" marR="5080">
              <a:lnSpc>
                <a:spcPct val="116700"/>
              </a:lnSpc>
              <a:spcBef>
                <a:spcPts val="100"/>
              </a:spcBef>
            </a:pPr>
            <a:r>
              <a:rPr lang="en-US" sz="1000" b="1" dirty="0">
                <a:solidFill>
                  <a:srgbClr val="4A657A"/>
                </a:solidFill>
                <a:latin typeface="NunitoSans-SemiBold"/>
                <a:cs typeface="NunitoSans-SemiBold"/>
              </a:rPr>
              <a:t>The strategy seeks to grow invested capital over the long term with a low-to-moderate level of volatility. The portfolio is comprised of mutual funds with a target weighting of each security designed to achieve the goals of the portfolio.</a:t>
            </a:r>
          </a:p>
          <a:p>
            <a:pPr marL="12700" marR="5080">
              <a:lnSpc>
                <a:spcPct val="116700"/>
              </a:lnSpc>
              <a:spcBef>
                <a:spcPts val="100"/>
              </a:spcBef>
            </a:pPr>
            <a:endParaRPr lang="en-US" sz="1000" b="1" dirty="0">
              <a:solidFill>
                <a:srgbClr val="4A657A"/>
              </a:solidFill>
              <a:latin typeface="NunitoSans-SemiBold"/>
              <a:cs typeface="NunitoSans-SemiBold"/>
            </a:endParaRPr>
          </a:p>
        </p:txBody>
      </p:sp>
      <p:sp>
        <p:nvSpPr>
          <p:cNvPr id="27" name="object 27"/>
          <p:cNvSpPr/>
          <p:nvPr/>
        </p:nvSpPr>
        <p:spPr>
          <a:xfrm>
            <a:off x="539495" y="7328267"/>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406964"/>
            <a:ext cx="45719" cy="85276"/>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0292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257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4864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5" name="object 35"/>
          <p:cNvSpPr txBox="1"/>
          <p:nvPr/>
        </p:nvSpPr>
        <p:spPr>
          <a:xfrm>
            <a:off x="5387974" y="7435851"/>
            <a:ext cx="1382951" cy="598305"/>
          </a:xfrm>
          <a:prstGeom prst="rect">
            <a:avLst/>
          </a:prstGeom>
        </p:spPr>
        <p:txBody>
          <a:bodyPr vert="horz" wrap="square" lIns="0" tIns="12700" rIns="0" bIns="0" rtlCol="0">
            <a:spAutoFit/>
          </a:bodyPr>
          <a:lstStyle/>
          <a:p>
            <a:pPr marL="12700" marR="5080">
              <a:lnSpc>
                <a:spcPct val="138900"/>
              </a:lnSpc>
              <a:spcBef>
                <a:spcPts val="100"/>
              </a:spcBef>
            </a:pPr>
            <a:r>
              <a:rPr lang="en-US" sz="900" b="1" dirty="0">
                <a:solidFill>
                  <a:srgbClr val="4A657A"/>
                </a:solidFill>
                <a:latin typeface="NunitoSans-SemiBold"/>
                <a:cs typeface="NunitoSans-SemiBold"/>
              </a:rPr>
              <a:t>U.S. Fixed Income</a:t>
            </a:r>
          </a:p>
          <a:p>
            <a:pPr marL="12700" marR="5080">
              <a:lnSpc>
                <a:spcPct val="138900"/>
              </a:lnSpc>
              <a:spcBef>
                <a:spcPts val="100"/>
              </a:spcBef>
            </a:pPr>
            <a:r>
              <a:rPr sz="900" b="1" dirty="0">
                <a:solidFill>
                  <a:srgbClr val="4A657A"/>
                </a:solidFill>
                <a:latin typeface="NunitoSans-SemiBold"/>
                <a:cs typeface="NunitoSans-SemiBold"/>
              </a:rPr>
              <a:t>U.S.</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Equity</a:t>
            </a:r>
            <a:endParaRPr lang="en-US" sz="900" b="1" spc="-10" dirty="0">
              <a:solidFill>
                <a:srgbClr val="4A657A"/>
              </a:solidFill>
              <a:latin typeface="NunitoSans-SemiBold"/>
              <a:cs typeface="NunitoSans-SemiBold"/>
            </a:endParaRPr>
          </a:p>
          <a:p>
            <a:pPr marL="12700" marR="5080">
              <a:lnSpc>
                <a:spcPct val="138900"/>
              </a:lnSpc>
              <a:spcBef>
                <a:spcPts val="100"/>
              </a:spcBef>
            </a:pPr>
            <a:r>
              <a:rPr lang="en-US" sz="900" b="1" spc="-10" dirty="0">
                <a:solidFill>
                  <a:srgbClr val="4A657A"/>
                </a:solidFill>
                <a:latin typeface="NunitoSans-SemiBold"/>
                <a:cs typeface="NunitoSans-SemiBold"/>
              </a:rPr>
              <a:t>Non-U.S. Equity</a:t>
            </a:r>
            <a:endParaRPr sz="900" dirty="0">
              <a:latin typeface="NunitoSans-SemiBold"/>
              <a:cs typeface="NunitoSans-SemiBold"/>
            </a:endParaRPr>
          </a:p>
        </p:txBody>
      </p:sp>
      <p:sp>
        <p:nvSpPr>
          <p:cNvPr id="37" name="object 37"/>
          <p:cNvSpPr txBox="1"/>
          <p:nvPr/>
        </p:nvSpPr>
        <p:spPr>
          <a:xfrm>
            <a:off x="6909376" y="7426706"/>
            <a:ext cx="365760" cy="394980"/>
          </a:xfrm>
          <a:prstGeom prst="rect">
            <a:avLst/>
          </a:prstGeom>
        </p:spPr>
        <p:txBody>
          <a:bodyPr vert="horz" wrap="square" lIns="0" tIns="66040" rIns="0" bIns="0" rtlCol="0">
            <a:spAutoFit/>
          </a:bodyPr>
          <a:lstStyle/>
          <a:p>
            <a:pPr marL="12700">
              <a:lnSpc>
                <a:spcPct val="100000"/>
              </a:lnSpc>
              <a:spcBef>
                <a:spcPts val="520"/>
              </a:spcBef>
            </a:pPr>
            <a:r>
              <a:rPr lang="en-US" sz="900" b="1" spc="-10" dirty="0">
                <a:solidFill>
                  <a:srgbClr val="4A657A"/>
                </a:solidFill>
                <a:latin typeface="NunitoSans-SemiBold"/>
                <a:cs typeface="NunitoSans-SemiBold"/>
              </a:rPr>
              <a:t>60</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26</a:t>
            </a:r>
            <a:r>
              <a:rPr sz="900" b="1" spc="-10" dirty="0">
                <a:solidFill>
                  <a:srgbClr val="4A657A"/>
                </a:solidFill>
                <a:latin typeface="NunitoSans-SemiBold"/>
                <a:cs typeface="NunitoSans-SemiBold"/>
              </a:rPr>
              <a:t>.0%</a:t>
            </a:r>
            <a:endParaRPr sz="900" dirty="0">
              <a:latin typeface="NunitoSans-SemiBold"/>
              <a:cs typeface="NunitoSans-SemiBold"/>
            </a:endParaRPr>
          </a:p>
        </p:txBody>
      </p:sp>
      <p:pic>
        <p:nvPicPr>
          <p:cNvPr id="39" name="object 39"/>
          <p:cNvPicPr/>
          <p:nvPr/>
        </p:nvPicPr>
        <p:blipFill>
          <a:blip r:embed="rId2" cstate="print"/>
          <a:stretch>
            <a:fillRect/>
          </a:stretch>
        </p:blipFill>
        <p:spPr>
          <a:xfrm>
            <a:off x="5239986" y="7515563"/>
            <a:ext cx="101498" cy="101498"/>
          </a:xfrm>
          <a:prstGeom prst="rect">
            <a:avLst/>
          </a:prstGeom>
        </p:spPr>
      </p:pic>
      <p:pic>
        <p:nvPicPr>
          <p:cNvPr id="42" name="object 42"/>
          <p:cNvPicPr/>
          <p:nvPr/>
        </p:nvPicPr>
        <p:blipFill>
          <a:blip r:embed="rId3" cstate="print"/>
          <a:stretch>
            <a:fillRect/>
          </a:stretch>
        </p:blipFill>
        <p:spPr>
          <a:xfrm>
            <a:off x="3872735" y="4961896"/>
            <a:ext cx="241274" cy="241261"/>
          </a:xfrm>
          <a:prstGeom prst="rect">
            <a:avLst/>
          </a:prstGeom>
        </p:spPr>
      </p:pic>
      <p:pic>
        <p:nvPicPr>
          <p:cNvPr id="43" name="object 43"/>
          <p:cNvPicPr/>
          <p:nvPr/>
        </p:nvPicPr>
        <p:blipFill>
          <a:blip r:embed="rId4"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3971971334"/>
              </p:ext>
            </p:extLst>
          </p:nvPr>
        </p:nvGraphicFramePr>
        <p:xfrm>
          <a:off x="632460" y="2857500"/>
          <a:ext cx="4313176" cy="2864485"/>
        </p:xfrm>
        <a:graphic>
          <a:graphicData uri="http://schemas.openxmlformats.org/drawingml/2006/table">
            <a:tbl>
              <a:tblPr firstRow="1" bandRow="1">
                <a:tableStyleId>{2D5ABB26-0587-4C30-8999-92F81FD0307C}</a:tableStyleId>
              </a:tblPr>
              <a:tblGrid>
                <a:gridCol w="2052652">
                  <a:extLst>
                    <a:ext uri="{9D8B030D-6E8A-4147-A177-3AD203B41FA5}">
                      <a16:colId xmlns:a16="http://schemas.microsoft.com/office/drawing/2014/main" val="20000"/>
                    </a:ext>
                  </a:extLst>
                </a:gridCol>
                <a:gridCol w="1913392">
                  <a:extLst>
                    <a:ext uri="{9D8B030D-6E8A-4147-A177-3AD203B41FA5}">
                      <a16:colId xmlns:a16="http://schemas.microsoft.com/office/drawing/2014/main" val="20001"/>
                    </a:ext>
                  </a:extLst>
                </a:gridCol>
                <a:gridCol w="347132">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nchor="ctr">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6.62</a:t>
                      </a:r>
                    </a:p>
                  </a:txBody>
                  <a:tcPr marL="0" marR="0" marT="43815" marB="0" anchor="ctr">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nchor="ctr">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3.29%</a:t>
                      </a:r>
                    </a:p>
                  </a:txBody>
                  <a:tcPr marL="0" marR="0" marT="35560" marB="0" anchor="ctr">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5" cstate="print"/>
          <a:stretch>
            <a:fillRect/>
          </a:stretch>
        </p:blipFill>
        <p:spPr>
          <a:xfrm>
            <a:off x="2827779" y="5398554"/>
            <a:ext cx="241274" cy="241261"/>
          </a:xfrm>
          <a:prstGeom prst="rect">
            <a:avLst/>
          </a:prstGeom>
        </p:spPr>
      </p:pic>
      <p:pic>
        <p:nvPicPr>
          <p:cNvPr id="49" name="object 49"/>
          <p:cNvPicPr/>
          <p:nvPr/>
        </p:nvPicPr>
        <p:blipFill>
          <a:blip r:embed="rId6" cstate="print"/>
          <a:stretch>
            <a:fillRect/>
          </a:stretch>
        </p:blipFill>
        <p:spPr>
          <a:xfrm>
            <a:off x="2827779" y="4961896"/>
            <a:ext cx="241274" cy="241261"/>
          </a:xfrm>
          <a:prstGeom prst="rect">
            <a:avLst/>
          </a:prstGeom>
        </p:spPr>
      </p:pic>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5392" y="3036882"/>
            <a:ext cx="1027508" cy="283451"/>
          </a:xfrm>
          <a:prstGeom prst="rect">
            <a:avLst/>
          </a:prstGeom>
        </p:spPr>
      </p:pic>
      <p:graphicFrame>
        <p:nvGraphicFramePr>
          <p:cNvPr id="61" name="Chart 60">
            <a:extLst>
              <a:ext uri="{FF2B5EF4-FFF2-40B4-BE49-F238E27FC236}">
                <a16:creationId xmlns:a16="http://schemas.microsoft.com/office/drawing/2014/main" id="{2ADC03D8-F264-5DD6-195D-D5760B4E8867}"/>
              </a:ext>
            </a:extLst>
          </p:cNvPr>
          <p:cNvGraphicFramePr/>
          <p:nvPr>
            <p:extLst>
              <p:ext uri="{D42A27DB-BD31-4B8C-83A1-F6EECF244321}">
                <p14:modId xmlns:p14="http://schemas.microsoft.com/office/powerpoint/2010/main" val="888328509"/>
              </p:ext>
            </p:extLst>
          </p:nvPr>
        </p:nvGraphicFramePr>
        <p:xfrm>
          <a:off x="4953001" y="6400800"/>
          <a:ext cx="2171904" cy="1076567"/>
        </p:xfrm>
        <a:graphic>
          <a:graphicData uri="http://schemas.openxmlformats.org/drawingml/2006/chart">
            <c:chart xmlns:c="http://schemas.openxmlformats.org/drawingml/2006/chart" xmlns:r="http://schemas.openxmlformats.org/officeDocument/2006/relationships" r:id="rId9"/>
          </a:graphicData>
        </a:graphic>
      </p:graphicFrame>
      <p:sp>
        <p:nvSpPr>
          <p:cNvPr id="56" name="object 18">
            <a:extLst>
              <a:ext uri="{FF2B5EF4-FFF2-40B4-BE49-F238E27FC236}">
                <a16:creationId xmlns:a16="http://schemas.microsoft.com/office/drawing/2014/main" id="{6EFC9977-9D36-72AA-01E5-9DBE71938574}"/>
              </a:ext>
            </a:extLst>
          </p:cNvPr>
          <p:cNvSpPr txBox="1"/>
          <p:nvPr/>
        </p:nvSpPr>
        <p:spPr>
          <a:xfrm>
            <a:off x="5119109" y="4886711"/>
            <a:ext cx="2289294" cy="840615"/>
          </a:xfrm>
          <a:prstGeom prst="rect">
            <a:avLst/>
          </a:prstGeom>
        </p:spPr>
        <p:txBody>
          <a:bodyPr vert="horz" wrap="square" lIns="0" tIns="12700" rIns="0" bIns="0" rtlCol="0">
            <a:spAutoFit/>
          </a:bodyPr>
          <a:lstStyle/>
          <a:p>
            <a:pPr marL="76200">
              <a:lnSpc>
                <a:spcPct val="100000"/>
              </a:lnSpc>
              <a:spcBef>
                <a:spcPts val="775"/>
              </a:spcBef>
              <a:tabLst>
                <a:tab pos="1252538" algn="l"/>
                <a:tab pos="1311275"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Low to Moderate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lang="en-US" sz="900" b="1" spc="-10" dirty="0">
                <a:solidFill>
                  <a:srgbClr val="4A657A"/>
                </a:solidFill>
                <a:latin typeface="NunitoSans-SemiBold"/>
                <a:cs typeface="NunitoSans-SemiBold"/>
              </a:rPr>
              <a:t>                                                       </a:t>
            </a:r>
            <a:r>
              <a:rPr lang="en-US" sz="900" b="1" spc="-25" dirty="0">
                <a:solidFill>
                  <a:srgbClr val="4A657A"/>
                </a:solidFill>
                <a:latin typeface="NunitoSans-SemiBold"/>
                <a:cs typeface="NunitoSans-SemiBold"/>
              </a:rPr>
              <a:t>Low</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3</a:t>
            </a:r>
            <a:r>
              <a:rPr sz="1350" b="1" spc="-15" baseline="-6172"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8</a:t>
            </a:r>
            <a:endParaRPr sz="900" dirty="0">
              <a:latin typeface="NunitoSans-SemiBold"/>
              <a:cs typeface="NunitoSans-SemiBold"/>
            </a:endParaRPr>
          </a:p>
        </p:txBody>
      </p:sp>
      <p:sp>
        <p:nvSpPr>
          <p:cNvPr id="55" name="object 18">
            <a:extLst>
              <a:ext uri="{FF2B5EF4-FFF2-40B4-BE49-F238E27FC236}">
                <a16:creationId xmlns:a16="http://schemas.microsoft.com/office/drawing/2014/main" id="{6F56F7C2-084D-8170-D065-8752243D9D77}"/>
              </a:ext>
            </a:extLst>
          </p:cNvPr>
          <p:cNvSpPr txBox="1"/>
          <p:nvPr/>
        </p:nvSpPr>
        <p:spPr>
          <a:xfrm>
            <a:off x="5102096" y="4688039"/>
            <a:ext cx="2289289" cy="151323"/>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p:txBody>
      </p:sp>
      <p:sp>
        <p:nvSpPr>
          <p:cNvPr id="60" name="object 18">
            <a:extLst>
              <a:ext uri="{FF2B5EF4-FFF2-40B4-BE49-F238E27FC236}">
                <a16:creationId xmlns:a16="http://schemas.microsoft.com/office/drawing/2014/main" id="{2DEE09B3-4544-2821-1400-92DF23309396}"/>
              </a:ext>
            </a:extLst>
          </p:cNvPr>
          <p:cNvSpPr txBox="1"/>
          <p:nvPr/>
        </p:nvSpPr>
        <p:spPr>
          <a:xfrm>
            <a:off x="5051293" y="2925758"/>
            <a:ext cx="2289289" cy="1351652"/>
          </a:xfrm>
          <a:prstGeom prst="rect">
            <a:avLst/>
          </a:prstGeom>
        </p:spPr>
        <p:txBody>
          <a:bodyPr vert="horz" wrap="square" lIns="0" tIns="12700" rIns="0" bIns="0" rtlCol="0">
            <a:spAutoFit/>
          </a:bodyPr>
          <a:lstStyle/>
          <a:p>
            <a:pPr marL="76200">
              <a:tabLst>
                <a:tab pos="1719263" algn="l"/>
              </a:tabLst>
            </a:pPr>
            <a:r>
              <a:rPr lang="en-US" sz="900" b="1" dirty="0">
                <a:solidFill>
                  <a:srgbClr val="4A657A"/>
                </a:solidFill>
                <a:latin typeface="NunitoSans-SemiBold"/>
                <a:cs typeface="NunitoSans-SemiBold"/>
              </a:rPr>
              <a:t>Fidelity® U.S. Bond Index Fund	27.0%</a:t>
            </a:r>
          </a:p>
          <a:p>
            <a:pPr marL="76200">
              <a:tabLst>
                <a:tab pos="1719263" algn="l"/>
              </a:tabLst>
            </a:pPr>
            <a:r>
              <a:rPr lang="en-US" sz="600" b="1" spc="-25" dirty="0">
                <a:solidFill>
                  <a:schemeClr val="bg1"/>
                </a:solidFill>
                <a:latin typeface="NunitoSans-SemiBold"/>
                <a:cs typeface="NunitoSans-SemiBold"/>
              </a:rPr>
              <a:t>m</a:t>
            </a:r>
          </a:p>
          <a:p>
            <a:pPr marL="76200">
              <a:tabLst>
                <a:tab pos="1719263" algn="l"/>
              </a:tabLst>
            </a:pPr>
            <a:r>
              <a:rPr lang="en-US" sz="900" b="1" spc="-25" dirty="0">
                <a:solidFill>
                  <a:srgbClr val="4A657A"/>
                </a:solidFill>
                <a:latin typeface="NunitoSans-SemiBold"/>
                <a:cs typeface="NunitoSans-SemiBold"/>
              </a:rPr>
              <a:t>Schwab U.S. Aggregate Bond Index 	25.0%</a:t>
            </a:r>
          </a:p>
          <a:p>
            <a:pPr marL="76200">
              <a:tabLst>
                <a:tab pos="1806575" algn="l"/>
              </a:tabLst>
            </a:pPr>
            <a:r>
              <a:rPr lang="en-US" sz="900" b="1" spc="-25" dirty="0">
                <a:solidFill>
                  <a:srgbClr val="4A657A"/>
                </a:solidFill>
                <a:latin typeface="NunitoSans-SemiBold"/>
                <a:cs typeface="NunitoSans-SemiBold"/>
              </a:rPr>
              <a:t>Fund</a:t>
            </a:r>
          </a:p>
          <a:p>
            <a:pPr marL="76200">
              <a:tabLst>
                <a:tab pos="1719263" algn="l"/>
              </a:tabLst>
            </a:pPr>
            <a:r>
              <a:rPr lang="en-US" sz="600" b="1" spc="-25" dirty="0">
                <a:solidFill>
                  <a:schemeClr val="bg1"/>
                </a:solidFill>
                <a:latin typeface="NunitoSans-SemiBold"/>
                <a:cs typeface="NunitoSans-SemiBold"/>
              </a:rPr>
              <a:t>m</a:t>
            </a:r>
          </a:p>
          <a:p>
            <a:pPr marL="76200">
              <a:tabLst>
                <a:tab pos="1719263" algn="l"/>
              </a:tabLst>
            </a:pPr>
            <a:r>
              <a:rPr lang="en-US" sz="900" b="1" spc="-25" dirty="0">
                <a:solidFill>
                  <a:srgbClr val="4A657A"/>
                </a:solidFill>
                <a:latin typeface="NunitoSans-SemiBold"/>
                <a:cs typeface="NunitoSans-SemiBold"/>
              </a:rPr>
              <a:t>Fidelity® Total Market Index Fund	14.0%</a:t>
            </a:r>
          </a:p>
          <a:p>
            <a:pPr marL="76200">
              <a:tabLst>
                <a:tab pos="1719263" algn="l"/>
              </a:tabLst>
            </a:pPr>
            <a:r>
              <a:rPr lang="en-US" sz="600" b="1" spc="-25" dirty="0">
                <a:solidFill>
                  <a:schemeClr val="bg1"/>
                </a:solidFill>
                <a:latin typeface="NunitoSans-SemiBold"/>
                <a:cs typeface="NunitoSans-SemiBold"/>
              </a:rPr>
              <a:t>m</a:t>
            </a:r>
          </a:p>
          <a:p>
            <a:pPr marL="76200">
              <a:tabLst>
                <a:tab pos="1719263" algn="l"/>
              </a:tabLst>
            </a:pPr>
            <a:r>
              <a:rPr lang="en-US" sz="900" b="1" spc="-25" dirty="0">
                <a:solidFill>
                  <a:srgbClr val="4A657A"/>
                </a:solidFill>
                <a:latin typeface="NunitoSans-SemiBold"/>
                <a:cs typeface="NunitoSans-SemiBold"/>
              </a:rPr>
              <a:t>Schwab Total Stock Market Index 	12.0%</a:t>
            </a:r>
          </a:p>
          <a:p>
            <a:pPr marL="76200">
              <a:tabLst>
                <a:tab pos="1806575" algn="l"/>
              </a:tabLst>
            </a:pPr>
            <a:r>
              <a:rPr lang="en-US" sz="900" b="1" spc="-25" dirty="0">
                <a:solidFill>
                  <a:srgbClr val="4A657A"/>
                </a:solidFill>
                <a:latin typeface="NunitoSans-SemiBold"/>
                <a:cs typeface="NunitoSans-SemiBold"/>
              </a:rPr>
              <a:t>Fund</a:t>
            </a:r>
          </a:p>
          <a:p>
            <a:pPr marL="76200">
              <a:tabLst>
                <a:tab pos="1719263" algn="l"/>
              </a:tabLst>
            </a:pPr>
            <a:r>
              <a:rPr lang="en-US" sz="600" b="1" spc="-25" dirty="0">
                <a:solidFill>
                  <a:schemeClr val="bg1"/>
                </a:solidFill>
                <a:latin typeface="NunitoSans-SemiBold"/>
                <a:cs typeface="NunitoSans-SemiBold"/>
              </a:rPr>
              <a:t>m</a:t>
            </a:r>
          </a:p>
          <a:p>
            <a:pPr marL="76200">
              <a:tabLst>
                <a:tab pos="1719263" algn="l"/>
              </a:tabLst>
            </a:pPr>
            <a:r>
              <a:rPr lang="en-US" sz="900" b="1" spc="-25" dirty="0">
                <a:solidFill>
                  <a:srgbClr val="4A657A"/>
                </a:solidFill>
                <a:latin typeface="NunitoSans-SemiBold"/>
                <a:cs typeface="NunitoSans-SemiBold"/>
              </a:rPr>
              <a:t>Fidelity® International Index Fund	11.0%</a:t>
            </a:r>
          </a:p>
        </p:txBody>
      </p:sp>
      <p:sp>
        <p:nvSpPr>
          <p:cNvPr id="64" name="object 37">
            <a:extLst>
              <a:ext uri="{FF2B5EF4-FFF2-40B4-BE49-F238E27FC236}">
                <a16:creationId xmlns:a16="http://schemas.microsoft.com/office/drawing/2014/main" id="{938D9F55-7F3A-095D-2F1E-26BDC6031CF4}"/>
              </a:ext>
            </a:extLst>
          </p:cNvPr>
          <p:cNvSpPr txBox="1"/>
          <p:nvPr/>
        </p:nvSpPr>
        <p:spPr>
          <a:xfrm>
            <a:off x="6909376" y="7800259"/>
            <a:ext cx="365760" cy="205184"/>
          </a:xfrm>
          <a:prstGeom prst="rect">
            <a:avLst/>
          </a:prstGeom>
        </p:spPr>
        <p:txBody>
          <a:bodyPr vert="horz" wrap="square" lIns="0" tIns="66040" rIns="0" bIns="0" rtlCol="0">
            <a:spAutoFit/>
          </a:bodyPr>
          <a:lstStyle/>
          <a:p>
            <a:pPr marL="12700">
              <a:lnSpc>
                <a:spcPct val="100000"/>
              </a:lnSpc>
              <a:spcBef>
                <a:spcPts val="520"/>
              </a:spcBef>
            </a:pPr>
            <a:r>
              <a:rPr lang="en-US" sz="900" b="1" spc="-10" dirty="0">
                <a:solidFill>
                  <a:srgbClr val="4A657A"/>
                </a:solidFill>
                <a:latin typeface="NunitoSans-SemiBold"/>
                <a:cs typeface="NunitoSans-SemiBold"/>
              </a:rPr>
              <a:t>14</a:t>
            </a:r>
            <a:r>
              <a:rPr sz="900" b="1" spc="-10" dirty="0">
                <a:solidFill>
                  <a:srgbClr val="4A657A"/>
                </a:solidFill>
                <a:latin typeface="NunitoSans-SemiBold"/>
                <a:cs typeface="NunitoSans-SemiBold"/>
              </a:rPr>
              <a:t>.0%</a:t>
            </a:r>
            <a:endParaRPr sz="900" dirty="0">
              <a:latin typeface="NunitoSans-SemiBold"/>
              <a:cs typeface="NunitoSans-SemiBold"/>
            </a:endParaRPr>
          </a:p>
        </p:txBody>
      </p:sp>
      <p:sp>
        <p:nvSpPr>
          <p:cNvPr id="67" name="Rounded Rectangle 66">
            <a:extLst>
              <a:ext uri="{FF2B5EF4-FFF2-40B4-BE49-F238E27FC236}">
                <a16:creationId xmlns:a16="http://schemas.microsoft.com/office/drawing/2014/main" id="{9DAB4692-7078-D9EC-879F-5A65DC85D251}"/>
              </a:ext>
            </a:extLst>
          </p:cNvPr>
          <p:cNvSpPr/>
          <p:nvPr/>
        </p:nvSpPr>
        <p:spPr>
          <a:xfrm>
            <a:off x="5230093" y="7906945"/>
            <a:ext cx="101496" cy="101496"/>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B8C218B6-47C3-4982-84FB-166932FEC8AA}"/>
              </a:ext>
            </a:extLst>
          </p:cNvPr>
          <p:cNvSpPr txBox="1"/>
          <p:nvPr/>
        </p:nvSpPr>
        <p:spPr>
          <a:xfrm>
            <a:off x="539424" y="3570000"/>
            <a:ext cx="1986281" cy="2092881"/>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dirty="0"/>
          </a:p>
        </p:txBody>
      </p:sp>
      <p:sp>
        <p:nvSpPr>
          <p:cNvPr id="66" name="object 36">
            <a:extLst>
              <a:ext uri="{FF2B5EF4-FFF2-40B4-BE49-F238E27FC236}">
                <a16:creationId xmlns:a16="http://schemas.microsoft.com/office/drawing/2014/main" id="{2C6CB2EA-A090-4CED-850F-ABE20C922A4D}"/>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10"/>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68" name="TextBox 67">
            <a:extLst>
              <a:ext uri="{FF2B5EF4-FFF2-40B4-BE49-F238E27FC236}">
                <a16:creationId xmlns:a16="http://schemas.microsoft.com/office/drawing/2014/main" id="{31B39A3E-67F0-4AD2-A7D4-7CF85BE0518B}"/>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7" name="object 41">
            <a:extLst>
              <a:ext uri="{FF2B5EF4-FFF2-40B4-BE49-F238E27FC236}">
                <a16:creationId xmlns:a16="http://schemas.microsoft.com/office/drawing/2014/main" id="{52AF6978-518D-96FA-7E1D-A9AFE8149C43}"/>
              </a:ext>
            </a:extLst>
          </p:cNvPr>
          <p:cNvSpPr txBox="1"/>
          <p:nvPr/>
        </p:nvSpPr>
        <p:spPr>
          <a:xfrm>
            <a:off x="489855" y="8447324"/>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24" name="object 41">
            <a:extLst>
              <a:ext uri="{FF2B5EF4-FFF2-40B4-BE49-F238E27FC236}">
                <a16:creationId xmlns:a16="http://schemas.microsoft.com/office/drawing/2014/main" id="{74A4C414-0E83-B7B3-4D3E-1A9A991A145D}"/>
              </a:ext>
            </a:extLst>
          </p:cNvPr>
          <p:cNvSpPr txBox="1"/>
          <p:nvPr/>
        </p:nvSpPr>
        <p:spPr>
          <a:xfrm>
            <a:off x="537207" y="9040970"/>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14" name="object 32">
            <a:extLst>
              <a:ext uri="{FF2B5EF4-FFF2-40B4-BE49-F238E27FC236}">
                <a16:creationId xmlns:a16="http://schemas.microsoft.com/office/drawing/2014/main" id="{084A59BE-3474-1C28-E39B-8C12458BC8A7}"/>
              </a:ext>
            </a:extLst>
          </p:cNvPr>
          <p:cNvSpPr/>
          <p:nvPr/>
        </p:nvSpPr>
        <p:spPr>
          <a:xfrm>
            <a:off x="5099050" y="3079749"/>
            <a:ext cx="200660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15" name="object 32">
            <a:extLst>
              <a:ext uri="{FF2B5EF4-FFF2-40B4-BE49-F238E27FC236}">
                <a16:creationId xmlns:a16="http://schemas.microsoft.com/office/drawing/2014/main" id="{83FC3C99-3891-4122-F966-58D69B4BCB2E}"/>
              </a:ext>
            </a:extLst>
          </p:cNvPr>
          <p:cNvSpPr/>
          <p:nvPr/>
        </p:nvSpPr>
        <p:spPr>
          <a:xfrm>
            <a:off x="5130800" y="3448049"/>
            <a:ext cx="200660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18" name="object 32">
            <a:extLst>
              <a:ext uri="{FF2B5EF4-FFF2-40B4-BE49-F238E27FC236}">
                <a16:creationId xmlns:a16="http://schemas.microsoft.com/office/drawing/2014/main" id="{217FA128-2737-54F6-D3BD-E33A4BC588E3}"/>
              </a:ext>
            </a:extLst>
          </p:cNvPr>
          <p:cNvSpPr/>
          <p:nvPr/>
        </p:nvSpPr>
        <p:spPr>
          <a:xfrm>
            <a:off x="5086350" y="4051299"/>
            <a:ext cx="200660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28" name="object 32">
            <a:extLst>
              <a:ext uri="{FF2B5EF4-FFF2-40B4-BE49-F238E27FC236}">
                <a16:creationId xmlns:a16="http://schemas.microsoft.com/office/drawing/2014/main" id="{CB3568A8-A87D-EFD2-5204-FB86461191EB}"/>
              </a:ext>
            </a:extLst>
          </p:cNvPr>
          <p:cNvSpPr/>
          <p:nvPr/>
        </p:nvSpPr>
        <p:spPr>
          <a:xfrm>
            <a:off x="5118100" y="3721099"/>
            <a:ext cx="200660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0" name="Rounded Rectangle 61">
            <a:extLst>
              <a:ext uri="{FF2B5EF4-FFF2-40B4-BE49-F238E27FC236}">
                <a16:creationId xmlns:a16="http://schemas.microsoft.com/office/drawing/2014/main" id="{A4DDF730-2CF8-1DC4-7652-FE7F0C5485D0}"/>
              </a:ext>
            </a:extLst>
          </p:cNvPr>
          <p:cNvSpPr/>
          <p:nvPr/>
        </p:nvSpPr>
        <p:spPr>
          <a:xfrm>
            <a:off x="5235697" y="7714969"/>
            <a:ext cx="97320" cy="9732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54729"/>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Moderately Conservative Strategy</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3" name="object 36">
            <a:extLst>
              <a:ext uri="{FF2B5EF4-FFF2-40B4-BE49-F238E27FC236}">
                <a16:creationId xmlns:a16="http://schemas.microsoft.com/office/drawing/2014/main" id="{8EEC6874-1A04-4F02-A699-CAE27B409590}"/>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4" name="TextBox 53">
            <a:extLst>
              <a:ext uri="{FF2B5EF4-FFF2-40B4-BE49-F238E27FC236}">
                <a16:creationId xmlns:a16="http://schemas.microsoft.com/office/drawing/2014/main" id="{D6F17341-AFE9-4C2C-A27D-030B37F224C4}"/>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1" name="object 3">
            <a:extLst>
              <a:ext uri="{FF2B5EF4-FFF2-40B4-BE49-F238E27FC236}">
                <a16:creationId xmlns:a16="http://schemas.microsoft.com/office/drawing/2014/main" id="{2B99D032-EE1D-4749-B287-757ABCD20D7D}"/>
              </a:ext>
            </a:extLst>
          </p:cNvPr>
          <p:cNvSpPr txBox="1"/>
          <p:nvPr/>
        </p:nvSpPr>
        <p:spPr>
          <a:xfrm>
            <a:off x="561975" y="1066800"/>
            <a:ext cx="6666611" cy="608500"/>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spc="-15" dirty="0">
              <a:solidFill>
                <a:srgbClr val="4A657A"/>
              </a:solidFill>
              <a:latin typeface="NunitoSans-SemiBold"/>
              <a:cs typeface="NunitoSans-SemiBold"/>
            </a:endParaRPr>
          </a:p>
          <a:p>
            <a:pPr marL="12700">
              <a:lnSpc>
                <a:spcPct val="100000"/>
              </a:lnSpc>
              <a:spcBef>
                <a:spcPts val="125"/>
              </a:spcBef>
            </a:pPr>
            <a:endParaRPr lang="en-US" sz="900" dirty="0">
              <a:latin typeface="Nunito-Black"/>
              <a:cs typeface="Nunito-Black"/>
            </a:endParaRPr>
          </a:p>
        </p:txBody>
      </p:sp>
      <p:sp>
        <p:nvSpPr>
          <p:cNvPr id="3" name="object 35">
            <a:extLst>
              <a:ext uri="{FF2B5EF4-FFF2-40B4-BE49-F238E27FC236}">
                <a16:creationId xmlns:a16="http://schemas.microsoft.com/office/drawing/2014/main" id="{5F36D9D7-F661-3D53-8159-B0C08D7E55EE}"/>
              </a:ext>
            </a:extLst>
          </p:cNvPr>
          <p:cNvSpPr txBox="1"/>
          <p:nvPr/>
        </p:nvSpPr>
        <p:spPr>
          <a:xfrm>
            <a:off x="571500" y="68580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3553A40D-73AC-5B03-61FD-A035E8F7CC53}"/>
              </a:ext>
            </a:extLst>
          </p:cNvPr>
          <p:cNvPicPr>
            <a:picLocks noChangeAspect="1"/>
          </p:cNvPicPr>
          <p:nvPr/>
        </p:nvPicPr>
        <p:blipFill>
          <a:blip r:embed="rId3"/>
          <a:stretch>
            <a:fillRect/>
          </a:stretch>
        </p:blipFill>
        <p:spPr>
          <a:xfrm>
            <a:off x="496685" y="4499682"/>
            <a:ext cx="3623195" cy="1827918"/>
          </a:xfrm>
          <a:prstGeom prst="rect">
            <a:avLst/>
          </a:prstGeom>
        </p:spPr>
      </p:pic>
      <p:pic>
        <p:nvPicPr>
          <p:cNvPr id="6" name="Picture 5">
            <a:extLst>
              <a:ext uri="{FF2B5EF4-FFF2-40B4-BE49-F238E27FC236}">
                <a16:creationId xmlns:a16="http://schemas.microsoft.com/office/drawing/2014/main" id="{B07E4252-0C90-430A-E68F-9946D6F30551}"/>
              </a:ext>
            </a:extLst>
          </p:cNvPr>
          <p:cNvPicPr>
            <a:picLocks noChangeAspect="1"/>
          </p:cNvPicPr>
          <p:nvPr/>
        </p:nvPicPr>
        <p:blipFill>
          <a:blip r:embed="rId4"/>
          <a:stretch>
            <a:fillRect/>
          </a:stretch>
        </p:blipFill>
        <p:spPr>
          <a:xfrm>
            <a:off x="502919" y="1499425"/>
            <a:ext cx="6905484" cy="265774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71500" y="1037441"/>
            <a:ext cx="6819900" cy="8717771"/>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rtl="0">
              <a:spcAft>
                <a:spcPts val="50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rtl="0">
              <a:spcAft>
                <a:spcPts val="50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rtl="0">
              <a:spcAft>
                <a:spcPts val="50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rtl="0">
              <a:spcAft>
                <a:spcPts val="50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rtl="0">
              <a:spcAft>
                <a:spcPts val="50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rtl="0">
              <a:spcAft>
                <a:spcPts val="50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rtl="0">
              <a:spcAft>
                <a:spcPts val="50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rtl="0">
              <a:spcAft>
                <a:spcPts val="50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a:p>
            <a:pPr rtl="0">
              <a:spcAft>
                <a:spcPts val="500"/>
              </a:spcAft>
            </a:pPr>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Moderately Conservative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71500" y="1037441"/>
            <a:ext cx="6819900" cy="5434180"/>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spcBef>
                <a:spcPts val="300"/>
              </a:spcBef>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spcBef>
                <a:spcPts val="300"/>
              </a:spcBef>
            </a:pPr>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spcBef>
                <a:spcPts val="300"/>
              </a:spcBef>
            </a:pPr>
            <a:r>
              <a:rPr lang="en-US" sz="500" dirty="0">
                <a:latin typeface="Nunito Sans" pitchFamily="2" charset="0"/>
              </a:rPr>
              <a:t>BNYA-VEST-117-24</a:t>
            </a:r>
          </a:p>
          <a:p>
            <a:pPr rtl="0"/>
            <a:endParaRPr lang="en-US" sz="800"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marL="0" marR="0" lvl="0" indent="0" defTabSz="914400" rtl="0" eaLnBrk="1" fontAlgn="auto" latinLnBrk="0" hangingPunct="1">
              <a:lnSpc>
                <a:spcPct val="100000"/>
              </a:lnSpc>
              <a:spcBef>
                <a:spcPts val="0"/>
              </a:spcBef>
              <a:spcAft>
                <a:spcPts val="500"/>
              </a:spcAft>
              <a:buClrTx/>
              <a:buSzTx/>
              <a:buFontTx/>
              <a:buNone/>
              <a:tabLst/>
              <a:defRPr/>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 </a:t>
            </a:r>
          </a:p>
          <a:p>
            <a:pPr marL="0" marR="0" lvl="0" indent="0" defTabSz="914400" rtl="0" eaLnBrk="1" fontAlgn="auto" latinLnBrk="0" hangingPunct="1">
              <a:lnSpc>
                <a:spcPct val="100000"/>
              </a:lnSpc>
              <a:spcBef>
                <a:spcPts val="0"/>
              </a:spcBef>
              <a:spcAft>
                <a:spcPts val="500"/>
              </a:spcAft>
              <a:buClrTx/>
              <a:buSzTx/>
              <a:buFontTx/>
              <a:buNone/>
              <a:tabLst/>
              <a:defRPr/>
            </a:pPr>
            <a:r>
              <a:rPr kumimoji="0" lang="en-US" sz="800" b="1" i="0" u="none" strike="noStrike" kern="0" cap="none" spc="0" normalizeH="0" baseline="0" noProof="0" dirty="0">
                <a:ln>
                  <a:noFill/>
                </a:ln>
                <a:solidFill>
                  <a:sysClr val="windowText" lastClr="000000"/>
                </a:solidFill>
                <a:effectLst/>
                <a:uLnTx/>
                <a:uFillTx/>
                <a:latin typeface="Nunito Sans" pitchFamily="2" charset="0"/>
              </a:rPr>
              <a:t>Weighted Average Coupon</a:t>
            </a:r>
            <a:r>
              <a:rPr kumimoji="0" lang="en-US" sz="800" b="0" i="0" u="none" strike="noStrike" kern="0" cap="none" spc="0" normalizeH="0" baseline="0" noProof="0" dirty="0">
                <a:ln>
                  <a:noFill/>
                </a:ln>
                <a:solidFill>
                  <a:sysClr val="windowText" lastClr="000000"/>
                </a:solidFill>
                <a:effectLst/>
                <a:uLnTx/>
                <a:uFillTx/>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marL="0" marR="0" lvl="0" indent="0" defTabSz="914400" rtl="0" eaLnBrk="1" fontAlgn="auto" latinLnBrk="0" hangingPunct="1">
              <a:lnSpc>
                <a:spcPct val="100000"/>
              </a:lnSpc>
              <a:spcBef>
                <a:spcPts val="0"/>
              </a:spcBef>
              <a:spcAft>
                <a:spcPts val="500"/>
              </a:spcAft>
              <a:buClrTx/>
              <a:buSzTx/>
              <a:buFontTx/>
              <a:buNone/>
              <a:tabLst/>
              <a:defRPr/>
            </a:pPr>
            <a:r>
              <a:rPr kumimoji="0" lang="en-US" sz="800" b="1" i="0" u="none" strike="noStrike" kern="0" cap="none" spc="0" normalizeH="0" baseline="0" noProof="0" dirty="0">
                <a:ln>
                  <a:noFill/>
                </a:ln>
                <a:solidFill>
                  <a:sysClr val="windowText" lastClr="000000"/>
                </a:solidFill>
                <a:effectLst/>
                <a:uLnTx/>
                <a:uFillTx/>
                <a:latin typeface="Nunito Sans" pitchFamily="2" charset="0"/>
              </a:rPr>
              <a:t>Portfolio Turnover</a:t>
            </a:r>
            <a:r>
              <a:rPr kumimoji="0" lang="en-US" sz="800" b="0" i="0" u="none" strike="noStrike" kern="0" cap="none" spc="0" normalizeH="0" baseline="0" noProof="0" dirty="0">
                <a:ln>
                  <a:noFill/>
                </a:ln>
                <a:solidFill>
                  <a:sysClr val="windowText" lastClr="000000"/>
                </a:solidFill>
                <a:effectLst/>
                <a:uLnTx/>
                <a:uFillTx/>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8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Moderately Conservative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3008</TotalTime>
  <Words>2964</Words>
  <Application>Microsoft Office PowerPoint</Application>
  <PresentationFormat>Custom</PresentationFormat>
  <Paragraphs>95</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Moderately Conservative Strategy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Schwork, Kris</dc:creator>
  <cp:lastModifiedBy>Armstrong, Andrew</cp:lastModifiedBy>
  <cp:revision>98</cp:revision>
  <dcterms:created xsi:type="dcterms:W3CDTF">2022-05-04T21:48:43Z</dcterms:created>
  <dcterms:modified xsi:type="dcterms:W3CDTF">2025-01-16T19:52:29Z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2022-07-26T13:13:22Z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a7cb003c-6abe-466e-a217-8ebde84127e8</vt:lpwstr>
  </property>
  <property fmtid="{D5CDD505-2E9C-101B-9397-08002B2CF9AE}" pid="11" name="MSIP_Label_5781dfe3-6600-4878-ab62-89c56005e52a_ContentBits">
    <vt:lpwstr>0</vt:lpwstr>
  </property>
</Properties>
</file>