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452" r:id="rId4"/>
    <p:sldId id="453" r:id="rId5"/>
  </p:sldIdLst>
  <p:sldSz cx="7772400" cy="10058400"/>
  <p:notesSz cx="7772400" cy="10058400"/>
  <p:defaultTextStyle>
    <a:defPPr>
      <a:defRPr kern="0"/>
    </a:defPPr>
  </p:defaultTextStyle>
  <p:extLst>
    <p:ext uri="{EFAFB233-063F-42B5-8137-9DF3F51BA10A}">
      <p15:sldGuideLst xmlns:p15="http://schemas.microsoft.com/office/powerpoint/2012/main">
        <p15:guide id="2" pos="4464" userDrawn="1">
          <p15:clr>
            <a:srgbClr val="A4A3A4"/>
          </p15:clr>
        </p15:guide>
        <p15:guide id="3" orient="horz" pos="6096" userDrawn="1">
          <p15:clr>
            <a:srgbClr val="A4A3A4"/>
          </p15:clr>
        </p15:guide>
        <p15:guide id="4" orient="horz" pos="3840" userDrawn="1">
          <p15:clr>
            <a:srgbClr val="A4A3A4"/>
          </p15:clr>
        </p15:guide>
        <p15:guide id="5" pos="336" userDrawn="1">
          <p15:clr>
            <a:srgbClr val="A4A3A4"/>
          </p15:clr>
        </p15:guide>
        <p15:guide id="6" pos="3024" userDrawn="1">
          <p15:clr>
            <a:srgbClr val="A4A3A4"/>
          </p15:clr>
        </p15:guide>
        <p15:guide id="7" orient="horz" pos="912" userDrawn="1">
          <p15:clr>
            <a:srgbClr val="A4A3A4"/>
          </p15:clr>
        </p15:guide>
        <p15:guide id="8" orient="horz" pos="2640" userDrawn="1">
          <p15:clr>
            <a:srgbClr val="A4A3A4"/>
          </p15:clr>
        </p15:guide>
        <p15:guide id="9" orient="horz" pos="2592" userDrawn="1">
          <p15:clr>
            <a:srgbClr val="A4A3A4"/>
          </p15:clr>
        </p15:guide>
        <p15:guide id="10" pos="3600" userDrawn="1">
          <p15:clr>
            <a:srgbClr val="A4A3A4"/>
          </p15:clr>
        </p15:guide>
        <p15:guide id="11" orient="horz" pos="2880" userDrawn="1">
          <p15:clr>
            <a:srgbClr val="A4A3A4"/>
          </p15:clr>
        </p15:guide>
        <p15:guide id="12" orient="horz" pos="1824" userDrawn="1">
          <p15:clr>
            <a:srgbClr val="A4A3A4"/>
          </p15:clr>
        </p15:guide>
        <p15:guide id="13" orient="horz" pos="2976" userDrawn="1">
          <p15:clr>
            <a:srgbClr val="A4A3A4"/>
          </p15:clr>
        </p15:guide>
        <p15:guide id="14" orient="horz" pos="3792" userDrawn="1">
          <p15:clr>
            <a:srgbClr val="A4A3A4"/>
          </p15:clr>
        </p15:guide>
        <p15:guide id="15" pos="4560" userDrawn="1">
          <p15:clr>
            <a:srgbClr val="A4A3A4"/>
          </p15:clr>
        </p15:guide>
        <p15:guide id="16" pos="3264" userDrawn="1">
          <p15:clr>
            <a:srgbClr val="A4A3A4"/>
          </p15:clr>
        </p15:guide>
        <p15:guide id="17" orient="horz" pos="4416" userDrawn="1">
          <p15:clr>
            <a:srgbClr val="A4A3A4"/>
          </p15:clr>
        </p15:guide>
        <p15:guide id="18" orient="horz" pos="3072" userDrawn="1">
          <p15:clr>
            <a:srgbClr val="A4A3A4"/>
          </p15:clr>
        </p15:guide>
        <p15:guide id="19" orient="horz" pos="3168" userDrawn="1">
          <p15:clr>
            <a:srgbClr val="A4A3A4"/>
          </p15:clr>
        </p15:guide>
        <p15:guide id="20" pos="2832" userDrawn="1">
          <p15:clr>
            <a:srgbClr val="A4A3A4"/>
          </p15:clr>
        </p15:guide>
        <p15:guide id="21" orient="horz" pos="4320" userDrawn="1">
          <p15:clr>
            <a:srgbClr val="A4A3A4"/>
          </p15:clr>
        </p15:guide>
        <p15:guide id="22" orient="horz" pos="398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C8806D-8121-9ED5-0F14-5685912DE677}" name="Mcnamara, Lisa" initials="ML" userId="S::lmcnamara@pershing.com::60114d3f-55c7-4e01-9c62-30dd1c811597" providerId="AD"/>
  <p188:author id="{10632CCF-353D-3A2E-E6BF-C33A0B76C9BB}" name="Kilgallon, Joseph" initials="KJ" userId="S::joseph.kilgallon@pershing.com::95f0a069-38a3-4eaf-8227-bb9bd6eaf74c" providerId="AD"/>
  <p188:author id="{3E3B64E5-818B-FE50-1C44-092E3ADBF5AE}" name="Amber DeLeo" initials="AD"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57A"/>
    <a:srgbClr val="000000"/>
    <a:srgbClr val="EEDF9B"/>
    <a:srgbClr val="97D1F1"/>
    <a:srgbClr val="D5EF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9" autoAdjust="0"/>
    <p:restoredTop sz="94673"/>
  </p:normalViewPr>
  <p:slideViewPr>
    <p:cSldViewPr>
      <p:cViewPr varScale="1">
        <p:scale>
          <a:sx n="103" d="100"/>
          <a:sy n="103" d="100"/>
        </p:scale>
        <p:origin x="6618" y="72"/>
      </p:cViewPr>
      <p:guideLst>
        <p:guide pos="4464"/>
        <p:guide orient="horz" pos="6096"/>
        <p:guide orient="horz" pos="3840"/>
        <p:guide pos="336"/>
        <p:guide pos="3024"/>
        <p:guide orient="horz" pos="912"/>
        <p:guide orient="horz" pos="2640"/>
        <p:guide orient="horz" pos="2592"/>
        <p:guide pos="3600"/>
        <p:guide orient="horz" pos="2880"/>
        <p:guide orient="horz" pos="1824"/>
        <p:guide orient="horz" pos="2976"/>
        <p:guide orient="horz" pos="3792"/>
        <p:guide pos="4560"/>
        <p:guide pos="3264"/>
        <p:guide orient="horz" pos="4416"/>
        <p:guide orient="horz" pos="3072"/>
        <p:guide orient="horz" pos="3168"/>
        <p:guide pos="2832"/>
        <p:guide orient="horz" pos="4320"/>
        <p:guide orient="horz" pos="398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64171679254668"/>
          <c:y val="6.8924981941112014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97D1F1"/>
              </a:solidFill>
              <a:ln w="19050">
                <a:noFill/>
              </a:ln>
              <a:effectLst/>
            </c:spPr>
            <c:extLst>
              <c:ext xmlns:c16="http://schemas.microsoft.com/office/drawing/2014/chart" uri="{C3380CC4-5D6E-409C-BE32-E72D297353CC}">
                <c16:uniqueId val="{00000001-C8D7-47A5-B931-FE241C88C62A}"/>
              </c:ext>
            </c:extLst>
          </c:dPt>
          <c:dPt>
            <c:idx val="1"/>
            <c:bubble3D val="0"/>
            <c:spPr>
              <a:solidFill>
                <a:srgbClr val="DBBF4D"/>
              </a:solidFill>
              <a:ln w="19050">
                <a:noFill/>
              </a:ln>
              <a:effectLst/>
            </c:spPr>
            <c:extLst>
              <c:ext xmlns:c16="http://schemas.microsoft.com/office/drawing/2014/chart" uri="{C3380CC4-5D6E-409C-BE32-E72D297353CC}">
                <c16:uniqueId val="{00000003-C8D7-47A5-B931-FE241C88C62A}"/>
              </c:ext>
            </c:extLst>
          </c:dPt>
          <c:dPt>
            <c:idx val="2"/>
            <c:bubble3D val="0"/>
            <c:spPr>
              <a:solidFill>
                <a:srgbClr val="EEDF9B"/>
              </a:solidFill>
              <a:ln w="19050">
                <a:noFill/>
              </a:ln>
              <a:effectLst/>
            </c:spPr>
            <c:extLst>
              <c:ext xmlns:c16="http://schemas.microsoft.com/office/drawing/2014/chart" uri="{C3380CC4-5D6E-409C-BE32-E72D297353CC}">
                <c16:uniqueId val="{00000005-C8D7-47A5-B931-FE241C88C62A}"/>
              </c:ext>
            </c:extLst>
          </c:dPt>
          <c:dPt>
            <c:idx val="3"/>
            <c:bubble3D val="0"/>
            <c:spPr>
              <a:solidFill>
                <a:srgbClr val="8064A2"/>
              </a:solidFill>
              <a:ln w="19050">
                <a:noFill/>
              </a:ln>
              <a:effectLst/>
            </c:spPr>
            <c:extLst>
              <c:ext xmlns:c16="http://schemas.microsoft.com/office/drawing/2014/chart" uri="{C3380CC4-5D6E-409C-BE32-E72D297353CC}">
                <c16:uniqueId val="{00000007-C8D7-47A5-B931-FE241C88C62A}"/>
              </c:ext>
            </c:extLst>
          </c:dPt>
          <c:cat>
            <c:strRef>
              <c:f>Sheet1!$A$2:$A$5</c:f>
              <c:strCache>
                <c:ptCount val="3"/>
                <c:pt idx="0">
                  <c:v>1st Qtr</c:v>
                </c:pt>
                <c:pt idx="1">
                  <c:v>2nd Qtr</c:v>
                </c:pt>
                <c:pt idx="2">
                  <c:v>3rd Qtr</c:v>
                </c:pt>
              </c:strCache>
            </c:strRef>
          </c:cat>
          <c:val>
            <c:numRef>
              <c:f>Sheet1!$B$2:$B$5</c:f>
              <c:numCache>
                <c:formatCode>General</c:formatCode>
                <c:ptCount val="4"/>
                <c:pt idx="0">
                  <c:v>64</c:v>
                </c:pt>
                <c:pt idx="1">
                  <c:v>23</c:v>
                </c:pt>
                <c:pt idx="2">
                  <c:v>12</c:v>
                </c:pt>
                <c:pt idx="3">
                  <c:v>1</c:v>
                </c:pt>
              </c:numCache>
            </c:numRef>
          </c:val>
          <c:extLst>
            <c:ext xmlns:c16="http://schemas.microsoft.com/office/drawing/2014/chart" uri="{C3380CC4-5D6E-409C-BE32-E72D297353CC}">
              <c16:uniqueId val="{00000008-C8D7-47A5-B931-FE241C88C62A}"/>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DBCBCF71-29E6-0C4D-B22C-811CB882DE21}" type="datetimeFigureOut">
              <a:rPr lang="en-US" smtClean="0"/>
              <a:t>1/16/2025</a:t>
            </a:fld>
            <a:endParaRPr lang="en-US" dirty="0"/>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B84E7996-43F6-E04E-8848-647369E558CD}" type="slidenum">
              <a:rPr lang="en-US" smtClean="0"/>
              <a:t>‹#›</a:t>
            </a:fld>
            <a:endParaRPr lang="en-US" dirty="0"/>
          </a:p>
        </p:txBody>
      </p:sp>
    </p:spTree>
    <p:extLst>
      <p:ext uri="{BB962C8B-B14F-4D97-AF65-F5344CB8AC3E}">
        <p14:creationId xmlns:p14="http://schemas.microsoft.com/office/powerpoint/2010/main" val="952990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4E7996-43F6-E04E-8848-647369E558CD}" type="slidenum">
              <a:rPr lang="en-US" smtClean="0"/>
              <a:t>2</a:t>
            </a:fld>
            <a:endParaRPr lang="en-US" dirty="0"/>
          </a:p>
        </p:txBody>
      </p:sp>
    </p:spTree>
    <p:extLst>
      <p:ext uri="{BB962C8B-B14F-4D97-AF65-F5344CB8AC3E}">
        <p14:creationId xmlns:p14="http://schemas.microsoft.com/office/powerpoint/2010/main" val="1064855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51758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dirty="0"/>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info@vestwell.com" TargetMode="External"/><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9.emf"/><Relationship Id="rId4" Type="http://schemas.openxmlformats.org/officeDocument/2006/relationships/image" Target="../media/image8.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object 18"/>
          <p:cNvSpPr txBox="1"/>
          <p:nvPr/>
        </p:nvSpPr>
        <p:spPr>
          <a:xfrm>
            <a:off x="5181600" y="2918460"/>
            <a:ext cx="2057400" cy="1551707"/>
          </a:xfrm>
          <a:prstGeom prst="rect">
            <a:avLst/>
          </a:prstGeom>
        </p:spPr>
        <p:txBody>
          <a:bodyPr vert="horz" wrap="square" lIns="0" tIns="12700" rIns="0" bIns="0" rtlCol="0">
            <a:spAutoFit/>
          </a:bodyPr>
          <a:lstStyle/>
          <a:p>
            <a:pPr marL="4763" algn="l">
              <a:lnSpc>
                <a:spcPts val="1035"/>
              </a:lnSpc>
              <a:tabLst>
                <a:tab pos="1714500" algn="l"/>
              </a:tabLst>
            </a:pPr>
            <a:r>
              <a:rPr lang="en-US" sz="900" b="1" dirty="0">
                <a:solidFill>
                  <a:srgbClr val="4A657A"/>
                </a:solidFill>
                <a:latin typeface="NunitoSans-SemiBold"/>
                <a:cs typeface="NunitoSans-SemiBold"/>
              </a:rPr>
              <a:t>Fidelity® U.S. Bond Index Fund	27.0%</a:t>
            </a:r>
          </a:p>
          <a:p>
            <a:pPr marL="4763" algn="l">
              <a:lnSpc>
                <a:spcPts val="1035"/>
              </a:lnSpc>
              <a:tabLst>
                <a:tab pos="1874838"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dirty="0">
                <a:solidFill>
                  <a:srgbClr val="4A657A"/>
                </a:solidFill>
                <a:latin typeface="NunitoSans-SemiBold"/>
                <a:cs typeface="NunitoSans-SemiBold"/>
              </a:rPr>
              <a:t>Schwab U.S. Aggregate Bond 	27.0%</a:t>
            </a:r>
          </a:p>
          <a:p>
            <a:pPr marL="4763" algn="l">
              <a:lnSpc>
                <a:spcPts val="1035"/>
              </a:lnSpc>
              <a:tabLst>
                <a:tab pos="1874838" algn="l"/>
              </a:tabLst>
            </a:pPr>
            <a:r>
              <a:rPr lang="en-US" sz="900" b="1" dirty="0">
                <a:solidFill>
                  <a:srgbClr val="4A657A"/>
                </a:solidFill>
                <a:latin typeface="NunitoSans-SemiBold"/>
                <a:cs typeface="NunitoSans-SemiBold"/>
              </a:rPr>
              <a:t>Index Fund</a:t>
            </a:r>
          </a:p>
          <a:p>
            <a:pPr marL="4763" algn="l">
              <a:lnSpc>
                <a:spcPts val="1035"/>
              </a:lnSpc>
              <a:tabLst>
                <a:tab pos="1714500"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dirty="0">
                <a:solidFill>
                  <a:srgbClr val="4A657A"/>
                </a:solidFill>
                <a:latin typeface="NunitoSans-SemiBold"/>
                <a:cs typeface="NunitoSans-SemiBold"/>
              </a:rPr>
              <a:t>Fidelity® Total Market Index	12.0%</a:t>
            </a:r>
          </a:p>
          <a:p>
            <a:pPr marL="4763" algn="l">
              <a:lnSpc>
                <a:spcPts val="1035"/>
              </a:lnSpc>
              <a:tabLst>
                <a:tab pos="1874838" algn="l"/>
              </a:tabLst>
            </a:pPr>
            <a:r>
              <a:rPr lang="en-US" sz="900" b="1" dirty="0">
                <a:solidFill>
                  <a:srgbClr val="4A657A"/>
                </a:solidFill>
                <a:latin typeface="NunitoSans-SemiBold"/>
                <a:cs typeface="NunitoSans-SemiBold"/>
              </a:rPr>
              <a:t>Fund</a:t>
            </a:r>
            <a:br>
              <a:rPr lang="en-US" sz="300" dirty="0">
                <a:latin typeface="NunitoSans-SemiBold"/>
                <a:cs typeface="NunitoSans-SemiBold"/>
              </a:rPr>
            </a:br>
            <a:endParaRPr lang="en-US" sz="300" dirty="0">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Total Stock Market Index 	11.0%</a:t>
            </a:r>
          </a:p>
          <a:p>
            <a:pPr marL="4763" algn="l">
              <a:lnSpc>
                <a:spcPts val="1035"/>
              </a:lnSpc>
              <a:tabLst>
                <a:tab pos="1874838" algn="l"/>
              </a:tabLst>
            </a:pPr>
            <a:r>
              <a:rPr lang="en-US" sz="900" b="1" spc="-10" dirty="0">
                <a:solidFill>
                  <a:srgbClr val="4A657A"/>
                </a:solidFill>
                <a:latin typeface="NunitoSans-SemiBold"/>
                <a:cs typeface="NunitoSans-SemiBold"/>
              </a:rPr>
              <a:t>Fund®</a:t>
            </a:r>
          </a:p>
          <a:p>
            <a:pPr marL="4763" algn="l">
              <a:lnSpc>
                <a:spcPts val="1035"/>
              </a:lnSpc>
              <a:tabLst>
                <a:tab pos="1874838" algn="l"/>
              </a:tabLst>
            </a:pPr>
            <a:endParaRPr lang="en-US" sz="600" b="1" spc="-10"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Fidelity® International Index Fund	  8.0%</a:t>
            </a:r>
            <a:endParaRPr lang="en-US" sz="900" dirty="0">
              <a:latin typeface="NunitoSans-SemiBold"/>
              <a:cs typeface="NunitoSans-SemiBold"/>
            </a:endParaRP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dirty="0"/>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dirty="0"/>
          </a:p>
        </p:txBody>
      </p:sp>
      <p:sp>
        <p:nvSpPr>
          <p:cNvPr id="6" name="object 6"/>
          <p:cNvSpPr txBox="1">
            <a:spLocks noGrp="1"/>
          </p:cNvSpPr>
          <p:nvPr>
            <p:ph type="title"/>
          </p:nvPr>
        </p:nvSpPr>
        <p:spPr>
          <a:xfrm>
            <a:off x="486663" y="1216502"/>
            <a:ext cx="2972435" cy="878840"/>
          </a:xfrm>
          <a:prstGeom prst="rect">
            <a:avLst/>
          </a:prstGeom>
        </p:spPr>
        <p:txBody>
          <a:bodyPr vert="horz" wrap="square" lIns="0" tIns="12700" rIns="0" bIns="0" rtlCol="0">
            <a:spAutoFit/>
          </a:bodyPr>
          <a:lstStyle/>
          <a:p>
            <a:pPr marL="12700" marR="5080">
              <a:lnSpc>
                <a:spcPct val="100000"/>
              </a:lnSpc>
              <a:spcBef>
                <a:spcPts val="100"/>
              </a:spcBef>
            </a:pPr>
            <a:r>
              <a:rPr spc="-30" dirty="0"/>
              <a:t>Target</a:t>
            </a:r>
            <a:r>
              <a:rPr spc="-145" dirty="0"/>
              <a:t> </a:t>
            </a:r>
            <a:r>
              <a:rPr spc="-20" dirty="0"/>
              <a:t>Retirement </a:t>
            </a:r>
            <a:r>
              <a:rPr dirty="0"/>
              <a:t>Strategy:</a:t>
            </a:r>
            <a:r>
              <a:rPr spc="-120" dirty="0"/>
              <a:t> </a:t>
            </a:r>
            <a:r>
              <a:rPr spc="-20" dirty="0"/>
              <a:t>20</a:t>
            </a:r>
            <a:r>
              <a:rPr lang="en-US" spc="-20" dirty="0"/>
              <a:t>25</a:t>
            </a:r>
            <a:endParaRPr spc="-20" dirty="0"/>
          </a:p>
        </p:txBody>
      </p:sp>
      <p:sp>
        <p:nvSpPr>
          <p:cNvPr id="7" name="object 7"/>
          <p:cNvSpPr/>
          <p:nvPr/>
        </p:nvSpPr>
        <p:spPr>
          <a:xfrm>
            <a:off x="499363" y="25146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dirty="0"/>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dirty="0"/>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spc="-10"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dirty="0"/>
          </a:p>
        </p:txBody>
      </p:sp>
      <p:sp>
        <p:nvSpPr>
          <p:cNvPr id="11" name="object 11"/>
          <p:cNvSpPr/>
          <p:nvPr/>
        </p:nvSpPr>
        <p:spPr>
          <a:xfrm>
            <a:off x="497586" y="8551334"/>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dirty="0"/>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dirty="0"/>
          </a:p>
        </p:txBody>
      </p:sp>
      <p:sp>
        <p:nvSpPr>
          <p:cNvPr id="13" name="object 13"/>
          <p:cNvSpPr txBox="1"/>
          <p:nvPr/>
        </p:nvSpPr>
        <p:spPr>
          <a:xfrm>
            <a:off x="5165597" y="2646191"/>
            <a:ext cx="1217295"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5" name="object 15"/>
          <p:cNvSpPr/>
          <p:nvPr/>
        </p:nvSpPr>
        <p:spPr>
          <a:xfrm>
            <a:off x="5165597" y="3135479"/>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dirty="0"/>
          </a:p>
        </p:txBody>
      </p:sp>
      <p:sp>
        <p:nvSpPr>
          <p:cNvPr id="16" name="object 16"/>
          <p:cNvSpPr/>
          <p:nvPr/>
        </p:nvSpPr>
        <p:spPr>
          <a:xfrm>
            <a:off x="5151628" y="38862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dirty="0"/>
          </a:p>
        </p:txBody>
      </p:sp>
      <p:sp>
        <p:nvSpPr>
          <p:cNvPr id="17" name="object 17"/>
          <p:cNvSpPr/>
          <p:nvPr/>
        </p:nvSpPr>
        <p:spPr>
          <a:xfrm>
            <a:off x="5165597" y="42672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dirty="0"/>
          </a:p>
        </p:txBody>
      </p:sp>
      <p:sp>
        <p:nvSpPr>
          <p:cNvPr id="19" name="object 19"/>
          <p:cNvSpPr/>
          <p:nvPr/>
        </p:nvSpPr>
        <p:spPr>
          <a:xfrm>
            <a:off x="533400" y="53340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dirty="0"/>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dirty="0"/>
          </a:p>
        </p:txBody>
      </p:sp>
      <p:sp>
        <p:nvSpPr>
          <p:cNvPr id="21" name="object 21"/>
          <p:cNvSpPr/>
          <p:nvPr/>
        </p:nvSpPr>
        <p:spPr>
          <a:xfrm>
            <a:off x="5029200" y="601980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dirty="0"/>
          </a:p>
        </p:txBody>
      </p:sp>
      <p:sp>
        <p:nvSpPr>
          <p:cNvPr id="22" name="object 22"/>
          <p:cNvSpPr/>
          <p:nvPr/>
        </p:nvSpPr>
        <p:spPr>
          <a:xfrm>
            <a:off x="541020" y="4490085"/>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dirty="0"/>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dirty="0"/>
          </a:p>
        </p:txBody>
      </p:sp>
      <p:sp>
        <p:nvSpPr>
          <p:cNvPr id="25" name="object 25"/>
          <p:cNvSpPr txBox="1"/>
          <p:nvPr/>
        </p:nvSpPr>
        <p:spPr>
          <a:xfrm>
            <a:off x="5151628" y="6059190"/>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dirty="0">
              <a:latin typeface="Nunito-Black"/>
              <a:cs typeface="Nunito-Black"/>
            </a:endParaRPr>
          </a:p>
        </p:txBody>
      </p:sp>
      <p:sp>
        <p:nvSpPr>
          <p:cNvPr id="26" name="object 26"/>
          <p:cNvSpPr txBox="1"/>
          <p:nvPr/>
        </p:nvSpPr>
        <p:spPr>
          <a:xfrm>
            <a:off x="647495" y="6342150"/>
            <a:ext cx="4265071" cy="2190087"/>
          </a:xfrm>
          <a:prstGeom prst="rect">
            <a:avLst/>
          </a:prstGeom>
        </p:spPr>
        <p:txBody>
          <a:bodyPr vert="horz" wrap="square" lIns="0" tIns="12700" rIns="0" bIns="0" rtlCol="0">
            <a:spAutoFit/>
          </a:bodyPr>
          <a:lstStyle/>
          <a:p>
            <a:pPr marL="12700" marR="5080">
              <a:lnSpc>
                <a:spcPct val="116700"/>
              </a:lnSpc>
              <a:spcBef>
                <a:spcPts val="100"/>
              </a:spcBef>
            </a:pPr>
            <a:r>
              <a:rPr lang="en-US" sz="1000" b="1" dirty="0">
                <a:solidFill>
                  <a:srgbClr val="4A657A"/>
                </a:solidFill>
                <a:latin typeface="NunitoSans-SemiBold"/>
                <a:cs typeface="NunitoSans-SemiBold"/>
              </a:rPr>
              <a:t>As currently allocated, this strategy may be appropriate for an investor with an intermediate term investment horizon, seeking preservation of capital with the potential for longer-term growth, and an average tolerance for risk. </a:t>
            </a:r>
            <a:br>
              <a:rPr lang="en-US" sz="1000" b="1" dirty="0">
                <a:solidFill>
                  <a:srgbClr val="4A657A"/>
                </a:solidFill>
                <a:latin typeface="NunitoSans-SemiBold"/>
                <a:cs typeface="NunitoSans-SemiBold"/>
              </a:rPr>
            </a:br>
            <a:br>
              <a:rPr lang="en-US" sz="300" b="1" dirty="0">
                <a:solidFill>
                  <a:srgbClr val="4A657A"/>
                </a:solidFill>
                <a:latin typeface="NunitoSans-SemiBold"/>
                <a:cs typeface="NunitoSans-SemiBold"/>
              </a:rPr>
            </a:b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asset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designed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investors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planning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retire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a:t>
            </a:r>
            <a:r>
              <a:rPr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the next 0-5 years</a:t>
            </a:r>
            <a:r>
              <a:rPr sz="1000" b="1" spc="-10" dirty="0">
                <a:solidFill>
                  <a:srgbClr val="4A657A"/>
                </a:solidFill>
                <a:latin typeface="NunitoSans-SemiBold"/>
                <a:cs typeface="NunitoSans-SemiBold"/>
              </a:rPr>
              <a:t>.</a:t>
            </a:r>
            <a:endParaRPr sz="1000" dirty="0">
              <a:latin typeface="NunitoSans-SemiBold"/>
              <a:cs typeface="NunitoSans-SemiBold"/>
            </a:endParaRPr>
          </a:p>
          <a:p>
            <a:pPr marL="12700" marR="66040">
              <a:lnSpc>
                <a:spcPct val="116700"/>
              </a:lnSpc>
              <a:spcBef>
                <a:spcPts val="595"/>
              </a:spcBef>
            </a:pPr>
            <a:r>
              <a:rPr sz="1000" b="1" dirty="0">
                <a:solidFill>
                  <a:srgbClr val="4A657A"/>
                </a:solidFill>
                <a:latin typeface="NunitoSans-SemiBold"/>
                <a:cs typeface="NunitoSans-SemiBold"/>
              </a:rPr>
              <a:t>The</a:t>
            </a:r>
            <a:r>
              <a:rPr sz="1000" b="1" spc="-4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provide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growth</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capital</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consistent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30" dirty="0">
                <a:solidFill>
                  <a:srgbClr val="4A657A"/>
                </a:solidFill>
                <a:latin typeface="NunitoSans-SemiBold"/>
                <a:cs typeface="NunitoSans-SemiBold"/>
              </a:rPr>
              <a:t> </a:t>
            </a:r>
            <a:r>
              <a:rPr sz="1000" b="1" spc="-25" dirty="0">
                <a:solidFill>
                  <a:srgbClr val="4A657A"/>
                </a:solidFill>
                <a:latin typeface="NunitoSans-SemiBold"/>
                <a:cs typeface="NunitoSans-SemiBold"/>
              </a:rPr>
              <a:t>the </a:t>
            </a:r>
            <a:r>
              <a:rPr sz="1000" b="1" dirty="0">
                <a:solidFill>
                  <a:srgbClr val="4A657A"/>
                </a:solidFill>
                <a:latin typeface="NunitoSans-SemiBold"/>
                <a:cs typeface="NunitoSans-SemiBold"/>
              </a:rPr>
              <a:t>investor’s</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time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horizon.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strategy’s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0" dirty="0">
                <a:solidFill>
                  <a:srgbClr val="4A657A"/>
                </a:solidFill>
                <a:latin typeface="NunitoSans-SemiBold"/>
                <a:cs typeface="NunitoSans-SemiBold"/>
              </a:rPr>
              <a:t> will </a:t>
            </a:r>
            <a:r>
              <a:rPr sz="1000" b="1" dirty="0">
                <a:solidFill>
                  <a:srgbClr val="4A657A"/>
                </a:solidFill>
                <a:latin typeface="NunitoSans-SemiBold"/>
                <a:cs typeface="NunitoSans-SemiBold"/>
              </a:rPr>
              <a:t>become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gradually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more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conservative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date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approaches, </a:t>
            </a:r>
            <a:r>
              <a:rPr sz="1000" b="1" dirty="0">
                <a:solidFill>
                  <a:srgbClr val="4A657A"/>
                </a:solidFill>
                <a:latin typeface="NunitoSans-SemiBold"/>
                <a:cs typeface="NunitoSans-SemiBold"/>
              </a:rPr>
              <a:t>seeking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dampen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overall</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volatility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a:p>
            <a:pPr marL="12700" marR="38100">
              <a:lnSpc>
                <a:spcPct val="116700"/>
              </a:lnSpc>
              <a:spcBef>
                <a:spcPts val="600"/>
              </a:spcBef>
            </a:pPr>
            <a:r>
              <a:rPr sz="1000" b="1" dirty="0">
                <a:solidFill>
                  <a:srgbClr val="4A657A"/>
                </a:solidFill>
                <a:latin typeface="NunitoSans-SemiBold"/>
                <a:cs typeface="NunitoSans-SemiBold"/>
              </a:rPr>
              <a:t>The</a:t>
            </a:r>
            <a:r>
              <a:rPr sz="1000" b="1" spc="-35" dirty="0">
                <a:solidFill>
                  <a:srgbClr val="4A657A"/>
                </a:solidFill>
                <a:latin typeface="NunitoSans-SemiBold"/>
                <a:cs typeface="NunitoSans-SemiBold"/>
              </a:rPr>
              <a:t> </a:t>
            </a:r>
            <a:r>
              <a:rPr sz="1000" b="1" dirty="0">
                <a:solidFill>
                  <a:srgbClr val="4A657A"/>
                </a:solidFill>
                <a:latin typeface="NunitoSans-SemiBold"/>
                <a:cs typeface="NunitoSans-SemiBold"/>
              </a:rPr>
              <a:t>portfolio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is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comprised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mutual funds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weighting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each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security</a:t>
            </a:r>
            <a:r>
              <a:rPr sz="1000" b="1" spc="-20" dirty="0">
                <a:solidFill>
                  <a:srgbClr val="4A657A"/>
                </a:solidFill>
                <a:latin typeface="NunitoSans-SemiBold"/>
                <a:cs typeface="NunitoSans-SemiBold"/>
              </a:rPr>
              <a:t> </a:t>
            </a:r>
            <a:r>
              <a:rPr lang="en-US" sz="1000" b="1" spc="-20" dirty="0">
                <a:solidFill>
                  <a:srgbClr val="4A657A"/>
                </a:solidFill>
                <a:latin typeface="NunitoSans-SemiBold"/>
                <a:cs typeface="NunitoSans-SemiBold"/>
              </a:rPr>
              <a:t>designed to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achieve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goals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p:txBody>
      </p:sp>
      <p:sp>
        <p:nvSpPr>
          <p:cNvPr id="27" name="object 27"/>
          <p:cNvSpPr/>
          <p:nvPr/>
        </p:nvSpPr>
        <p:spPr>
          <a:xfrm>
            <a:off x="538466" y="70104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dirty="0"/>
          </a:p>
        </p:txBody>
      </p:sp>
      <p:sp>
        <p:nvSpPr>
          <p:cNvPr id="28" name="object 28"/>
          <p:cNvSpPr/>
          <p:nvPr/>
        </p:nvSpPr>
        <p:spPr>
          <a:xfrm>
            <a:off x="538466" y="742315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dirty="0"/>
          </a:p>
        </p:txBody>
      </p:sp>
      <p:sp>
        <p:nvSpPr>
          <p:cNvPr id="29" name="object 29"/>
          <p:cNvSpPr/>
          <p:nvPr/>
        </p:nvSpPr>
        <p:spPr>
          <a:xfrm>
            <a:off x="539495" y="6395085"/>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dirty="0"/>
          </a:p>
        </p:txBody>
      </p:sp>
      <p:sp>
        <p:nvSpPr>
          <p:cNvPr id="30" name="object 30"/>
          <p:cNvSpPr/>
          <p:nvPr/>
        </p:nvSpPr>
        <p:spPr>
          <a:xfrm>
            <a:off x="538466" y="8223885"/>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dirty="0"/>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dirty="0">
              <a:latin typeface="Nunito-Black"/>
              <a:cs typeface="Nunito-Black"/>
            </a:endParaRPr>
          </a:p>
        </p:txBody>
      </p:sp>
      <p:sp>
        <p:nvSpPr>
          <p:cNvPr id="32" name="object 32"/>
          <p:cNvSpPr/>
          <p:nvPr/>
        </p:nvSpPr>
        <p:spPr>
          <a:xfrm>
            <a:off x="5175148" y="5029200"/>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dirty="0"/>
          </a:p>
        </p:txBody>
      </p:sp>
      <p:sp>
        <p:nvSpPr>
          <p:cNvPr id="33" name="object 33"/>
          <p:cNvSpPr/>
          <p:nvPr/>
        </p:nvSpPr>
        <p:spPr>
          <a:xfrm>
            <a:off x="5178297" y="52578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dirty="0"/>
          </a:p>
        </p:txBody>
      </p:sp>
      <p:sp>
        <p:nvSpPr>
          <p:cNvPr id="34" name="object 34"/>
          <p:cNvSpPr/>
          <p:nvPr/>
        </p:nvSpPr>
        <p:spPr>
          <a:xfrm>
            <a:off x="5175148" y="54864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dirty="0"/>
          </a:p>
        </p:txBody>
      </p:sp>
      <p:pic>
        <p:nvPicPr>
          <p:cNvPr id="42" name="object 42"/>
          <p:cNvPicPr/>
          <p:nvPr/>
        </p:nvPicPr>
        <p:blipFill>
          <a:blip r:embed="rId2" cstate="print"/>
          <a:stretch>
            <a:fillRect/>
          </a:stretch>
        </p:blipFill>
        <p:spPr>
          <a:xfrm>
            <a:off x="3872735" y="4961896"/>
            <a:ext cx="241274" cy="241261"/>
          </a:xfrm>
          <a:prstGeom prst="rect">
            <a:avLst/>
          </a:prstGeom>
        </p:spPr>
      </p:pic>
      <p:pic>
        <p:nvPicPr>
          <p:cNvPr id="43" name="object 43"/>
          <p:cNvPicPr/>
          <p:nvPr/>
        </p:nvPicPr>
        <p:blipFill>
          <a:blip r:embed="rId3"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3634298778"/>
              </p:ext>
            </p:extLst>
          </p:nvPr>
        </p:nvGraphicFramePr>
        <p:xfrm>
          <a:off x="516630" y="2886075"/>
          <a:ext cx="4512570" cy="2864485"/>
        </p:xfrm>
        <a:graphic>
          <a:graphicData uri="http://schemas.openxmlformats.org/drawingml/2006/table">
            <a:tbl>
              <a:tblPr firstRow="1" bandRow="1">
                <a:tableStyleId>{2D5ABB26-0587-4C30-8999-92F81FD0307C}</a:tableStyleId>
              </a:tblPr>
              <a:tblGrid>
                <a:gridCol w="2147544">
                  <a:extLst>
                    <a:ext uri="{9D8B030D-6E8A-4147-A177-3AD203B41FA5}">
                      <a16:colId xmlns:a16="http://schemas.microsoft.com/office/drawing/2014/main" val="20000"/>
                    </a:ext>
                  </a:extLst>
                </a:gridCol>
                <a:gridCol w="1984026">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tblGrid>
              <a:tr h="28575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6.74</a:t>
                      </a:r>
                    </a:p>
                  </a:txBody>
                  <a:tcPr marL="0" marR="0" marT="43815" marB="0">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62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a:t>
                      </a:r>
                      <a:r>
                        <a:rPr sz="900" b="1" spc="-25" dirty="0">
                          <a:solidFill>
                            <a:srgbClr val="4A657A"/>
                          </a:solidFill>
                          <a:latin typeface="NunitoSans-SemiBold"/>
                          <a:cs typeface="NunitoSans-SemiBold"/>
                        </a:rPr>
                        <a:t>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3.29%</a:t>
                      </a: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3520">
                <a:tc vMerge="1">
                  <a:txBody>
                    <a:bodyPr/>
                    <a:lstStyle/>
                    <a:p>
                      <a:endParaRPr/>
                    </a:p>
                  </a:txBody>
                  <a:tcPr marL="0" marR="0" marT="0" marB="0">
                    <a:lnR w="12700">
                      <a:solidFill>
                        <a:srgbClr val="F2F7FB"/>
                      </a:solidFill>
                      <a:prstDash val="solid"/>
                    </a:lnR>
                  </a:tcPr>
                </a:tc>
                <a:tc rowSpan="5" gridSpan="2">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a:noFill/>
                    </a:lnB>
                    <a:lnTlToBr w="12700" cmpd="sng">
                      <a:noFill/>
                      <a:prstDash val="solid"/>
                    </a:lnTlToBr>
                    <a:lnBlToTr w="12700" cmpd="sng">
                      <a:noFill/>
                      <a:prstDash val="solid"/>
                    </a:lnBlToTr>
                    <a:solidFill>
                      <a:schemeClr val="bg1"/>
                    </a:solidFill>
                  </a:tcPr>
                </a:tc>
                <a:tc rowSpan="5" hMerge="1">
                  <a:txBody>
                    <a:bodyPr/>
                    <a:lstStyle/>
                    <a:p>
                      <a:pPr algn="r">
                        <a:lnSpc>
                          <a:spcPct val="100000"/>
                        </a:lnSpc>
                        <a:spcBef>
                          <a:spcPts val="345"/>
                        </a:spcBef>
                      </a:pPr>
                      <a:endParaRPr sz="900" dirty="0">
                        <a:solidFill>
                          <a:schemeClr val="bg1"/>
                        </a:solidFill>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233045">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solidFill>
                      <a:schemeClr val="bg1"/>
                    </a:solidFill>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53060">
                <a:tc>
                  <a:txBody>
                    <a:bodyPr/>
                    <a:lstStyle/>
                    <a:p>
                      <a:pPr marL="31750">
                        <a:lnSpc>
                          <a:spcPct val="100000"/>
                        </a:lnSpc>
                        <a:spcBef>
                          <a:spcPts val="10"/>
                        </a:spcBef>
                      </a:pPr>
                      <a:endParaRPr sz="1000" dirty="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225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2250">
                <a:tc>
                  <a:txBody>
                    <a:bodyPr/>
                    <a:lstStyle/>
                    <a:p>
                      <a:pPr marL="31750">
                        <a:lnSpc>
                          <a:spcPct val="100000"/>
                        </a:lnSpc>
                        <a:spcBef>
                          <a:spcPts val="375"/>
                        </a:spcBef>
                      </a:pPr>
                      <a:endParaRPr sz="1000" dirty="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8839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dirty="0"/>
          </a:p>
        </p:txBody>
      </p:sp>
      <p:pic>
        <p:nvPicPr>
          <p:cNvPr id="48" name="object 48"/>
          <p:cNvPicPr/>
          <p:nvPr/>
        </p:nvPicPr>
        <p:blipFill>
          <a:blip r:embed="rId4" cstate="print"/>
          <a:stretch>
            <a:fillRect/>
          </a:stretch>
        </p:blipFill>
        <p:spPr>
          <a:xfrm>
            <a:off x="2827779" y="5398554"/>
            <a:ext cx="241274" cy="241261"/>
          </a:xfrm>
          <a:prstGeom prst="rect">
            <a:avLst/>
          </a:prstGeom>
        </p:spPr>
      </p:pic>
      <p:pic>
        <p:nvPicPr>
          <p:cNvPr id="49" name="object 49"/>
          <p:cNvPicPr/>
          <p:nvPr/>
        </p:nvPicPr>
        <p:blipFill>
          <a:blip r:embed="rId5" cstate="print"/>
          <a:stretch>
            <a:fillRect/>
          </a:stretch>
        </p:blipFill>
        <p:spPr>
          <a:xfrm>
            <a:off x="2827779" y="4961896"/>
            <a:ext cx="241274" cy="241261"/>
          </a:xfrm>
          <a:prstGeom prst="rect">
            <a:avLst/>
          </a:prstGeom>
        </p:spPr>
      </p:pic>
      <p:sp>
        <p:nvSpPr>
          <p:cNvPr id="54" name="object 15">
            <a:extLst>
              <a:ext uri="{FF2B5EF4-FFF2-40B4-BE49-F238E27FC236}">
                <a16:creationId xmlns:a16="http://schemas.microsoft.com/office/drawing/2014/main" id="{15D0C47F-6561-0083-EE20-CDA119A4E685}"/>
              </a:ext>
            </a:extLst>
          </p:cNvPr>
          <p:cNvSpPr/>
          <p:nvPr/>
        </p:nvSpPr>
        <p:spPr>
          <a:xfrm>
            <a:off x="5164836" y="349739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dirty="0"/>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2692" y="3036882"/>
            <a:ext cx="1027508" cy="283451"/>
          </a:xfrm>
          <a:prstGeom prst="rect">
            <a:avLst/>
          </a:prstGeom>
        </p:spPr>
      </p:pic>
      <p:sp>
        <p:nvSpPr>
          <p:cNvPr id="56" name="object 18">
            <a:extLst>
              <a:ext uri="{FF2B5EF4-FFF2-40B4-BE49-F238E27FC236}">
                <a16:creationId xmlns:a16="http://schemas.microsoft.com/office/drawing/2014/main" id="{EEDF5347-B85F-267F-A9E4-67EEFE0B6CCF}"/>
              </a:ext>
            </a:extLst>
          </p:cNvPr>
          <p:cNvSpPr txBox="1"/>
          <p:nvPr/>
        </p:nvSpPr>
        <p:spPr>
          <a:xfrm>
            <a:off x="5102097" y="4648200"/>
            <a:ext cx="2237122" cy="1081706"/>
          </a:xfrm>
          <a:prstGeom prst="rect">
            <a:avLst/>
          </a:prstGeom>
        </p:spPr>
        <p:txBody>
          <a:bodyPr vert="horz" wrap="square" lIns="0" tIns="12700" rIns="0" bIns="0" rtlCol="0">
            <a:spAutoFit/>
          </a:bodyPr>
          <a:lstStyle/>
          <a:p>
            <a:pPr marL="72390">
              <a:lnSpc>
                <a:spcPct val="100000"/>
              </a:lnSpc>
            </a:pPr>
            <a:r>
              <a:rPr sz="900" b="1" spc="90" dirty="0">
                <a:solidFill>
                  <a:srgbClr val="2C8FC5"/>
                </a:solidFill>
                <a:latin typeface="Nunito-Black"/>
                <a:cs typeface="Nunito-Black"/>
              </a:rPr>
              <a:t>PORTFOLIO CHARACTERISTICS</a:t>
            </a:r>
            <a:endParaRPr sz="900" spc="90" dirty="0">
              <a:latin typeface="Nunito-Black"/>
              <a:cs typeface="Nunito-Black"/>
            </a:endParaRPr>
          </a:p>
          <a:p>
            <a:pPr marL="76200">
              <a:lnSpc>
                <a:spcPct val="100000"/>
              </a:lnSpc>
              <a:spcBef>
                <a:spcPts val="775"/>
              </a:spcBef>
              <a:tabLst>
                <a:tab pos="1600200"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Moderate</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Turnover</a:t>
            </a:r>
            <a:r>
              <a:rPr sz="900" b="1" dirty="0">
                <a:solidFill>
                  <a:srgbClr val="4A657A"/>
                </a:solidFill>
                <a:latin typeface="NunitoSans-SemiBold"/>
                <a:cs typeface="NunitoSans-SemiBold"/>
              </a:rPr>
              <a:t>	</a:t>
            </a:r>
            <a:r>
              <a:rPr lang="en-US" sz="900" b="1" spc="-25" dirty="0">
                <a:solidFill>
                  <a:srgbClr val="4A657A"/>
                </a:solidFill>
                <a:latin typeface="NunitoSans-SemiBold"/>
                <a:cs typeface="NunitoSans-SemiBold"/>
              </a:rPr>
              <a:t>Low</a:t>
            </a:r>
            <a:endParaRPr sz="900" dirty="0">
              <a:latin typeface="NunitoSans-SemiBold"/>
              <a:cs typeface="NunitoSans-SemiBold"/>
            </a:endParaRPr>
          </a:p>
          <a:p>
            <a:pPr marL="76200" marR="68580">
              <a:lnSpc>
                <a:spcPts val="1900"/>
              </a:lnSpc>
              <a:tabLst>
                <a:tab pos="1794510" algn="l"/>
                <a:tab pos="2066289" algn="l"/>
              </a:tabLst>
            </a:pPr>
            <a:r>
              <a:rPr sz="900" b="1" dirty="0">
                <a:solidFill>
                  <a:srgbClr val="4A657A"/>
                </a:solidFill>
                <a:latin typeface="NunitoSans-SemiBold"/>
                <a:cs typeface="NunitoSans-SemiBold"/>
              </a:rPr>
              <a:t>Wtd.</a:t>
            </a:r>
            <a:r>
              <a:rPr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4</a:t>
            </a:r>
            <a:r>
              <a:rPr sz="1350" b="1" spc="-15" baseline="-6172" dirty="0">
                <a:solidFill>
                  <a:srgbClr val="4A657A"/>
                </a:solidFill>
                <a:latin typeface="NunitoSans-SemiBold"/>
                <a:cs typeface="NunitoSans-SemiBold"/>
              </a:rPr>
              <a:t>%</a:t>
            </a:r>
            <a:r>
              <a:rPr lang="en-US" sz="1350" b="1" spc="-15" baseline="-6172" dirty="0">
                <a:solidFill>
                  <a:srgbClr val="4A657A"/>
                </a:solidFill>
                <a:latin typeface="NunitoSans-SemiBold"/>
                <a:cs typeface="NunitoSans-SemiBold"/>
              </a:rPr>
              <a:t>  </a:t>
            </a:r>
            <a:r>
              <a:rPr sz="900" b="1"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9</a:t>
            </a:r>
            <a:endParaRPr sz="900" dirty="0">
              <a:latin typeface="NunitoSans-SemiBold"/>
              <a:cs typeface="NunitoSans-SemiBold"/>
            </a:endParaRPr>
          </a:p>
        </p:txBody>
      </p:sp>
      <p:sp>
        <p:nvSpPr>
          <p:cNvPr id="63" name="object 36">
            <a:extLst>
              <a:ext uri="{FF2B5EF4-FFF2-40B4-BE49-F238E27FC236}">
                <a16:creationId xmlns:a16="http://schemas.microsoft.com/office/drawing/2014/main" id="{CF947069-846D-4F96-99C1-602EE1B22C0B}"/>
              </a:ext>
            </a:extLst>
          </p:cNvPr>
          <p:cNvSpPr txBox="1"/>
          <p:nvPr/>
        </p:nvSpPr>
        <p:spPr>
          <a:xfrm>
            <a:off x="533400" y="9829800"/>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8"/>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65" name="TextBox 64">
            <a:extLst>
              <a:ext uri="{FF2B5EF4-FFF2-40B4-BE49-F238E27FC236}">
                <a16:creationId xmlns:a16="http://schemas.microsoft.com/office/drawing/2014/main" id="{DD6BFE20-EFE9-4678-8EC2-8DA23F030017}"/>
              </a:ext>
            </a:extLst>
          </p:cNvPr>
          <p:cNvSpPr txBox="1"/>
          <p:nvPr/>
        </p:nvSpPr>
        <p:spPr>
          <a:xfrm>
            <a:off x="462702" y="9589695"/>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67" name="TextBox 66">
            <a:extLst>
              <a:ext uri="{FF2B5EF4-FFF2-40B4-BE49-F238E27FC236}">
                <a16:creationId xmlns:a16="http://schemas.microsoft.com/office/drawing/2014/main" id="{9935469D-8D77-4830-9F6C-2A75BF80908B}"/>
              </a:ext>
            </a:extLst>
          </p:cNvPr>
          <p:cNvSpPr txBox="1"/>
          <p:nvPr/>
        </p:nvSpPr>
        <p:spPr>
          <a:xfrm>
            <a:off x="537545" y="3558777"/>
            <a:ext cx="1986281" cy="2092881"/>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dirty="0"/>
          </a:p>
        </p:txBody>
      </p:sp>
      <p:sp>
        <p:nvSpPr>
          <p:cNvPr id="64" name="object 41">
            <a:extLst>
              <a:ext uri="{FF2B5EF4-FFF2-40B4-BE49-F238E27FC236}">
                <a16:creationId xmlns:a16="http://schemas.microsoft.com/office/drawing/2014/main" id="{3B15B6E1-A900-4BBC-835F-48ADD73F321A}"/>
              </a:ext>
            </a:extLst>
          </p:cNvPr>
          <p:cNvSpPr txBox="1"/>
          <p:nvPr/>
        </p:nvSpPr>
        <p:spPr>
          <a:xfrm>
            <a:off x="457200" y="861060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68" name="object 41">
            <a:extLst>
              <a:ext uri="{FF2B5EF4-FFF2-40B4-BE49-F238E27FC236}">
                <a16:creationId xmlns:a16="http://schemas.microsoft.com/office/drawing/2014/main" id="{B15D1C9E-88C5-44A2-815A-7D4AA989245F}"/>
              </a:ext>
            </a:extLst>
          </p:cNvPr>
          <p:cNvSpPr txBox="1"/>
          <p:nvPr/>
        </p:nvSpPr>
        <p:spPr>
          <a:xfrm>
            <a:off x="504552" y="920424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
        <p:nvSpPr>
          <p:cNvPr id="36" name="object 35">
            <a:extLst>
              <a:ext uri="{FF2B5EF4-FFF2-40B4-BE49-F238E27FC236}">
                <a16:creationId xmlns:a16="http://schemas.microsoft.com/office/drawing/2014/main" id="{6D93BE6E-AB8C-CFEF-B027-5443A01D53FF}"/>
              </a:ext>
            </a:extLst>
          </p:cNvPr>
          <p:cNvSpPr txBox="1"/>
          <p:nvPr/>
        </p:nvSpPr>
        <p:spPr>
          <a:xfrm>
            <a:off x="5334000" y="7696200"/>
            <a:ext cx="1508413" cy="803618"/>
          </a:xfrm>
          <a:prstGeom prst="rect">
            <a:avLst/>
          </a:prstGeom>
        </p:spPr>
        <p:txBody>
          <a:bodyPr vert="horz" wrap="square" lIns="0" tIns="12700" rIns="0" bIns="0" rtlCol="0">
            <a:spAutoFit/>
          </a:bodyPr>
          <a:lstStyle/>
          <a:p>
            <a:pPr marL="12700" marR="5080">
              <a:lnSpc>
                <a:spcPct val="138900"/>
              </a:lnSpc>
              <a:spcBef>
                <a:spcPts val="100"/>
              </a:spcBef>
            </a:pPr>
            <a:r>
              <a:rPr lang="en-US" sz="900" b="1" dirty="0">
                <a:solidFill>
                  <a:srgbClr val="4A657A"/>
                </a:solidFill>
                <a:latin typeface="NunitoSans-SemiBold"/>
                <a:cs typeface="NunitoSans-SemiBold"/>
              </a:rPr>
              <a:t>U.S.</a:t>
            </a:r>
            <a:r>
              <a:rPr lang="en-US" sz="900" b="1" spc="-20"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Fixed Income</a:t>
            </a:r>
          </a:p>
          <a:p>
            <a:pPr marL="12700" marR="5080">
              <a:lnSpc>
                <a:spcPct val="138900"/>
              </a:lnSpc>
              <a:spcBef>
                <a:spcPts val="100"/>
              </a:spcBef>
            </a:pPr>
            <a:r>
              <a:rPr lang="en-US" sz="900" b="1" spc="-10" dirty="0">
                <a:solidFill>
                  <a:srgbClr val="4A657A"/>
                </a:solidFill>
                <a:latin typeface="NunitoSans-SemiBold"/>
                <a:cs typeface="NunitoSans-SemiBold"/>
              </a:rPr>
              <a:t>U.S. Equity</a:t>
            </a:r>
          </a:p>
          <a:p>
            <a:pPr marL="12700" marR="5080">
              <a:lnSpc>
                <a:spcPct val="138900"/>
              </a:lnSpc>
              <a:spcBef>
                <a:spcPts val="100"/>
              </a:spcBef>
            </a:pPr>
            <a:r>
              <a:rPr lang="en-US" sz="900" b="1" spc="-10" dirty="0">
                <a:solidFill>
                  <a:srgbClr val="4A657A"/>
                </a:solidFill>
                <a:latin typeface="NunitoSans-SemiBold"/>
                <a:cs typeface="NunitoSans-SemiBold"/>
              </a:rPr>
              <a:t>Non-U.S. Equity </a:t>
            </a:r>
          </a:p>
          <a:p>
            <a:pPr marL="12700" marR="5080">
              <a:lnSpc>
                <a:spcPct val="138900"/>
              </a:lnSpc>
              <a:spcBef>
                <a:spcPts val="100"/>
              </a:spcBef>
            </a:pPr>
            <a:r>
              <a:rPr lang="en-US" sz="900" b="1" spc="-10" dirty="0">
                <a:solidFill>
                  <a:srgbClr val="4A657A"/>
                </a:solidFill>
                <a:latin typeface="NunitoSans-SemiBold"/>
                <a:cs typeface="NunitoSans-SemiBold"/>
              </a:rPr>
              <a:t>Non-U.S. Fixed Income </a:t>
            </a:r>
            <a:endParaRPr sz="900" dirty="0">
              <a:latin typeface="NunitoSans-SemiBold"/>
              <a:cs typeface="NunitoSans-SemiBold"/>
            </a:endParaRPr>
          </a:p>
        </p:txBody>
      </p:sp>
      <p:sp>
        <p:nvSpPr>
          <p:cNvPr id="41" name="object 37">
            <a:extLst>
              <a:ext uri="{FF2B5EF4-FFF2-40B4-BE49-F238E27FC236}">
                <a16:creationId xmlns:a16="http://schemas.microsoft.com/office/drawing/2014/main" id="{40C659D5-45BE-2C9D-031E-669B990AD79D}"/>
              </a:ext>
            </a:extLst>
          </p:cNvPr>
          <p:cNvSpPr txBox="1"/>
          <p:nvPr/>
        </p:nvSpPr>
        <p:spPr>
          <a:xfrm>
            <a:off x="6858000" y="7696200"/>
            <a:ext cx="365760" cy="774571"/>
          </a:xfrm>
          <a:prstGeom prst="rect">
            <a:avLst/>
          </a:prstGeom>
        </p:spPr>
        <p:txBody>
          <a:bodyPr vert="horz" wrap="square" lIns="0" tIns="66040" rIns="0" bIns="0" rtlCol="0">
            <a:spAutoFit/>
          </a:bodyPr>
          <a:lstStyle/>
          <a:p>
            <a:pPr marL="12700">
              <a:lnSpc>
                <a:spcPct val="100000"/>
              </a:lnSpc>
              <a:spcBef>
                <a:spcPts val="520"/>
              </a:spcBef>
            </a:pPr>
            <a:r>
              <a:rPr lang="en-US" sz="900" b="1" spc="-10" dirty="0">
                <a:solidFill>
                  <a:srgbClr val="4A657A"/>
                </a:solidFill>
                <a:latin typeface="NunitoSans-SemiBold"/>
                <a:cs typeface="NunitoSans-SemiBold"/>
              </a:rPr>
              <a:t>64</a:t>
            </a:r>
            <a:r>
              <a:rPr sz="900" b="1" spc="-10" dirty="0">
                <a:solidFill>
                  <a:srgbClr val="4A657A"/>
                </a:solidFill>
                <a:latin typeface="NunitoSans-SemiBold"/>
                <a:cs typeface="NunitoSans-SemiBold"/>
              </a:rPr>
              <a:t>.0%</a:t>
            </a:r>
            <a:endParaRPr sz="900" dirty="0">
              <a:latin typeface="NunitoSans-SemiBold"/>
              <a:cs typeface="NunitoSans-SemiBold"/>
            </a:endParaRPr>
          </a:p>
          <a:p>
            <a:pPr marL="12700">
              <a:lnSpc>
                <a:spcPct val="100000"/>
              </a:lnSpc>
              <a:spcBef>
                <a:spcPts val="420"/>
              </a:spcBef>
            </a:pPr>
            <a:r>
              <a:rPr lang="en-US" sz="900" b="1" spc="-10" dirty="0">
                <a:solidFill>
                  <a:srgbClr val="4A657A"/>
                </a:solidFill>
                <a:latin typeface="NunitoSans-SemiBold"/>
                <a:cs typeface="NunitoSans-SemiBold"/>
              </a:rPr>
              <a:t>23</a:t>
            </a:r>
            <a:r>
              <a:rPr sz="900" b="1" spc="-10" dirty="0">
                <a:solidFill>
                  <a:srgbClr val="4A657A"/>
                </a:solidFill>
                <a:latin typeface="NunitoSans-SemiBold"/>
                <a:cs typeface="NunitoSans-SemiBold"/>
              </a:rPr>
              <a:t>.0%</a:t>
            </a:r>
            <a:endParaRPr sz="900" dirty="0">
              <a:latin typeface="NunitoSans-SemiBold"/>
              <a:cs typeface="NunitoSans-SemiBold"/>
            </a:endParaRPr>
          </a:p>
          <a:p>
            <a:pPr marL="12700">
              <a:lnSpc>
                <a:spcPct val="100000"/>
              </a:lnSpc>
              <a:spcBef>
                <a:spcPts val="420"/>
              </a:spcBef>
            </a:pPr>
            <a:r>
              <a:rPr lang="en-US" sz="900" b="1" spc="-10" dirty="0">
                <a:solidFill>
                  <a:srgbClr val="4A657A"/>
                </a:solidFill>
                <a:latin typeface="NunitoSans-SemiBold"/>
                <a:cs typeface="NunitoSans-SemiBold"/>
              </a:rPr>
              <a:t>12.</a:t>
            </a:r>
            <a:r>
              <a:rPr sz="900" b="1" spc="-10" dirty="0">
                <a:solidFill>
                  <a:srgbClr val="4A657A"/>
                </a:solidFill>
                <a:latin typeface="NunitoSans-SemiBold"/>
                <a:cs typeface="NunitoSans-SemiBold"/>
              </a:rPr>
              <a:t>0%</a:t>
            </a:r>
            <a:endParaRPr lang="en-US" sz="900" b="1" spc="-10" dirty="0">
              <a:solidFill>
                <a:srgbClr val="4A657A"/>
              </a:solidFill>
              <a:latin typeface="NunitoSans-SemiBold"/>
              <a:cs typeface="NunitoSans-SemiBold"/>
            </a:endParaRPr>
          </a:p>
          <a:p>
            <a:pPr marL="12700">
              <a:lnSpc>
                <a:spcPct val="100000"/>
              </a:lnSpc>
              <a:spcBef>
                <a:spcPts val="420"/>
              </a:spcBef>
            </a:pPr>
            <a:r>
              <a:rPr lang="en-US" sz="900" b="1" spc="-10" dirty="0">
                <a:solidFill>
                  <a:srgbClr val="4A657A"/>
                </a:solidFill>
                <a:latin typeface="NunitoSans-SemiBold"/>
                <a:cs typeface="NunitoSans-SemiBold"/>
              </a:rPr>
              <a:t>  1.0%</a:t>
            </a:r>
            <a:endParaRPr sz="900" dirty="0">
              <a:latin typeface="NunitoSans-SemiBold"/>
              <a:cs typeface="NunitoSans-SemiBold"/>
            </a:endParaRPr>
          </a:p>
        </p:txBody>
      </p:sp>
      <p:graphicFrame>
        <p:nvGraphicFramePr>
          <p:cNvPr id="46" name="Chart 45">
            <a:extLst>
              <a:ext uri="{FF2B5EF4-FFF2-40B4-BE49-F238E27FC236}">
                <a16:creationId xmlns:a16="http://schemas.microsoft.com/office/drawing/2014/main" id="{774C2E97-3B25-A301-3F30-E3FCAF05F280}"/>
              </a:ext>
            </a:extLst>
          </p:cNvPr>
          <p:cNvGraphicFramePr/>
          <p:nvPr>
            <p:extLst>
              <p:ext uri="{D42A27DB-BD31-4B8C-83A1-F6EECF244321}">
                <p14:modId xmlns:p14="http://schemas.microsoft.com/office/powerpoint/2010/main" val="4250588601"/>
              </p:ext>
            </p:extLst>
          </p:nvPr>
        </p:nvGraphicFramePr>
        <p:xfrm>
          <a:off x="4942459" y="6324600"/>
          <a:ext cx="2296541" cy="1465821"/>
        </p:xfrm>
        <a:graphic>
          <a:graphicData uri="http://schemas.openxmlformats.org/drawingml/2006/chart">
            <c:chart xmlns:c="http://schemas.openxmlformats.org/drawingml/2006/chart" xmlns:r="http://schemas.openxmlformats.org/officeDocument/2006/relationships" r:id="rId9"/>
          </a:graphicData>
        </a:graphic>
      </p:graphicFrame>
      <p:sp>
        <p:nvSpPr>
          <p:cNvPr id="47" name="Rounded Rectangle 61">
            <a:extLst>
              <a:ext uri="{FF2B5EF4-FFF2-40B4-BE49-F238E27FC236}">
                <a16:creationId xmlns:a16="http://schemas.microsoft.com/office/drawing/2014/main" id="{ECBB0001-5B1F-39B7-D5E7-05B3099AE4DA}"/>
              </a:ext>
            </a:extLst>
          </p:cNvPr>
          <p:cNvSpPr/>
          <p:nvPr/>
        </p:nvSpPr>
        <p:spPr>
          <a:xfrm>
            <a:off x="5219700" y="7970520"/>
            <a:ext cx="106680" cy="106680"/>
          </a:xfrm>
          <a:prstGeom prst="roundRect">
            <a:avLst/>
          </a:prstGeom>
          <a:solidFill>
            <a:srgbClr val="DBB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0" name="object 39">
            <a:extLst>
              <a:ext uri="{FF2B5EF4-FFF2-40B4-BE49-F238E27FC236}">
                <a16:creationId xmlns:a16="http://schemas.microsoft.com/office/drawing/2014/main" id="{A24EC6B3-152C-BE32-7833-B11D3C044551}"/>
              </a:ext>
            </a:extLst>
          </p:cNvPr>
          <p:cNvPicPr/>
          <p:nvPr/>
        </p:nvPicPr>
        <p:blipFill>
          <a:blip r:embed="rId10" cstate="print"/>
          <a:stretch>
            <a:fillRect/>
          </a:stretch>
        </p:blipFill>
        <p:spPr>
          <a:xfrm>
            <a:off x="5220875" y="7766824"/>
            <a:ext cx="101498" cy="101498"/>
          </a:xfrm>
          <a:prstGeom prst="rect">
            <a:avLst/>
          </a:prstGeom>
          <a:solidFill>
            <a:srgbClr val="97D1F1"/>
          </a:solidFill>
        </p:spPr>
      </p:pic>
      <p:sp>
        <p:nvSpPr>
          <p:cNvPr id="51" name="Rounded Rectangle 66">
            <a:extLst>
              <a:ext uri="{FF2B5EF4-FFF2-40B4-BE49-F238E27FC236}">
                <a16:creationId xmlns:a16="http://schemas.microsoft.com/office/drawing/2014/main" id="{ACD86A61-1DC1-9430-FA0F-D99523D42A30}"/>
              </a:ext>
            </a:extLst>
          </p:cNvPr>
          <p:cNvSpPr/>
          <p:nvPr/>
        </p:nvSpPr>
        <p:spPr>
          <a:xfrm>
            <a:off x="5216758" y="8170507"/>
            <a:ext cx="101496" cy="101496"/>
          </a:xfrm>
          <a:prstGeom prst="roundRect">
            <a:avLst/>
          </a:prstGeom>
          <a:solidFill>
            <a:srgbClr val="EED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ounded Rectangle 15">
            <a:extLst>
              <a:ext uri="{FF2B5EF4-FFF2-40B4-BE49-F238E27FC236}">
                <a16:creationId xmlns:a16="http://schemas.microsoft.com/office/drawing/2014/main" id="{07AFEA66-0079-4D88-1D26-CECE3AA62ABA}"/>
              </a:ext>
            </a:extLst>
          </p:cNvPr>
          <p:cNvSpPr/>
          <p:nvPr/>
        </p:nvSpPr>
        <p:spPr>
          <a:xfrm>
            <a:off x="5220513" y="8374634"/>
            <a:ext cx="101496" cy="10149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708493"/>
                </a:solidFill>
                <a:latin typeface="NunitoSans-SemiBold"/>
                <a:cs typeface="NunitoSans-SemiBold"/>
              </a:rPr>
              <a:t>Target</a:t>
            </a:r>
            <a:r>
              <a:rPr sz="1200" b="1" spc="-30" dirty="0">
                <a:solidFill>
                  <a:srgbClr val="708493"/>
                </a:solidFill>
                <a:latin typeface="NunitoSans-SemiBold"/>
                <a:cs typeface="NunitoSans-SemiBold"/>
              </a:rPr>
              <a:t> </a:t>
            </a:r>
            <a:r>
              <a:rPr sz="1200" b="1" spc="-10" dirty="0">
                <a:solidFill>
                  <a:srgbClr val="708493"/>
                </a:solidFill>
                <a:latin typeface="NunitoSans-SemiBold"/>
                <a:cs typeface="NunitoSans-SemiBold"/>
              </a:rPr>
              <a:t>Retirement</a:t>
            </a:r>
            <a:r>
              <a:rPr sz="1200" b="1" spc="-15" dirty="0">
                <a:solidFill>
                  <a:srgbClr val="708493"/>
                </a:solidFill>
                <a:latin typeface="NunitoSans-SemiBold"/>
                <a:cs typeface="NunitoSans-SemiBold"/>
              </a:rPr>
              <a:t> </a:t>
            </a:r>
            <a:r>
              <a:rPr sz="1200" b="1" spc="-10" dirty="0">
                <a:solidFill>
                  <a:srgbClr val="708493"/>
                </a:solidFill>
                <a:latin typeface="NunitoSans-SemiBold"/>
                <a:cs typeface="NunitoSans-SemiBold"/>
              </a:rPr>
              <a:t>Strategy:</a:t>
            </a:r>
            <a:r>
              <a:rPr sz="1200" b="1" spc="-15" dirty="0">
                <a:solidFill>
                  <a:srgbClr val="708493"/>
                </a:solidFill>
                <a:latin typeface="NunitoSans-SemiBold"/>
                <a:cs typeface="NunitoSans-SemiBold"/>
              </a:rPr>
              <a:t> </a:t>
            </a:r>
            <a:r>
              <a:rPr sz="1200" b="1" spc="-20" dirty="0">
                <a:solidFill>
                  <a:srgbClr val="708493"/>
                </a:solidFill>
                <a:latin typeface="NunitoSans-SemiBold"/>
                <a:cs typeface="NunitoSans-SemiBold"/>
              </a:rPr>
              <a:t>20</a:t>
            </a:r>
            <a:r>
              <a:rPr lang="en-US" sz="1200" b="1" spc="-20" dirty="0">
                <a:solidFill>
                  <a:srgbClr val="708493"/>
                </a:solidFill>
                <a:latin typeface="NunitoSans-SemiBold"/>
                <a:cs typeface="NunitoSans-SemiBold"/>
              </a:rPr>
              <a:t>25</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dirty="0"/>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dirty="0"/>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dirty="0"/>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dirty="0"/>
          </a:p>
        </p:txBody>
      </p:sp>
      <p:sp>
        <p:nvSpPr>
          <p:cNvPr id="53" name="object 36">
            <a:extLst>
              <a:ext uri="{FF2B5EF4-FFF2-40B4-BE49-F238E27FC236}">
                <a16:creationId xmlns:a16="http://schemas.microsoft.com/office/drawing/2014/main" id="{F7ABD72E-E707-472E-A276-F78516EDF22D}"/>
              </a:ext>
            </a:extLst>
          </p:cNvPr>
          <p:cNvSpPr txBox="1"/>
          <p:nvPr/>
        </p:nvSpPr>
        <p:spPr>
          <a:xfrm>
            <a:off x="533400" y="9753600"/>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4" name="TextBox 53">
            <a:extLst>
              <a:ext uri="{FF2B5EF4-FFF2-40B4-BE49-F238E27FC236}">
                <a16:creationId xmlns:a16="http://schemas.microsoft.com/office/drawing/2014/main" id="{42EFE6CB-EE49-4E95-A38B-2E732B841ADD}"/>
              </a:ext>
            </a:extLst>
          </p:cNvPr>
          <p:cNvSpPr txBox="1"/>
          <p:nvPr/>
        </p:nvSpPr>
        <p:spPr>
          <a:xfrm>
            <a:off x="457200" y="9539124"/>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4" name="object 3">
            <a:extLst>
              <a:ext uri="{FF2B5EF4-FFF2-40B4-BE49-F238E27FC236}">
                <a16:creationId xmlns:a16="http://schemas.microsoft.com/office/drawing/2014/main" id="{A6210EBE-F383-8DC0-A323-0D5E33320503}"/>
              </a:ext>
            </a:extLst>
          </p:cNvPr>
          <p:cNvSpPr txBox="1"/>
          <p:nvPr/>
        </p:nvSpPr>
        <p:spPr>
          <a:xfrm>
            <a:off x="533400" y="1066824"/>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5" name="object 35">
            <a:extLst>
              <a:ext uri="{FF2B5EF4-FFF2-40B4-BE49-F238E27FC236}">
                <a16:creationId xmlns:a16="http://schemas.microsoft.com/office/drawing/2014/main" id="{E65F11ED-3DC7-CE98-929A-C0516BA4A811}"/>
              </a:ext>
            </a:extLst>
          </p:cNvPr>
          <p:cNvSpPr txBox="1"/>
          <p:nvPr/>
        </p:nvSpPr>
        <p:spPr>
          <a:xfrm>
            <a:off x="528452" y="6858000"/>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6" name="Picture 5">
            <a:extLst>
              <a:ext uri="{FF2B5EF4-FFF2-40B4-BE49-F238E27FC236}">
                <a16:creationId xmlns:a16="http://schemas.microsoft.com/office/drawing/2014/main" id="{AA32D7C0-61D9-ED4E-E416-38F904A5B5E1}"/>
              </a:ext>
            </a:extLst>
          </p:cNvPr>
          <p:cNvPicPr>
            <a:picLocks noChangeAspect="1"/>
          </p:cNvPicPr>
          <p:nvPr/>
        </p:nvPicPr>
        <p:blipFill>
          <a:blip r:embed="rId4"/>
          <a:stretch>
            <a:fillRect/>
          </a:stretch>
        </p:blipFill>
        <p:spPr>
          <a:xfrm>
            <a:off x="533400" y="4555067"/>
            <a:ext cx="3733800" cy="2074333"/>
          </a:xfrm>
          <a:prstGeom prst="rect">
            <a:avLst/>
          </a:prstGeom>
        </p:spPr>
      </p:pic>
      <p:pic>
        <p:nvPicPr>
          <p:cNvPr id="3" name="Picture 2">
            <a:extLst>
              <a:ext uri="{FF2B5EF4-FFF2-40B4-BE49-F238E27FC236}">
                <a16:creationId xmlns:a16="http://schemas.microsoft.com/office/drawing/2014/main" id="{61766E4D-C106-BCE0-427B-97A3127AA79F}"/>
              </a:ext>
            </a:extLst>
          </p:cNvPr>
          <p:cNvPicPr>
            <a:picLocks noChangeAspect="1"/>
          </p:cNvPicPr>
          <p:nvPr/>
        </p:nvPicPr>
        <p:blipFill>
          <a:blip r:embed="rId5"/>
          <a:stretch>
            <a:fillRect/>
          </a:stretch>
        </p:blipFill>
        <p:spPr>
          <a:xfrm>
            <a:off x="533377" y="1488954"/>
            <a:ext cx="6922546" cy="294477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4393"/>
            <a:ext cx="6858000" cy="9348713"/>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a:spcAft>
                <a:spcPts val="660"/>
              </a:spcAft>
            </a:pPr>
            <a:r>
              <a:rPr lang="en-US" sz="800" dirty="0">
                <a:latin typeface="Nunito Sans" pitchFamily="2" charset="0"/>
              </a:rPr>
              <a:t>Investments in non-U.S. fixed income securities involve certain risks, including foreign currency risk, the risk of political or economic instability, different legal and accounting practices, increased volatility and reduced liquidity. These are in addition to the risks associated with all fixed income securities, including interest rate risk, market risk and the possibility of issuer default. </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a:spcAft>
                <a:spcPts val="660"/>
              </a:spcAft>
            </a:pPr>
            <a:r>
              <a:rPr lang="en-US" sz="800" dirty="0">
                <a:latin typeface="Nunito Sans" pitchFamily="2" charset="0"/>
              </a:rPr>
              <a:t>Investments in inflation-protected securities are subject to several general risks, including interest rate risk, credit risk, market risk and inflation-protected securities risk. Interest payments on inflation-protected securities will vary as the principal and/or interest is adjusted for inflation and may be more volatile than interest paid on ordinary fixed income securities.</a:t>
            </a:r>
          </a:p>
          <a:p>
            <a:pPr>
              <a:spcAft>
                <a:spcPts val="66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a:spcAft>
                <a:spcPts val="66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a:spcAft>
                <a:spcPts val="66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a:spcAft>
                <a:spcPts val="660"/>
              </a:spcAft>
            </a:pPr>
            <a:endParaRPr lang="en-US" sz="800" dirty="0">
              <a:latin typeface="Nunito Sans" pitchFamily="2" charset="0"/>
            </a:endParaRPr>
          </a:p>
          <a:p>
            <a:pPr rtl="0"/>
            <a:endParaRPr lang="en-US" sz="8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dirty="0"/>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dirty="0"/>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2025</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66800"/>
            <a:ext cx="6858000" cy="5890715"/>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spcBef>
                <a:spcPts val="300"/>
              </a:spcBef>
            </a:pPr>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 </a:t>
            </a:r>
          </a:p>
          <a:p>
            <a:pPr rtl="0">
              <a:spcBef>
                <a:spcPts val="300"/>
              </a:spcBef>
            </a:pPr>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rtl="0">
              <a:spcBef>
                <a:spcPts val="300"/>
              </a:spcBef>
            </a:pPr>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dirty="0">
                <a:latin typeface="Nunito Sans" pitchFamily="2" charset="0"/>
              </a:rPr>
              <a:t>BNYA-VEST-102-24</a:t>
            </a:r>
          </a:p>
          <a:p>
            <a:pPr rtl="0"/>
            <a:endParaRPr lang="en-US" sz="800" dirty="0">
              <a:latin typeface="Nunito Sans" pitchFamily="2" charset="0"/>
            </a:endParaRPr>
          </a:p>
          <a:p>
            <a:pPr rtl="0"/>
            <a:r>
              <a:rPr lang="en-US" sz="800" b="1" dirty="0">
                <a:latin typeface="Nunito Sans" pitchFamily="2" charset="0"/>
              </a:rPr>
              <a:t>Glossary of Terms</a:t>
            </a:r>
          </a:p>
          <a:p>
            <a:pPr rtl="0">
              <a:spcBef>
                <a:spcPts val="600"/>
              </a:spcBef>
            </a:pPr>
            <a:r>
              <a:rPr lang="en-US" sz="800" b="1" dirty="0">
                <a:latin typeface="Nunito Sans" pitchFamily="2" charset="0"/>
                <a:cs typeface="Times New Roman" panose="02020603050405020304" pitchFamily="18" charset="0"/>
              </a:rPr>
              <a:t>Average Effective Duration</a:t>
            </a:r>
            <a:r>
              <a:rPr lang="en-US" sz="800" dirty="0">
                <a:latin typeface="Nunito Sans" pitchFamily="2" charset="0"/>
                <a:cs typeface="Times New Roman" panose="02020603050405020304" pitchFamily="18"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p>
          <a:p>
            <a:pPr rtl="0">
              <a:spcBef>
                <a:spcPts val="600"/>
              </a:spcBef>
            </a:pPr>
            <a:r>
              <a:rPr lang="en-US" sz="800" b="1" dirty="0">
                <a:latin typeface="Nunito Sans" pitchFamily="2" charset="0"/>
                <a:cs typeface="Times New Roman" panose="02020603050405020304" pitchFamily="18" charset="0"/>
              </a:rPr>
              <a:t>Weighted Average Coupon</a:t>
            </a:r>
            <a:r>
              <a:rPr lang="en-US" sz="800" dirty="0">
                <a:latin typeface="Nunito Sans" pitchFamily="2" charset="0"/>
                <a:cs typeface="Times New Roman" panose="02020603050405020304" pitchFamily="18"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p>
          <a:p>
            <a:pPr rtl="0">
              <a:spcBef>
                <a:spcPts val="600"/>
              </a:spcBef>
            </a:pPr>
            <a:r>
              <a:rPr lang="en-US" sz="800" b="1" dirty="0">
                <a:latin typeface="Nunito Sans" pitchFamily="2" charset="0"/>
                <a:cs typeface="Times New Roman" panose="02020603050405020304" pitchFamily="18" charset="0"/>
              </a:rPr>
              <a:t>Portfolio Turnover</a:t>
            </a:r>
            <a:r>
              <a:rPr lang="en-US" sz="800" dirty="0">
                <a:latin typeface="Nunito Sans" pitchFamily="2" charset="0"/>
                <a:cs typeface="Times New Roman" panose="02020603050405020304" pitchFamily="18"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p>
          <a:p>
            <a:pPr>
              <a:lnSpc>
                <a:spcPct val="107000"/>
              </a:lnSpc>
              <a:spcBef>
                <a:spcPts val="600"/>
              </a:spcBef>
            </a:pPr>
            <a:r>
              <a:rPr lang="en-GB" sz="800" b="1" dirty="0">
                <a:latin typeface="Nunito Sans" pitchFamily="2" charset="0"/>
                <a:cs typeface="Times New Roman" panose="02020603050405020304" pitchFamily="18" charset="0"/>
              </a:rPr>
              <a:t>Gross Expense </a:t>
            </a:r>
            <a:r>
              <a:rPr lang="en-GB" sz="800" b="1" dirty="0">
                <a:effectLst/>
                <a:latin typeface="Nunito Sans" pitchFamily="2" charset="0"/>
                <a:ea typeface="Calibri" panose="020F0502020204030204" pitchFamily="34" charset="0"/>
                <a:cs typeface="Times New Roman" panose="02020603050405020304" pitchFamily="18" charset="0"/>
              </a:rPr>
              <a:t>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endParaRPr lang="en-US" sz="1100" dirty="0">
              <a:latin typeface="Nunito Sans" pitchFamily="2" charset="0"/>
              <a:ea typeface="Calibri" panose="020F0502020204030204" pitchFamily="34" charset="0"/>
              <a:cs typeface="Times New Roman" panose="02020603050405020304" pitchFamily="18" charset="0"/>
            </a:endParaRPr>
          </a:p>
          <a:p>
            <a:pPr>
              <a:lnSpc>
                <a:spcPct val="107000"/>
              </a:lnSpc>
              <a:spcBef>
                <a:spcPts val="600"/>
              </a:spcBef>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spcBef>
                <a:spcPts val="600"/>
              </a:spcBef>
            </a:pPr>
            <a:endParaRPr lang="en-US" sz="800" dirty="0">
              <a:latin typeface="Nunito Sans" pitchFamily="2" charset="0"/>
            </a:endParaRPr>
          </a:p>
          <a:p>
            <a:pPr rtl="0">
              <a:spcBef>
                <a:spcPts val="600"/>
              </a:spcBef>
            </a:pPr>
            <a:endParaRPr lang="en-US" sz="800" dirty="0">
              <a:latin typeface="Nunito Sans" pitchFamily="2" charset="0"/>
            </a:endParaRPr>
          </a:p>
          <a:p>
            <a:pPr rtl="0">
              <a:spcBef>
                <a:spcPts val="600"/>
              </a:spcBef>
            </a:pPr>
            <a:endParaRPr lang="en-US" sz="800" dirty="0">
              <a:latin typeface="Nunito Sans" pitchFamily="2" charset="0"/>
            </a:endParaRPr>
          </a:p>
          <a:p>
            <a:pPr rtl="0">
              <a:spcBef>
                <a:spcPts val="600"/>
              </a:spcBef>
            </a:pPr>
            <a:endParaRPr lang="en-US" sz="800" dirty="0">
              <a:latin typeface="Nunito Sans" pitchFamily="2" charset="0"/>
            </a:endParaRPr>
          </a:p>
          <a:p>
            <a:pPr>
              <a:spcAft>
                <a:spcPts val="660"/>
              </a:spcAft>
            </a:pPr>
            <a:endParaRPr lang="en-US" sz="880" dirty="0">
              <a:latin typeface="Nunito Sans" pitchFamily="2" charset="0"/>
            </a:endParaRPr>
          </a:p>
          <a:p>
            <a:endParaRPr lang="en-US" sz="880" dirty="0">
              <a:latin typeface="Nunito Sans" pitchFamily="2" charset="0"/>
            </a:endParaRPr>
          </a:p>
          <a:p>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dirty="0"/>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dirty="0"/>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2025</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extLst>
      <p:ext uri="{BB962C8B-B14F-4D97-AF65-F5344CB8AC3E}">
        <p14:creationId xmlns:p14="http://schemas.microsoft.com/office/powerpoint/2010/main" val="361279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3593</TotalTime>
  <Words>3096</Words>
  <Application>Microsoft Office PowerPoint</Application>
  <PresentationFormat>Custom</PresentationFormat>
  <Paragraphs>98</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Target Retirement Strategy: 2025</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Schwork, Kris</dc:creator>
  <cp:lastModifiedBy>Armstrong, Andrew</cp:lastModifiedBy>
  <cp:revision>118</cp:revision>
  <dcterms:created xsi:type="dcterms:W3CDTF">2022-05-04T21:48:43Z</dcterms:created>
  <dcterms:modified xsi:type="dcterms:W3CDTF">2025-01-16T19:49:14Z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2022-07-26T17:52:00Z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56b3f6cd-9aa0-43b9-801c-f3dbcb5ddb7c</vt:lpwstr>
  </property>
  <property fmtid="{D5CDD505-2E9C-101B-9397-08002B2CF9AE}" pid="11" name="MSIP_Label_5781dfe3-6600-4878-ab62-89c56005e52a_ContentBits">
    <vt:lpwstr>0</vt:lpwstr>
  </property>
</Properties>
</file>