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2" pos="4464" userDrawn="1">
          <p15:clr>
            <a:srgbClr val="A4A3A4"/>
          </p15:clr>
        </p15:guide>
        <p15:guide id="3" orient="horz" pos="6096" userDrawn="1">
          <p15:clr>
            <a:srgbClr val="A4A3A4"/>
          </p15:clr>
        </p15:guide>
        <p15:guide id="4" orient="horz" pos="3840" userDrawn="1">
          <p15:clr>
            <a:srgbClr val="A4A3A4"/>
          </p15:clr>
        </p15:guide>
        <p15:guide id="5" pos="336" userDrawn="1">
          <p15:clr>
            <a:srgbClr val="A4A3A4"/>
          </p15:clr>
        </p15:guide>
        <p15:guide id="6" pos="3024" userDrawn="1">
          <p15:clr>
            <a:srgbClr val="A4A3A4"/>
          </p15:clr>
        </p15:guide>
        <p15:guide id="7" orient="horz" pos="912" userDrawn="1">
          <p15:clr>
            <a:srgbClr val="A4A3A4"/>
          </p15:clr>
        </p15:guide>
        <p15:guide id="8" orient="horz" pos="2640" userDrawn="1">
          <p15:clr>
            <a:srgbClr val="A4A3A4"/>
          </p15:clr>
        </p15:guide>
        <p15:guide id="9" orient="horz" pos="2592" userDrawn="1">
          <p15:clr>
            <a:srgbClr val="A4A3A4"/>
          </p15:clr>
        </p15:guide>
        <p15:guide id="10" pos="3600" userDrawn="1">
          <p15:clr>
            <a:srgbClr val="A4A3A4"/>
          </p15:clr>
        </p15:guide>
        <p15:guide id="11" orient="horz" pos="2880" userDrawn="1">
          <p15:clr>
            <a:srgbClr val="A4A3A4"/>
          </p15:clr>
        </p15:guide>
        <p15:guide id="12" orient="horz" pos="1824" userDrawn="1">
          <p15:clr>
            <a:srgbClr val="A4A3A4"/>
          </p15:clr>
        </p15:guide>
        <p15:guide id="13" orient="horz" pos="2976" userDrawn="1">
          <p15:clr>
            <a:srgbClr val="A4A3A4"/>
          </p15:clr>
        </p15:guide>
        <p15:guide id="14" orient="horz" pos="3792" userDrawn="1">
          <p15:clr>
            <a:srgbClr val="A4A3A4"/>
          </p15:clr>
        </p15:guide>
        <p15:guide id="15" pos="4560" userDrawn="1">
          <p15:clr>
            <a:srgbClr val="A4A3A4"/>
          </p15:clr>
        </p15:guide>
        <p15:guide id="16" pos="3264" userDrawn="1">
          <p15:clr>
            <a:srgbClr val="A4A3A4"/>
          </p15:clr>
        </p15:guide>
        <p15:guide id="17" orient="horz" pos="4416" userDrawn="1">
          <p15:clr>
            <a:srgbClr val="A4A3A4"/>
          </p15:clr>
        </p15:guide>
        <p15:guide id="18" orient="horz" pos="3072" userDrawn="1">
          <p15:clr>
            <a:srgbClr val="A4A3A4"/>
          </p15:clr>
        </p15:guide>
        <p15:guide id="19" orient="horz" pos="3168" userDrawn="1">
          <p15:clr>
            <a:srgbClr val="A4A3A4"/>
          </p15:clr>
        </p15:guide>
        <p15:guide id="20" pos="2832" userDrawn="1">
          <p15:clr>
            <a:srgbClr val="A4A3A4"/>
          </p15:clr>
        </p15:guide>
        <p15:guide id="21" orient="horz" pos="4320" userDrawn="1">
          <p15:clr>
            <a:srgbClr val="A4A3A4"/>
          </p15:clr>
        </p15:guide>
        <p15:guide id="22" orient="horz" pos="39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C8806D-8121-9ED5-0F14-5685912DE677}" name="Mcnamara, Lisa" initials="ML" userId="S::lmcnamara@pershing.com::60114d3f-55c7-4e01-9c62-30dd1c811597" providerId="AD"/>
  <p188:author id="{10632CCF-353D-3A2E-E6BF-C33A0B76C9BB}" name="Kilgallon, Joseph" initials="KJ" userId="S::joseph.kilgallon@pershing.com::95f0a069-38a3-4eaf-8227-bb9bd6eaf74c" providerId="AD"/>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000000"/>
    <a:srgbClr val="EEDF9B"/>
    <a:srgbClr val="97D1F1"/>
    <a:srgbClr val="D5E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73"/>
  </p:normalViewPr>
  <p:slideViewPr>
    <p:cSldViewPr>
      <p:cViewPr varScale="1">
        <p:scale>
          <a:sx n="103" d="100"/>
          <a:sy n="103" d="100"/>
        </p:scale>
        <p:origin x="6618" y="72"/>
      </p:cViewPr>
      <p:guideLst>
        <p:guide pos="4464"/>
        <p:guide orient="horz" pos="6096"/>
        <p:guide orient="horz" pos="3840"/>
        <p:guide pos="336"/>
        <p:guide pos="3024"/>
        <p:guide orient="horz" pos="912"/>
        <p:guide orient="horz" pos="2640"/>
        <p:guide orient="horz" pos="2592"/>
        <p:guide pos="3600"/>
        <p:guide orient="horz" pos="2880"/>
        <p:guide orient="horz" pos="1824"/>
        <p:guide orient="horz" pos="2976"/>
        <p:guide orient="horz" pos="3792"/>
        <p:guide pos="4560"/>
        <p:guide pos="3264"/>
        <p:guide orient="horz" pos="4416"/>
        <p:guide orient="horz" pos="3072"/>
        <p:guide orient="horz" pos="3168"/>
        <p:guide pos="2832"/>
        <p:guide orient="horz" pos="4320"/>
        <p:guide orient="horz" pos="39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1-C8D7-47A5-B931-FE241C88C62A}"/>
              </c:ext>
            </c:extLst>
          </c:dPt>
          <c:dPt>
            <c:idx val="1"/>
            <c:bubble3D val="0"/>
            <c:spPr>
              <a:solidFill>
                <a:srgbClr val="DBBF4D"/>
              </a:solidFill>
              <a:ln w="19050">
                <a:noFill/>
              </a:ln>
              <a:effectLst/>
            </c:spPr>
            <c:extLst>
              <c:ext xmlns:c16="http://schemas.microsoft.com/office/drawing/2014/chart" uri="{C3380CC4-5D6E-409C-BE32-E72D297353CC}">
                <c16:uniqueId val="{00000003-C8D7-47A5-B931-FE241C88C62A}"/>
              </c:ext>
            </c:extLst>
          </c:dPt>
          <c:dPt>
            <c:idx val="2"/>
            <c:bubble3D val="0"/>
            <c:spPr>
              <a:solidFill>
                <a:srgbClr val="EEDF9B"/>
              </a:solidFill>
              <a:ln w="19050">
                <a:noFill/>
              </a:ln>
              <a:effectLst/>
            </c:spPr>
            <c:extLst>
              <c:ext xmlns:c16="http://schemas.microsoft.com/office/drawing/2014/chart" uri="{C3380CC4-5D6E-409C-BE32-E72D297353CC}">
                <c16:uniqueId val="{00000005-C8D7-47A5-B931-FE241C88C62A}"/>
              </c:ext>
            </c:extLst>
          </c:dPt>
          <c:dPt>
            <c:idx val="3"/>
            <c:bubble3D val="0"/>
            <c:spPr>
              <a:solidFill>
                <a:srgbClr val="8064A2"/>
              </a:solidFill>
              <a:ln w="19050">
                <a:noFill/>
              </a:ln>
              <a:effectLst/>
            </c:spPr>
            <c:extLst>
              <c:ext xmlns:c16="http://schemas.microsoft.com/office/drawing/2014/chart" uri="{C3380CC4-5D6E-409C-BE32-E72D297353CC}">
                <c16:uniqueId val="{00000007-C8D7-47A5-B931-FE241C88C62A}"/>
              </c:ext>
            </c:extLst>
          </c:dPt>
          <c:cat>
            <c:strRef>
              <c:f>Sheet1!$A$2:$A$5</c:f>
              <c:strCache>
                <c:ptCount val="3"/>
                <c:pt idx="0">
                  <c:v>1st Qtr</c:v>
                </c:pt>
                <c:pt idx="1">
                  <c:v>2nd Qtr</c:v>
                </c:pt>
                <c:pt idx="2">
                  <c:v>3rd Qtr</c:v>
                </c:pt>
              </c:strCache>
            </c:strRef>
          </c:cat>
          <c:val>
            <c:numRef>
              <c:f>Sheet1!$B$2:$B$5</c:f>
              <c:numCache>
                <c:formatCode>General</c:formatCode>
                <c:ptCount val="4"/>
                <c:pt idx="0">
                  <c:v>64</c:v>
                </c:pt>
                <c:pt idx="1">
                  <c:v>23</c:v>
                </c:pt>
                <c:pt idx="2">
                  <c:v>12</c:v>
                </c:pt>
                <c:pt idx="3">
                  <c:v>1</c:v>
                </c:pt>
              </c:numCache>
            </c:numRef>
          </c:val>
          <c:extLst>
            <c:ext xmlns:c16="http://schemas.microsoft.com/office/drawing/2014/chart" uri="{C3380CC4-5D6E-409C-BE32-E72D297353CC}">
              <c16:uniqueId val="{00000008-C8D7-47A5-B931-FE241C88C62A}"/>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DBCBCF71-29E6-0C4D-B22C-811CB882DE21}" type="datetimeFigureOut">
              <a:rPr lang="en-US" smtClean="0"/>
              <a:t>1/16/2025</a:t>
            </a:fld>
            <a:endParaRPr lang="en-US" dirty="0"/>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B84E7996-43F6-E04E-8848-647369E558CD}" type="slidenum">
              <a:rPr lang="en-US" smtClean="0"/>
              <a:t>‹#›</a:t>
            </a:fld>
            <a:endParaRPr lang="en-US" dirty="0"/>
          </a:p>
        </p:txBody>
      </p:sp>
    </p:spTree>
    <p:extLst>
      <p:ext uri="{BB962C8B-B14F-4D97-AF65-F5344CB8AC3E}">
        <p14:creationId xmlns:p14="http://schemas.microsoft.com/office/powerpoint/2010/main" val="95299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4E7996-43F6-E04E-8848-647369E558CD}" type="slidenum">
              <a:rPr lang="en-US" smtClean="0"/>
              <a:t>2</a:t>
            </a:fld>
            <a:endParaRPr lang="en-US" dirty="0"/>
          </a:p>
        </p:txBody>
      </p:sp>
    </p:spTree>
    <p:extLst>
      <p:ext uri="{BB962C8B-B14F-4D97-AF65-F5344CB8AC3E}">
        <p14:creationId xmlns:p14="http://schemas.microsoft.com/office/powerpoint/2010/main" val="106485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81600" y="2918460"/>
            <a:ext cx="2057400"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U.S. Bond Index Fund	27.0%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Schwab U.S. Aggregate Bond 	27.0%</a:t>
            </a:r>
          </a:p>
          <a:p>
            <a:pPr marL="4763" algn="l">
              <a:lnSpc>
                <a:spcPts val="1035"/>
              </a:lnSpc>
              <a:tabLst>
                <a:tab pos="1874838" algn="l"/>
              </a:tabLst>
            </a:pPr>
            <a:r>
              <a:rPr lang="en-US" sz="900" b="1" dirty="0">
                <a:solidFill>
                  <a:srgbClr val="4A657A"/>
                </a:solidFill>
                <a:latin typeface="NunitoSans-SemiBold"/>
                <a:cs typeface="NunitoSans-SemiBold"/>
              </a:rPr>
              <a:t>Index 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Total Market Index	12.0%</a:t>
            </a:r>
          </a:p>
          <a:p>
            <a:pPr marL="4763" algn="l">
              <a:lnSpc>
                <a:spcPts val="1035"/>
              </a:lnSpc>
              <a:tabLst>
                <a:tab pos="1874838" algn="l"/>
              </a:tabLst>
            </a:pPr>
            <a:r>
              <a:rPr lang="en-US" sz="900" b="1" dirty="0">
                <a:solidFill>
                  <a:srgbClr val="4A657A"/>
                </a:solidFill>
                <a:latin typeface="NunitoSans-SemiBold"/>
                <a:cs typeface="NunitoSans-SemiBold"/>
              </a:rPr>
              <a:t>Fund</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11.0%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874838" algn="l"/>
              </a:tabLst>
            </a:pPr>
            <a:endParaRPr lang="en-US" sz="600" b="1" spc="-10"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8.0%</a:t>
            </a:r>
            <a:endParaRPr lang="en-US"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dirty="0"/>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dirty="0"/>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25</a:t>
            </a:r>
            <a:endParaRPr spc="-20" dirty="0"/>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dirty="0"/>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dirty="0"/>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dirty="0"/>
          </a:p>
        </p:txBody>
      </p:sp>
      <p:sp>
        <p:nvSpPr>
          <p:cNvPr id="11" name="object 11"/>
          <p:cNvSpPr/>
          <p:nvPr/>
        </p:nvSpPr>
        <p:spPr>
          <a:xfrm>
            <a:off x="497586" y="8551334"/>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dirty="0"/>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dirty="0"/>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35479"/>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sp>
        <p:nvSpPr>
          <p:cNvPr id="16" name="object 16"/>
          <p:cNvSpPr/>
          <p:nvPr/>
        </p:nvSpPr>
        <p:spPr>
          <a:xfrm>
            <a:off x="5151628" y="3886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sp>
        <p:nvSpPr>
          <p:cNvPr id="17" name="object 17"/>
          <p:cNvSpPr/>
          <p:nvPr/>
        </p:nvSpPr>
        <p:spPr>
          <a:xfrm>
            <a:off x="5165597" y="4267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sp>
        <p:nvSpPr>
          <p:cNvPr id="19" name="object 19"/>
          <p:cNvSpPr/>
          <p:nvPr/>
        </p:nvSpPr>
        <p:spPr>
          <a:xfrm>
            <a:off x="533400" y="53340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dirty="0"/>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dirty="0"/>
          </a:p>
        </p:txBody>
      </p:sp>
      <p:sp>
        <p:nvSpPr>
          <p:cNvPr id="21" name="object 21"/>
          <p:cNvSpPr/>
          <p:nvPr/>
        </p:nvSpPr>
        <p:spPr>
          <a:xfrm>
            <a:off x="5029200" y="601980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dirty="0"/>
          </a:p>
        </p:txBody>
      </p:sp>
      <p:sp>
        <p:nvSpPr>
          <p:cNvPr id="22" name="object 22"/>
          <p:cNvSpPr/>
          <p:nvPr/>
        </p:nvSpPr>
        <p:spPr>
          <a:xfrm>
            <a:off x="541020" y="44900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dirty="0"/>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dirty="0"/>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5" y="6342150"/>
            <a:ext cx="4265071" cy="2190087"/>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As currently allocated, this strategy may be appropriate for an investor with an intermediate term investment horizon, seeking preservation of capital with the potential for longer-term growth, and an average tolerance for risk. </a:t>
            </a:r>
            <a:br>
              <a:rPr lang="en-US" sz="1000" b="1" dirty="0">
                <a:solidFill>
                  <a:srgbClr val="4A657A"/>
                </a:solidFill>
                <a:latin typeface="NunitoSans-SemiBold"/>
                <a:cs typeface="NunitoSans-SemiBold"/>
              </a:rPr>
            </a:br>
            <a:br>
              <a:rPr lang="en-US" sz="300" b="1" dirty="0">
                <a:solidFill>
                  <a:srgbClr val="4A657A"/>
                </a:solidFill>
                <a:latin typeface="NunitoSans-SemiBold"/>
                <a:cs typeface="NunitoSans-SemiBold"/>
              </a:rPr>
            </a:b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the next 0-5 years</a:t>
            </a:r>
            <a:r>
              <a:rPr sz="1000" b="1" spc="-10" dirty="0">
                <a:solidFill>
                  <a:srgbClr val="4A657A"/>
                </a:solidFill>
                <a:latin typeface="NunitoSans-SemiBold"/>
                <a:cs typeface="NunitoSans-SemiBold"/>
              </a:rPr>
              <a:t>.</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8466" y="7010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dirty="0"/>
          </a:p>
        </p:txBody>
      </p:sp>
      <p:sp>
        <p:nvSpPr>
          <p:cNvPr id="28" name="object 28"/>
          <p:cNvSpPr/>
          <p:nvPr/>
        </p:nvSpPr>
        <p:spPr>
          <a:xfrm>
            <a:off x="538466" y="742315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dirty="0"/>
          </a:p>
        </p:txBody>
      </p:sp>
      <p:sp>
        <p:nvSpPr>
          <p:cNvPr id="29" name="object 29"/>
          <p:cNvSpPr/>
          <p:nvPr/>
        </p:nvSpPr>
        <p:spPr>
          <a:xfrm>
            <a:off x="539495" y="639508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dirty="0"/>
          </a:p>
        </p:txBody>
      </p:sp>
      <p:sp>
        <p:nvSpPr>
          <p:cNvPr id="30" name="object 30"/>
          <p:cNvSpPr/>
          <p:nvPr/>
        </p:nvSpPr>
        <p:spPr>
          <a:xfrm>
            <a:off x="538466" y="822388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dirty="0"/>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dirty="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dirty="0"/>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634298778"/>
              </p:ext>
            </p:extLst>
          </p:nvPr>
        </p:nvGraphicFramePr>
        <p:xfrm>
          <a:off x="516630" y="2886075"/>
          <a:ext cx="4512570" cy="2864485"/>
        </p:xfrm>
        <a:graphic>
          <a:graphicData uri="http://schemas.openxmlformats.org/drawingml/2006/table">
            <a:tbl>
              <a:tblPr firstRow="1" bandRow="1">
                <a:tableStyleId>{2D5ABB26-0587-4C30-8999-92F81FD0307C}</a:tableStyleId>
              </a:tblPr>
              <a:tblGrid>
                <a:gridCol w="2147544">
                  <a:extLst>
                    <a:ext uri="{9D8B030D-6E8A-4147-A177-3AD203B41FA5}">
                      <a16:colId xmlns:a16="http://schemas.microsoft.com/office/drawing/2014/main" val="20000"/>
                    </a:ext>
                  </a:extLst>
                </a:gridCol>
                <a:gridCol w="1984026">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6.74</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3.29%</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solidFill>
                      <a:schemeClr val="bg1"/>
                    </a:solidFill>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solidFill>
                      <a:schemeClr val="bg1"/>
                    </a:solidFill>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dirty="0"/>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64836" y="349739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dirty="0"/>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2692" y="3036882"/>
            <a:ext cx="1027508" cy="283451"/>
          </a:xfrm>
          <a:prstGeom prst="rect">
            <a:avLst/>
          </a:prstGeom>
        </p:spPr>
      </p:pic>
      <p:sp>
        <p:nvSpPr>
          <p:cNvPr id="56" name="object 18">
            <a:extLst>
              <a:ext uri="{FF2B5EF4-FFF2-40B4-BE49-F238E27FC236}">
                <a16:creationId xmlns:a16="http://schemas.microsoft.com/office/drawing/2014/main" id="{EEDF5347-B85F-267F-A9E4-67EEFE0B6CCF}"/>
              </a:ext>
            </a:extLst>
          </p:cNvPr>
          <p:cNvSpPr txBox="1"/>
          <p:nvPr/>
        </p:nvSpPr>
        <p:spPr>
          <a:xfrm>
            <a:off x="5102097" y="4648200"/>
            <a:ext cx="2237122" cy="1081706"/>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60020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Moderate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sz="900" b="1"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9</a:t>
            </a:r>
            <a:endParaRPr sz="900" dirty="0">
              <a:latin typeface="NunitoSans-SemiBold"/>
              <a:cs typeface="NunitoSans-SemiBold"/>
            </a:endParaRPr>
          </a:p>
        </p:txBody>
      </p:sp>
      <p:sp>
        <p:nvSpPr>
          <p:cNvPr id="63" name="object 36">
            <a:extLst>
              <a:ext uri="{FF2B5EF4-FFF2-40B4-BE49-F238E27FC236}">
                <a16:creationId xmlns:a16="http://schemas.microsoft.com/office/drawing/2014/main" id="{CF947069-846D-4F96-99C1-602EE1B22C0B}"/>
              </a:ext>
            </a:extLst>
          </p:cNvPr>
          <p:cNvSpPr txBox="1"/>
          <p:nvPr/>
        </p:nvSpPr>
        <p:spPr>
          <a:xfrm>
            <a:off x="533400" y="9829800"/>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65" name="TextBox 64">
            <a:extLst>
              <a:ext uri="{FF2B5EF4-FFF2-40B4-BE49-F238E27FC236}">
                <a16:creationId xmlns:a16="http://schemas.microsoft.com/office/drawing/2014/main" id="{DD6BFE20-EFE9-4678-8EC2-8DA23F030017}"/>
              </a:ext>
            </a:extLst>
          </p:cNvPr>
          <p:cNvSpPr txBox="1"/>
          <p:nvPr/>
        </p:nvSpPr>
        <p:spPr>
          <a:xfrm>
            <a:off x="462702" y="9589695"/>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7" name="TextBox 66">
            <a:extLst>
              <a:ext uri="{FF2B5EF4-FFF2-40B4-BE49-F238E27FC236}">
                <a16:creationId xmlns:a16="http://schemas.microsoft.com/office/drawing/2014/main" id="{9935469D-8D77-4830-9F6C-2A75BF80908B}"/>
              </a:ext>
            </a:extLst>
          </p:cNvPr>
          <p:cNvSpPr txBox="1"/>
          <p:nvPr/>
        </p:nvSpPr>
        <p:spPr>
          <a:xfrm>
            <a:off x="537545" y="3558777"/>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64" name="object 41">
            <a:extLst>
              <a:ext uri="{FF2B5EF4-FFF2-40B4-BE49-F238E27FC236}">
                <a16:creationId xmlns:a16="http://schemas.microsoft.com/office/drawing/2014/main" id="{3B15B6E1-A900-4BBC-835F-48ADD73F321A}"/>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68" name="object 41">
            <a:extLst>
              <a:ext uri="{FF2B5EF4-FFF2-40B4-BE49-F238E27FC236}">
                <a16:creationId xmlns:a16="http://schemas.microsoft.com/office/drawing/2014/main" id="{B15D1C9E-88C5-44A2-815A-7D4AA989245F}"/>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36" name="object 35">
            <a:extLst>
              <a:ext uri="{FF2B5EF4-FFF2-40B4-BE49-F238E27FC236}">
                <a16:creationId xmlns:a16="http://schemas.microsoft.com/office/drawing/2014/main" id="{6D93BE6E-AB8C-CFEF-B027-5443A01D53FF}"/>
              </a:ext>
            </a:extLst>
          </p:cNvPr>
          <p:cNvSpPr txBox="1"/>
          <p:nvPr/>
        </p:nvSpPr>
        <p:spPr>
          <a:xfrm>
            <a:off x="5334000" y="7696200"/>
            <a:ext cx="1508413" cy="803618"/>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a:t>
            </a:r>
          </a:p>
          <a:p>
            <a:pPr marL="12700" marR="5080">
              <a:lnSpc>
                <a:spcPct val="138900"/>
              </a:lnSpc>
              <a:spcBef>
                <a:spcPts val="100"/>
              </a:spcBef>
            </a:pPr>
            <a:r>
              <a:rPr lang="en-US" sz="900" b="1" spc="-10" dirty="0">
                <a:solidFill>
                  <a:srgbClr val="4A657A"/>
                </a:solidFill>
                <a:latin typeface="NunitoSans-SemiBold"/>
                <a:cs typeface="NunitoSans-SemiBold"/>
              </a:rPr>
              <a:t>U.S. Equity</a:t>
            </a:r>
          </a:p>
          <a:p>
            <a:pPr marL="12700" marR="5080">
              <a:lnSpc>
                <a:spcPct val="138900"/>
              </a:lnSpc>
              <a:spcBef>
                <a:spcPts val="100"/>
              </a:spcBef>
            </a:pPr>
            <a:r>
              <a:rPr lang="en-US" sz="900" b="1" spc="-10" dirty="0">
                <a:solidFill>
                  <a:srgbClr val="4A657A"/>
                </a:solidFill>
                <a:latin typeface="NunitoSans-SemiBold"/>
                <a:cs typeface="NunitoSans-SemiBold"/>
              </a:rPr>
              <a:t>Non-U.S. Equity </a:t>
            </a:r>
          </a:p>
          <a:p>
            <a:pPr marL="12700" marR="5080">
              <a:lnSpc>
                <a:spcPct val="138900"/>
              </a:lnSpc>
              <a:spcBef>
                <a:spcPts val="100"/>
              </a:spcBef>
            </a:pPr>
            <a:r>
              <a:rPr lang="en-US" sz="900" b="1" spc="-10" dirty="0">
                <a:solidFill>
                  <a:srgbClr val="4A657A"/>
                </a:solidFill>
                <a:latin typeface="NunitoSans-SemiBold"/>
                <a:cs typeface="NunitoSans-SemiBold"/>
              </a:rPr>
              <a:t>Non-U.S. Fixed Income </a:t>
            </a:r>
            <a:endParaRPr sz="900" dirty="0">
              <a:latin typeface="NunitoSans-SemiBold"/>
              <a:cs typeface="NunitoSans-SemiBold"/>
            </a:endParaRPr>
          </a:p>
        </p:txBody>
      </p:sp>
      <p:sp>
        <p:nvSpPr>
          <p:cNvPr id="41" name="object 37">
            <a:extLst>
              <a:ext uri="{FF2B5EF4-FFF2-40B4-BE49-F238E27FC236}">
                <a16:creationId xmlns:a16="http://schemas.microsoft.com/office/drawing/2014/main" id="{40C659D5-45BE-2C9D-031E-669B990AD79D}"/>
              </a:ext>
            </a:extLst>
          </p:cNvPr>
          <p:cNvSpPr txBox="1"/>
          <p:nvPr/>
        </p:nvSpPr>
        <p:spPr>
          <a:xfrm>
            <a:off x="6858000" y="7696200"/>
            <a:ext cx="365760" cy="774571"/>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64</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23</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12.</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  1.0%</a:t>
            </a:r>
            <a:endParaRPr sz="900" dirty="0">
              <a:latin typeface="NunitoSans-SemiBold"/>
              <a:cs typeface="NunitoSans-SemiBold"/>
            </a:endParaRPr>
          </a:p>
        </p:txBody>
      </p:sp>
      <p:graphicFrame>
        <p:nvGraphicFramePr>
          <p:cNvPr id="46" name="Chart 45">
            <a:extLst>
              <a:ext uri="{FF2B5EF4-FFF2-40B4-BE49-F238E27FC236}">
                <a16:creationId xmlns:a16="http://schemas.microsoft.com/office/drawing/2014/main" id="{774C2E97-3B25-A301-3F30-E3FCAF05F280}"/>
              </a:ext>
            </a:extLst>
          </p:cNvPr>
          <p:cNvGraphicFramePr/>
          <p:nvPr>
            <p:extLst>
              <p:ext uri="{D42A27DB-BD31-4B8C-83A1-F6EECF244321}">
                <p14:modId xmlns:p14="http://schemas.microsoft.com/office/powerpoint/2010/main" val="4250588601"/>
              </p:ext>
            </p:extLst>
          </p:nvPr>
        </p:nvGraphicFramePr>
        <p:xfrm>
          <a:off x="4942459" y="6324600"/>
          <a:ext cx="2296541"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47" name="Rounded Rectangle 61">
            <a:extLst>
              <a:ext uri="{FF2B5EF4-FFF2-40B4-BE49-F238E27FC236}">
                <a16:creationId xmlns:a16="http://schemas.microsoft.com/office/drawing/2014/main" id="{ECBB0001-5B1F-39B7-D5E7-05B3099AE4DA}"/>
              </a:ext>
            </a:extLst>
          </p:cNvPr>
          <p:cNvSpPr/>
          <p:nvPr/>
        </p:nvSpPr>
        <p:spPr>
          <a:xfrm>
            <a:off x="5219700" y="7970520"/>
            <a:ext cx="106680" cy="10668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object 39">
            <a:extLst>
              <a:ext uri="{FF2B5EF4-FFF2-40B4-BE49-F238E27FC236}">
                <a16:creationId xmlns:a16="http://schemas.microsoft.com/office/drawing/2014/main" id="{A24EC6B3-152C-BE32-7833-B11D3C044551}"/>
              </a:ext>
            </a:extLst>
          </p:cNvPr>
          <p:cNvPicPr/>
          <p:nvPr/>
        </p:nvPicPr>
        <p:blipFill>
          <a:blip r:embed="rId10" cstate="print"/>
          <a:stretch>
            <a:fillRect/>
          </a:stretch>
        </p:blipFill>
        <p:spPr>
          <a:xfrm>
            <a:off x="5220875" y="7766824"/>
            <a:ext cx="101498" cy="101498"/>
          </a:xfrm>
          <a:prstGeom prst="rect">
            <a:avLst/>
          </a:prstGeom>
          <a:solidFill>
            <a:srgbClr val="97D1F1"/>
          </a:solidFill>
        </p:spPr>
      </p:pic>
      <p:sp>
        <p:nvSpPr>
          <p:cNvPr id="51" name="Rounded Rectangle 66">
            <a:extLst>
              <a:ext uri="{FF2B5EF4-FFF2-40B4-BE49-F238E27FC236}">
                <a16:creationId xmlns:a16="http://schemas.microsoft.com/office/drawing/2014/main" id="{ACD86A61-1DC1-9430-FA0F-D99523D42A30}"/>
              </a:ext>
            </a:extLst>
          </p:cNvPr>
          <p:cNvSpPr/>
          <p:nvPr/>
        </p:nvSpPr>
        <p:spPr>
          <a:xfrm>
            <a:off x="5216758" y="8170507"/>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15">
            <a:extLst>
              <a:ext uri="{FF2B5EF4-FFF2-40B4-BE49-F238E27FC236}">
                <a16:creationId xmlns:a16="http://schemas.microsoft.com/office/drawing/2014/main" id="{07AFEA66-0079-4D88-1D26-CECE3AA62ABA}"/>
              </a:ext>
            </a:extLst>
          </p:cNvPr>
          <p:cNvSpPr/>
          <p:nvPr/>
        </p:nvSpPr>
        <p:spPr>
          <a:xfrm>
            <a:off x="5220513" y="8374634"/>
            <a:ext cx="101496" cy="10149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25</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dirty="0"/>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dirty="0"/>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dirty="0"/>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dirty="0"/>
          </a:p>
        </p:txBody>
      </p:sp>
      <p:sp>
        <p:nvSpPr>
          <p:cNvPr id="53" name="object 36">
            <a:extLst>
              <a:ext uri="{FF2B5EF4-FFF2-40B4-BE49-F238E27FC236}">
                <a16:creationId xmlns:a16="http://schemas.microsoft.com/office/drawing/2014/main" id="{F7ABD72E-E707-472E-A276-F78516EDF22D}"/>
              </a:ext>
            </a:extLst>
          </p:cNvPr>
          <p:cNvSpPr txBox="1"/>
          <p:nvPr/>
        </p:nvSpPr>
        <p:spPr>
          <a:xfrm>
            <a:off x="533400" y="9753600"/>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4" name="TextBox 53">
            <a:extLst>
              <a:ext uri="{FF2B5EF4-FFF2-40B4-BE49-F238E27FC236}">
                <a16:creationId xmlns:a16="http://schemas.microsoft.com/office/drawing/2014/main" id="{42EFE6CB-EE49-4E95-A38B-2E732B841ADD}"/>
              </a:ext>
            </a:extLst>
          </p:cNvPr>
          <p:cNvSpPr txBox="1"/>
          <p:nvPr/>
        </p:nvSpPr>
        <p:spPr>
          <a:xfrm>
            <a:off x="457200" y="9539124"/>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4" name="object 3">
            <a:extLst>
              <a:ext uri="{FF2B5EF4-FFF2-40B4-BE49-F238E27FC236}">
                <a16:creationId xmlns:a16="http://schemas.microsoft.com/office/drawing/2014/main" id="{A6210EBE-F383-8DC0-A323-0D5E33320503}"/>
              </a:ext>
            </a:extLst>
          </p:cNvPr>
          <p:cNvSpPr txBox="1"/>
          <p:nvPr/>
        </p:nvSpPr>
        <p:spPr>
          <a:xfrm>
            <a:off x="5334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5" name="object 35">
            <a:extLst>
              <a:ext uri="{FF2B5EF4-FFF2-40B4-BE49-F238E27FC236}">
                <a16:creationId xmlns:a16="http://schemas.microsoft.com/office/drawing/2014/main" id="{E65F11ED-3DC7-CE98-929A-C0516BA4A811}"/>
              </a:ext>
            </a:extLst>
          </p:cNvPr>
          <p:cNvSpPr txBox="1"/>
          <p:nvPr/>
        </p:nvSpPr>
        <p:spPr>
          <a:xfrm>
            <a:off x="528452" y="68580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6" name="Picture 5">
            <a:extLst>
              <a:ext uri="{FF2B5EF4-FFF2-40B4-BE49-F238E27FC236}">
                <a16:creationId xmlns:a16="http://schemas.microsoft.com/office/drawing/2014/main" id="{AA32D7C0-61D9-ED4E-E416-38F904A5B5E1}"/>
              </a:ext>
            </a:extLst>
          </p:cNvPr>
          <p:cNvPicPr>
            <a:picLocks noChangeAspect="1"/>
          </p:cNvPicPr>
          <p:nvPr/>
        </p:nvPicPr>
        <p:blipFill>
          <a:blip r:embed="rId4"/>
          <a:stretch>
            <a:fillRect/>
          </a:stretch>
        </p:blipFill>
        <p:spPr>
          <a:xfrm>
            <a:off x="533400" y="4555067"/>
            <a:ext cx="3733800" cy="2074333"/>
          </a:xfrm>
          <a:prstGeom prst="rect">
            <a:avLst/>
          </a:prstGeom>
        </p:spPr>
      </p:pic>
      <p:pic>
        <p:nvPicPr>
          <p:cNvPr id="3" name="Picture 2">
            <a:extLst>
              <a:ext uri="{FF2B5EF4-FFF2-40B4-BE49-F238E27FC236}">
                <a16:creationId xmlns:a16="http://schemas.microsoft.com/office/drawing/2014/main" id="{61766E4D-C106-BCE0-427B-97A3127AA79F}"/>
              </a:ext>
            </a:extLst>
          </p:cNvPr>
          <p:cNvPicPr>
            <a:picLocks noChangeAspect="1"/>
          </p:cNvPicPr>
          <p:nvPr/>
        </p:nvPicPr>
        <p:blipFill>
          <a:blip r:embed="rId5"/>
          <a:stretch>
            <a:fillRect/>
          </a:stretch>
        </p:blipFill>
        <p:spPr>
          <a:xfrm>
            <a:off x="533377" y="1488954"/>
            <a:ext cx="6922546" cy="29447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4393"/>
            <a:ext cx="6858000" cy="9348713"/>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endParaRPr lang="en-US" sz="800" dirty="0">
              <a:latin typeface="Nunito Sans" pitchFamily="2" charset="0"/>
            </a:endParaRPr>
          </a:p>
          <a:p>
            <a:pPr rtl="0"/>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dirty="0"/>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dirty="0"/>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2025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66800"/>
            <a:ext cx="6858000" cy="5890715"/>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300"/>
              </a:spcBef>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 </a:t>
            </a:r>
          </a:p>
          <a:p>
            <a:pPr rtl="0">
              <a:spcBef>
                <a:spcPts val="3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3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BNYA-VEST-102-24</a:t>
            </a:r>
          </a:p>
          <a:p>
            <a:pPr rtl="0"/>
            <a:endParaRPr lang="en-US" sz="800" dirty="0">
              <a:latin typeface="Nunito Sans" pitchFamily="2" charset="0"/>
            </a:endParaRPr>
          </a:p>
          <a:p>
            <a:pPr rtl="0"/>
            <a:r>
              <a:rPr lang="en-US" sz="800" b="1" dirty="0">
                <a:latin typeface="Nunito Sans" pitchFamily="2" charset="0"/>
              </a:rPr>
              <a:t>Glossary of Terms</a:t>
            </a:r>
          </a:p>
          <a:p>
            <a:pPr rtl="0">
              <a:spcBef>
                <a:spcPts val="600"/>
              </a:spcBef>
            </a:pPr>
            <a:r>
              <a:rPr lang="en-US" sz="800" b="1" dirty="0">
                <a:latin typeface="Nunito Sans" pitchFamily="2" charset="0"/>
                <a:cs typeface="Times New Roman" panose="02020603050405020304" pitchFamily="18" charset="0"/>
              </a:rPr>
              <a:t>Average Effective Duration</a:t>
            </a:r>
            <a:r>
              <a:rPr lang="en-US" sz="800" dirty="0">
                <a:latin typeface="Nunito Sans" pitchFamily="2" charset="0"/>
                <a:cs typeface="Times New Roman" panose="02020603050405020304" pitchFamily="18"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Bef>
                <a:spcPts val="600"/>
              </a:spcBef>
            </a:pPr>
            <a:r>
              <a:rPr lang="en-US" sz="800" b="1" dirty="0">
                <a:latin typeface="Nunito Sans" pitchFamily="2" charset="0"/>
                <a:cs typeface="Times New Roman" panose="02020603050405020304" pitchFamily="18" charset="0"/>
              </a:rPr>
              <a:t>Weighted Average Coupon</a:t>
            </a:r>
            <a:r>
              <a:rPr lang="en-US" sz="800" dirty="0">
                <a:latin typeface="Nunito Sans" pitchFamily="2" charset="0"/>
                <a:cs typeface="Times New Roman" panose="02020603050405020304" pitchFamily="18"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Bef>
                <a:spcPts val="600"/>
              </a:spcBef>
            </a:pPr>
            <a:r>
              <a:rPr lang="en-US" sz="800" b="1" dirty="0">
                <a:latin typeface="Nunito Sans" pitchFamily="2" charset="0"/>
                <a:cs typeface="Times New Roman" panose="02020603050405020304" pitchFamily="18" charset="0"/>
              </a:rPr>
              <a:t>Portfolio Turnover</a:t>
            </a:r>
            <a:r>
              <a:rPr lang="en-US" sz="800" dirty="0">
                <a:latin typeface="Nunito Sans" pitchFamily="2" charset="0"/>
                <a:cs typeface="Times New Roman" panose="02020603050405020304" pitchFamily="18"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a:lnSpc>
                <a:spcPct val="107000"/>
              </a:lnSpc>
              <a:spcBef>
                <a:spcPts val="600"/>
              </a:spcBef>
            </a:pPr>
            <a:r>
              <a:rPr lang="en-GB" sz="800" b="1" dirty="0">
                <a:latin typeface="Nunito Sans" pitchFamily="2" charset="0"/>
                <a:cs typeface="Times New Roman" panose="02020603050405020304" pitchFamily="18" charset="0"/>
              </a:rPr>
              <a:t>Gross Expense </a:t>
            </a:r>
            <a:r>
              <a:rPr lang="en-GB" sz="800" b="1" dirty="0">
                <a:effectLst/>
                <a:latin typeface="Nunito Sans" pitchFamily="2" charset="0"/>
                <a:ea typeface="Calibri" panose="020F0502020204030204" pitchFamily="34" charset="0"/>
                <a:cs typeface="Times New Roman" panose="02020603050405020304" pitchFamily="18" charset="0"/>
              </a:rPr>
              <a:t>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a typeface="Calibri" panose="020F0502020204030204" pitchFamily="34" charset="0"/>
              <a:cs typeface="Times New Roman" panose="02020603050405020304" pitchFamily="18" charset="0"/>
            </a:endParaRPr>
          </a:p>
          <a:p>
            <a:pPr>
              <a:lnSpc>
                <a:spcPct val="107000"/>
              </a:lnSpc>
              <a:spcBef>
                <a:spcPts val="600"/>
              </a:spcBef>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spcBef>
                <a:spcPts val="600"/>
              </a:spcBef>
            </a:pPr>
            <a:endParaRPr lang="en-US" sz="800" dirty="0">
              <a:latin typeface="Nunito Sans" pitchFamily="2" charset="0"/>
            </a:endParaRPr>
          </a:p>
          <a:p>
            <a:pPr rtl="0">
              <a:spcBef>
                <a:spcPts val="600"/>
              </a:spcBef>
            </a:pPr>
            <a:endParaRPr lang="en-US" sz="800" dirty="0">
              <a:latin typeface="Nunito Sans" pitchFamily="2" charset="0"/>
            </a:endParaRPr>
          </a:p>
          <a:p>
            <a:pPr rtl="0">
              <a:spcBef>
                <a:spcPts val="600"/>
              </a:spcBef>
            </a:pPr>
            <a:endParaRPr lang="en-US" sz="800" dirty="0">
              <a:latin typeface="Nunito Sans" pitchFamily="2" charset="0"/>
            </a:endParaRPr>
          </a:p>
          <a:p>
            <a:pPr rtl="0">
              <a:spcBef>
                <a:spcPts val="600"/>
              </a:spcBef>
            </a:pPr>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dirty="0"/>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dirty="0"/>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2025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3593</TotalTime>
  <Words>3096</Words>
  <Application>Microsoft Office PowerPoint</Application>
  <PresentationFormat>Custom</PresentationFormat>
  <Paragraphs>98</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2025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118</cp:revision>
  <dcterms:created xsi:type="dcterms:W3CDTF">2022-05-04T21:48:43Z</dcterms:created>
  <dcterms:modified xsi:type="dcterms:W3CDTF">2025-01-16T19:49:14Z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2022-07-26T17:52:00Z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56b3f6cd-9aa0-43b9-801c-f3dbcb5ddb7c</vt:lpwstr>
  </property>
  <property fmtid="{D5CDD505-2E9C-101B-9397-08002B2CF9AE}" pid="11" name="MSIP_Label_5781dfe3-6600-4878-ab62-89c56005e52a_ContentBits">
    <vt:lpwstr>0</vt:lpwstr>
  </property>
</Properties>
</file>