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2" pos="312" userDrawn="1">
          <p15:clr>
            <a:srgbClr val="A4A3A4"/>
          </p15:clr>
        </p15:guide>
        <p15:guide id="3" orient="horz" pos="6096" userDrawn="1">
          <p15:clr>
            <a:srgbClr val="A4A3A4"/>
          </p15:clr>
        </p15:guide>
        <p15:guide id="4" orient="horz" pos="5184" userDrawn="1">
          <p15:clr>
            <a:srgbClr val="A4A3A4"/>
          </p15:clr>
        </p15:guide>
        <p15:guide id="6" orient="horz" pos="2712" userDrawn="1">
          <p15:clr>
            <a:srgbClr val="A4A3A4"/>
          </p15:clr>
        </p15:guide>
        <p15:guide id="7" pos="4464" userDrawn="1">
          <p15:clr>
            <a:srgbClr val="A4A3A4"/>
          </p15:clr>
        </p15:guide>
        <p15:guide id="8" pos="3024" userDrawn="1">
          <p15:clr>
            <a:srgbClr val="A4A3A4"/>
          </p15:clr>
        </p15:guide>
        <p15:guide id="9" orient="horz" pos="2784" userDrawn="1">
          <p15:clr>
            <a:srgbClr val="A4A3A4"/>
          </p15:clr>
        </p15:guide>
        <p15:guide id="10" orient="horz" pos="912" userDrawn="1">
          <p15:clr>
            <a:srgbClr val="A4A3A4"/>
          </p15:clr>
        </p15:guide>
        <p15:guide id="11" orient="horz" pos="3168" userDrawn="1">
          <p15:clr>
            <a:srgbClr val="A4A3A4"/>
          </p15:clr>
        </p15:guide>
        <p15:guide id="12" orient="horz" pos="4536" userDrawn="1">
          <p15:clr>
            <a:srgbClr val="A4A3A4"/>
          </p15:clr>
        </p15:guide>
        <p15:guide id="13" pos="3600" userDrawn="1">
          <p15:clr>
            <a:srgbClr val="A4A3A4"/>
          </p15:clr>
        </p15:guide>
        <p15:guide id="14" orient="horz" pos="4392" userDrawn="1">
          <p15:clr>
            <a:srgbClr val="A4A3A4"/>
          </p15:clr>
        </p15:guide>
        <p15:guide id="15" orient="horz" pos="2952" userDrawn="1">
          <p15:clr>
            <a:srgbClr val="A4A3A4"/>
          </p15:clr>
        </p15:guide>
        <p15:guide id="16" pos="3264" userDrawn="1">
          <p15:clr>
            <a:srgbClr val="A4A3A4"/>
          </p15:clr>
        </p15:guide>
        <p15:guide id="17" orient="horz" pos="3072" userDrawn="1">
          <p15:clr>
            <a:srgbClr val="A4A3A4"/>
          </p15:clr>
        </p15:guide>
        <p15:guide id="18" orient="horz" pos="4296" userDrawn="1">
          <p15:clr>
            <a:srgbClr val="A4A3A4"/>
          </p15:clr>
        </p15:guide>
        <p15:guide id="19" pos="280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A70D4D-1D8F-DEEA-087F-1D40BF7C8FEF}" name="Germana, Frank" initials="GF" userId="S::Frank.Germana@bnymellon.com::44844c67-bda8-4ed9-82a6-95a41f790b46" providerId="AD"/>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DBBF4D"/>
    <a:srgbClr val="B9CDE5"/>
    <a:srgbClr val="EEDF9B"/>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79"/>
    <p:restoredTop sz="93263" autoAdjust="0"/>
  </p:normalViewPr>
  <p:slideViewPr>
    <p:cSldViewPr snapToGrid="0">
      <p:cViewPr varScale="1">
        <p:scale>
          <a:sx n="102" d="100"/>
          <a:sy n="102" d="100"/>
        </p:scale>
        <p:origin x="1476" y="114"/>
      </p:cViewPr>
      <p:guideLst>
        <p:guide pos="312"/>
        <p:guide orient="horz" pos="6096"/>
        <p:guide orient="horz" pos="5184"/>
        <p:guide orient="horz" pos="2712"/>
        <p:guide pos="4464"/>
        <p:guide pos="3024"/>
        <p:guide orient="horz" pos="2784"/>
        <p:guide orient="horz" pos="912"/>
        <p:guide orient="horz" pos="3168"/>
        <p:guide orient="horz" pos="4536"/>
        <p:guide pos="3600"/>
        <p:guide orient="horz" pos="4392"/>
        <p:guide orient="horz" pos="2952"/>
        <p:guide pos="3264"/>
        <p:guide orient="horz" pos="3072"/>
        <p:guide orient="horz" pos="4296"/>
        <p:guide pos="28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1-F11C-4620-A9D1-441F85BFE9D7}"/>
              </c:ext>
            </c:extLst>
          </c:dPt>
          <c:dPt>
            <c:idx val="1"/>
            <c:bubble3D val="0"/>
            <c:spPr>
              <a:solidFill>
                <a:srgbClr val="DBBF4D"/>
              </a:solidFill>
              <a:ln w="19050">
                <a:noFill/>
              </a:ln>
              <a:effectLst/>
            </c:spPr>
            <c:extLst>
              <c:ext xmlns:c16="http://schemas.microsoft.com/office/drawing/2014/chart" uri="{C3380CC4-5D6E-409C-BE32-E72D297353CC}">
                <c16:uniqueId val="{00000003-F11C-4620-A9D1-441F85BFE9D7}"/>
              </c:ext>
            </c:extLst>
          </c:dPt>
          <c:dPt>
            <c:idx val="2"/>
            <c:bubble3D val="0"/>
            <c:spPr>
              <a:solidFill>
                <a:srgbClr val="EEDF9B"/>
              </a:solidFill>
              <a:ln w="19050">
                <a:noFill/>
              </a:ln>
              <a:effectLst/>
            </c:spPr>
            <c:extLst>
              <c:ext xmlns:c16="http://schemas.microsoft.com/office/drawing/2014/chart" uri="{C3380CC4-5D6E-409C-BE32-E72D297353CC}">
                <c16:uniqueId val="{00000005-F11C-4620-A9D1-441F85BFE9D7}"/>
              </c:ext>
            </c:extLst>
          </c:dPt>
          <c:dPt>
            <c:idx val="3"/>
            <c:bubble3D val="0"/>
            <c:spPr>
              <a:solidFill>
                <a:srgbClr val="8064A2"/>
              </a:solidFill>
              <a:ln w="19050">
                <a:noFill/>
              </a:ln>
              <a:effectLst/>
            </c:spPr>
            <c:extLst>
              <c:ext xmlns:c16="http://schemas.microsoft.com/office/drawing/2014/chart" uri="{C3380CC4-5D6E-409C-BE32-E72D297353CC}">
                <c16:uniqueId val="{00000007-F11C-4620-A9D1-441F85BFE9D7}"/>
              </c:ext>
            </c:extLst>
          </c:dPt>
          <c:cat>
            <c:strRef>
              <c:f>Sheet1!$A$2:$A$5</c:f>
              <c:strCache>
                <c:ptCount val="3"/>
                <c:pt idx="0">
                  <c:v>1st Qtr</c:v>
                </c:pt>
                <c:pt idx="1">
                  <c:v>2nd Qtr</c:v>
                </c:pt>
                <c:pt idx="2">
                  <c:v>3rd Qtr</c:v>
                </c:pt>
              </c:strCache>
            </c:strRef>
          </c:cat>
          <c:val>
            <c:numRef>
              <c:f>Sheet1!$B$2:$B$5</c:f>
              <c:numCache>
                <c:formatCode>General</c:formatCode>
                <c:ptCount val="4"/>
                <c:pt idx="0">
                  <c:v>49</c:v>
                </c:pt>
                <c:pt idx="1">
                  <c:v>33</c:v>
                </c:pt>
                <c:pt idx="2">
                  <c:v>17</c:v>
                </c:pt>
                <c:pt idx="3">
                  <c:v>1</c:v>
                </c:pt>
              </c:numCache>
            </c:numRef>
          </c:val>
          <c:extLst>
            <c:ext xmlns:c16="http://schemas.microsoft.com/office/drawing/2014/chart" uri="{C3380CC4-5D6E-409C-BE32-E72D297353CC}">
              <c16:uniqueId val="{00000008-F11C-4620-A9D1-441F85BFE9D7}"/>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0D54765A-A861-48A2-AE56-00EAB7B867B1}"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E7ACAEF5-EE8C-4DE9-BEED-7A5BFA0529C8}" type="slidenum">
              <a:rPr lang="en-US" smtClean="0"/>
              <a:t>‹#›</a:t>
            </a:fld>
            <a:endParaRPr lang="en-US"/>
          </a:p>
        </p:txBody>
      </p:sp>
    </p:spTree>
    <p:extLst>
      <p:ext uri="{BB962C8B-B14F-4D97-AF65-F5344CB8AC3E}">
        <p14:creationId xmlns:p14="http://schemas.microsoft.com/office/powerpoint/2010/main" val="17431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ACAEF5-EE8C-4DE9-BEED-7A5BFA0529C8}" type="slidenum">
              <a:rPr lang="en-US" smtClean="0"/>
              <a:t>2</a:t>
            </a:fld>
            <a:endParaRPr lang="en-US"/>
          </a:p>
        </p:txBody>
      </p:sp>
    </p:spTree>
    <p:extLst>
      <p:ext uri="{BB962C8B-B14F-4D97-AF65-F5344CB8AC3E}">
        <p14:creationId xmlns:p14="http://schemas.microsoft.com/office/powerpoint/2010/main" val="17351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02097" y="4711964"/>
            <a:ext cx="2289294" cy="1067280"/>
          </a:xfrm>
          <a:prstGeom prst="rect">
            <a:avLst/>
          </a:prstGeom>
        </p:spPr>
        <p:txBody>
          <a:bodyPr vert="horz" wrap="square" lIns="0" tIns="12700" rIns="0" bIns="0" rtlCol="0">
            <a:spAutoFit/>
          </a:bodyPr>
          <a:lstStyle/>
          <a:p>
            <a:pPr marL="76200">
              <a:lnSpc>
                <a:spcPts val="104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60020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lang="en-US" sz="900" b="1" spc="-10" dirty="0">
                <a:solidFill>
                  <a:srgbClr val="4A657A"/>
                </a:solidFill>
                <a:latin typeface="NunitoSans-SemiBold"/>
                <a:cs typeface="NunitoSans-SemiBold"/>
              </a:rPr>
              <a:t>	</a:t>
            </a:r>
            <a:r>
              <a:rPr lang="en-US" sz="900" b="1" dirty="0">
                <a:solidFill>
                  <a:srgbClr val="4A657A"/>
                </a:solidFill>
                <a:latin typeface="NunitoSans-SemiBold"/>
                <a:cs typeface="NunitoSans-SemiBold"/>
              </a:rPr>
              <a:t>Moderate</a:t>
            </a:r>
            <a:endParaRPr lang="en-US" sz="900" dirty="0">
              <a:latin typeface="NunitoSans-SemiBold"/>
              <a:cs typeface="NunitoSans-SemiBold"/>
            </a:endParaRPr>
          </a:p>
          <a:p>
            <a:pPr marL="76200">
              <a:lnSpc>
                <a:spcPct val="100000"/>
              </a:lnSpc>
              <a:spcBef>
                <a:spcPts val="720"/>
              </a:spcBef>
              <a:tabLst>
                <a:tab pos="1884363" algn="l"/>
              </a:tabLst>
            </a:pPr>
            <a:r>
              <a:rPr lang="en-US" sz="900" b="1" spc="-10" dirty="0">
                <a:solidFill>
                  <a:srgbClr val="4A657A"/>
                </a:solidFill>
                <a:latin typeface="NunitoSans-SemiBold"/>
                <a:cs typeface="NunitoSans-SemiBold"/>
              </a:rPr>
              <a:t>Turnover	</a:t>
            </a:r>
            <a:r>
              <a:rPr lang="en-US" sz="900" b="1" spc="-25" dirty="0">
                <a:solidFill>
                  <a:srgbClr val="4A657A"/>
                </a:solidFill>
                <a:latin typeface="NunitoSans-SemiBold"/>
                <a:cs typeface="NunitoSans-SemiBold"/>
              </a:rPr>
              <a:t>Low</a:t>
            </a:r>
            <a:endParaRPr lang="en-US" sz="900" dirty="0">
              <a:latin typeface="NunitoSans-SemiBold"/>
              <a:cs typeface="NunitoSans-SemiBold"/>
            </a:endParaRPr>
          </a:p>
          <a:p>
            <a:pPr marL="76200" marR="68580">
              <a:lnSpc>
                <a:spcPts val="1900"/>
              </a:lnSpc>
              <a:tabLst>
                <a:tab pos="1773238" algn="l"/>
                <a:tab pos="1793875" algn="l"/>
                <a:tab pos="2065338" algn="l"/>
              </a:tabLst>
            </a:pPr>
            <a:r>
              <a:rPr sz="900" b="1" dirty="0" err="1">
                <a:solidFill>
                  <a:srgbClr val="4A657A"/>
                </a:solidFill>
                <a:latin typeface="NunitoSans-SemiBold"/>
                <a:cs typeface="NunitoSans-SemiBold"/>
              </a:rPr>
              <a:t>Wtd</a:t>
            </a:r>
            <a:r>
              <a:rPr sz="900" b="1" dirty="0">
                <a:solidFill>
                  <a:srgbClr val="4A657A"/>
                </a:solidFill>
                <a:latin typeface="NunitoSans-SemiBold"/>
                <a:cs typeface="NunitoSans-SemiBold"/>
              </a:rPr>
              <a:t>.</a:t>
            </a:r>
            <a:r>
              <a:rPr lang="en-US"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a:t>
            </a:r>
            <a:r>
              <a:rPr lang="en-US" sz="1350" b="1" spc="-15" baseline="-6172"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9</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3</a:t>
            </a:r>
            <a:r>
              <a:rPr spc="-20" dirty="0"/>
              <a:t>0</a:t>
            </a:r>
          </a:p>
        </p:txBody>
      </p:sp>
      <p:sp>
        <p:nvSpPr>
          <p:cNvPr id="7" name="object 7"/>
          <p:cNvSpPr/>
          <p:nvPr/>
        </p:nvSpPr>
        <p:spPr>
          <a:xfrm>
            <a:off x="499363" y="248818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507221"/>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81887"/>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211129"/>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3145" y="53170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26795" y="45109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5" y="6258985"/>
            <a:ext cx="4160045" cy="2213042"/>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As currently allocated, this strategy may be appropriate for an investor with an intermediate-term investment horizon, seeking preservation of capital with the potential for longer term growth, and an average tolerance for risk</a:t>
            </a:r>
            <a:r>
              <a:rPr sz="1000" b="1" spc="-10" dirty="0">
                <a:solidFill>
                  <a:srgbClr val="4A657A"/>
                </a:solidFill>
                <a:latin typeface="NunitoSans-SemiBold"/>
                <a:cs typeface="NunitoSans-SemiBold"/>
              </a:rPr>
              <a:t>.</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the next 5-10 years</a:t>
            </a:r>
            <a:r>
              <a:rPr sz="1000" b="1" spc="-10" dirty="0">
                <a:solidFill>
                  <a:srgbClr val="4A657A"/>
                </a:solidFill>
                <a:latin typeface="NunitoSans-SemiBold"/>
                <a:cs typeface="NunitoSans-SemiBold"/>
              </a:rPr>
              <a:t>.</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64786"/>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99481"/>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5063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85302"/>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dirty="0">
              <a:latin typeface="Nunito-Black"/>
              <a:cs typeface="Nunito-Black"/>
            </a:endParaRPr>
          </a:p>
        </p:txBody>
      </p:sp>
      <p:sp>
        <p:nvSpPr>
          <p:cNvPr id="32" name="object 32"/>
          <p:cNvSpPr/>
          <p:nvPr/>
        </p:nvSpPr>
        <p:spPr>
          <a:xfrm>
            <a:off x="5175148" y="5114439"/>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327541"/>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79388"/>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4198324799"/>
              </p:ext>
            </p:extLst>
          </p:nvPr>
        </p:nvGraphicFramePr>
        <p:xfrm>
          <a:off x="657225" y="2873057"/>
          <a:ext cx="4319524" cy="2864485"/>
        </p:xfrm>
        <a:graphic>
          <a:graphicData uri="http://schemas.openxmlformats.org/drawingml/2006/table">
            <a:tbl>
              <a:tblPr firstRow="1" bandRow="1">
                <a:tableStyleId>{2D5ABB26-0587-4C30-8999-92F81FD0307C}</a:tableStyleId>
              </a:tblPr>
              <a:tblGrid>
                <a:gridCol w="2055673">
                  <a:extLst>
                    <a:ext uri="{9D8B030D-6E8A-4147-A177-3AD203B41FA5}">
                      <a16:colId xmlns:a16="http://schemas.microsoft.com/office/drawing/2014/main" val="20000"/>
                    </a:ext>
                  </a:extLst>
                </a:gridCol>
                <a:gridCol w="1925363">
                  <a:extLst>
                    <a:ext uri="{9D8B030D-6E8A-4147-A177-3AD203B41FA5}">
                      <a16:colId xmlns:a16="http://schemas.microsoft.com/office/drawing/2014/main" val="20001"/>
                    </a:ext>
                  </a:extLst>
                </a:gridCol>
                <a:gridCol w="338488">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7.49</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3.31%</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51208"/>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6342" y="3036882"/>
            <a:ext cx="1027508" cy="283451"/>
          </a:xfrm>
          <a:prstGeom prst="rect">
            <a:avLst/>
          </a:prstGeom>
        </p:spPr>
      </p:pic>
      <p:sp>
        <p:nvSpPr>
          <p:cNvPr id="55" name="object 36">
            <a:extLst>
              <a:ext uri="{FF2B5EF4-FFF2-40B4-BE49-F238E27FC236}">
                <a16:creationId xmlns:a16="http://schemas.microsoft.com/office/drawing/2014/main" id="{3779CC4D-741E-47A0-9F50-7952A06665BD}"/>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6" name="TextBox 55">
            <a:extLst>
              <a:ext uri="{FF2B5EF4-FFF2-40B4-BE49-F238E27FC236}">
                <a16:creationId xmlns:a16="http://schemas.microsoft.com/office/drawing/2014/main" id="{B8F4293F-0E99-4F58-9CF8-D9B501B2C949}"/>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7" name="TextBox 56">
            <a:extLst>
              <a:ext uri="{FF2B5EF4-FFF2-40B4-BE49-F238E27FC236}">
                <a16:creationId xmlns:a16="http://schemas.microsoft.com/office/drawing/2014/main" id="{7DA48170-9756-4A82-8D6F-072F9B22F762}"/>
              </a:ext>
            </a:extLst>
          </p:cNvPr>
          <p:cNvSpPr txBox="1"/>
          <p:nvPr/>
        </p:nvSpPr>
        <p:spPr>
          <a:xfrm>
            <a:off x="539424" y="3570000"/>
            <a:ext cx="1986281" cy="236988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p>
          <a:p>
            <a:endParaRPr lang="en-US" dirty="0"/>
          </a:p>
        </p:txBody>
      </p:sp>
      <p:sp>
        <p:nvSpPr>
          <p:cNvPr id="63" name="TextBox 62">
            <a:extLst>
              <a:ext uri="{FF2B5EF4-FFF2-40B4-BE49-F238E27FC236}">
                <a16:creationId xmlns:a16="http://schemas.microsoft.com/office/drawing/2014/main" id="{5916D676-F23F-4651-A0AE-0653D928966E}"/>
              </a:ext>
            </a:extLst>
          </p:cNvPr>
          <p:cNvSpPr txBox="1"/>
          <p:nvPr/>
        </p:nvSpPr>
        <p:spPr>
          <a:xfrm>
            <a:off x="539495" y="3564235"/>
            <a:ext cx="1986281" cy="236988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p>
          <a:p>
            <a:endParaRPr lang="en-US" dirty="0"/>
          </a:p>
        </p:txBody>
      </p:sp>
      <p:sp>
        <p:nvSpPr>
          <p:cNvPr id="24" name="object 41">
            <a:extLst>
              <a:ext uri="{FF2B5EF4-FFF2-40B4-BE49-F238E27FC236}">
                <a16:creationId xmlns:a16="http://schemas.microsoft.com/office/drawing/2014/main" id="{418CB4E8-3217-8ABD-B03C-5E7190878C82}"/>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6" name="object 41">
            <a:extLst>
              <a:ext uri="{FF2B5EF4-FFF2-40B4-BE49-F238E27FC236}">
                <a16:creationId xmlns:a16="http://schemas.microsoft.com/office/drawing/2014/main" id="{8947E34E-FDB9-5FA1-F8CE-867BA46ADC61}"/>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graphicFrame>
        <p:nvGraphicFramePr>
          <p:cNvPr id="41" name="Chart 40">
            <a:extLst>
              <a:ext uri="{FF2B5EF4-FFF2-40B4-BE49-F238E27FC236}">
                <a16:creationId xmlns:a16="http://schemas.microsoft.com/office/drawing/2014/main" id="{46D9579B-EA0E-F607-7BC8-0F9852CC2584}"/>
              </a:ext>
            </a:extLst>
          </p:cNvPr>
          <p:cNvGraphicFramePr/>
          <p:nvPr>
            <p:extLst>
              <p:ext uri="{D42A27DB-BD31-4B8C-83A1-F6EECF244321}">
                <p14:modId xmlns:p14="http://schemas.microsoft.com/office/powerpoint/2010/main" val="3608825616"/>
              </p:ext>
            </p:extLst>
          </p:nvPr>
        </p:nvGraphicFramePr>
        <p:xfrm>
          <a:off x="4942459" y="6324600"/>
          <a:ext cx="2296541"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46" name="Rounded Rectangle 61">
            <a:extLst>
              <a:ext uri="{FF2B5EF4-FFF2-40B4-BE49-F238E27FC236}">
                <a16:creationId xmlns:a16="http://schemas.microsoft.com/office/drawing/2014/main" id="{BB4BEE5B-80B5-2637-B346-E0207B6C09C8}"/>
              </a:ext>
            </a:extLst>
          </p:cNvPr>
          <p:cNvSpPr/>
          <p:nvPr/>
        </p:nvSpPr>
        <p:spPr>
          <a:xfrm>
            <a:off x="5219700" y="7970520"/>
            <a:ext cx="106680" cy="10668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object 39">
            <a:extLst>
              <a:ext uri="{FF2B5EF4-FFF2-40B4-BE49-F238E27FC236}">
                <a16:creationId xmlns:a16="http://schemas.microsoft.com/office/drawing/2014/main" id="{22DF5096-25B1-50E4-2F1B-F8FBCA78221B}"/>
              </a:ext>
            </a:extLst>
          </p:cNvPr>
          <p:cNvPicPr/>
          <p:nvPr/>
        </p:nvPicPr>
        <p:blipFill>
          <a:blip r:embed="rId10" cstate="print"/>
          <a:stretch>
            <a:fillRect/>
          </a:stretch>
        </p:blipFill>
        <p:spPr>
          <a:xfrm>
            <a:off x="5220875" y="7777582"/>
            <a:ext cx="101498" cy="101498"/>
          </a:xfrm>
          <a:prstGeom prst="rect">
            <a:avLst/>
          </a:prstGeom>
          <a:solidFill>
            <a:srgbClr val="97D1F1"/>
          </a:solidFill>
        </p:spPr>
      </p:pic>
      <p:sp>
        <p:nvSpPr>
          <p:cNvPr id="50" name="object 35">
            <a:extLst>
              <a:ext uri="{FF2B5EF4-FFF2-40B4-BE49-F238E27FC236}">
                <a16:creationId xmlns:a16="http://schemas.microsoft.com/office/drawing/2014/main" id="{270F0181-CBAB-4C08-7B4A-3F179334AA6A}"/>
              </a:ext>
            </a:extLst>
          </p:cNvPr>
          <p:cNvSpPr txBox="1"/>
          <p:nvPr/>
        </p:nvSpPr>
        <p:spPr>
          <a:xfrm>
            <a:off x="5359399" y="7698410"/>
            <a:ext cx="1508413" cy="803618"/>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a:t>
            </a:r>
          </a:p>
          <a:p>
            <a:pPr marL="12700" marR="5080">
              <a:lnSpc>
                <a:spcPct val="138900"/>
              </a:lnSpc>
              <a:spcBef>
                <a:spcPts val="100"/>
              </a:spcBef>
            </a:pPr>
            <a:r>
              <a:rPr lang="en-US" sz="900" b="1" spc="-10" dirty="0">
                <a:solidFill>
                  <a:srgbClr val="4A657A"/>
                </a:solidFill>
                <a:latin typeface="NunitoSans-SemiBold"/>
                <a:cs typeface="NunitoSans-SemiBold"/>
              </a:rPr>
              <a:t>U.S. Equity</a:t>
            </a:r>
          </a:p>
          <a:p>
            <a:pPr marL="12700" marR="5080">
              <a:lnSpc>
                <a:spcPct val="138900"/>
              </a:lnSpc>
              <a:spcBef>
                <a:spcPts val="100"/>
              </a:spcBef>
            </a:pPr>
            <a:r>
              <a:rPr lang="en-US" sz="900" b="1" spc="-10" dirty="0">
                <a:solidFill>
                  <a:srgbClr val="4A657A"/>
                </a:solidFill>
                <a:latin typeface="NunitoSans-SemiBold"/>
                <a:cs typeface="NunitoSans-SemiBold"/>
              </a:rPr>
              <a:t>Non-U.S. Equity </a:t>
            </a:r>
          </a:p>
          <a:p>
            <a:pPr marL="12700" marR="5080">
              <a:lnSpc>
                <a:spcPct val="138900"/>
              </a:lnSpc>
              <a:spcBef>
                <a:spcPts val="100"/>
              </a:spcBef>
            </a:pPr>
            <a:r>
              <a:rPr lang="en-US" sz="900" b="1" spc="-10" dirty="0">
                <a:solidFill>
                  <a:srgbClr val="4A657A"/>
                </a:solidFill>
                <a:latin typeface="NunitoSans-SemiBold"/>
                <a:cs typeface="NunitoSans-SemiBold"/>
              </a:rPr>
              <a:t>Non-U.S. Fixed Income </a:t>
            </a:r>
            <a:endParaRPr sz="900" dirty="0">
              <a:latin typeface="NunitoSans-SemiBold"/>
              <a:cs typeface="NunitoSans-SemiBold"/>
            </a:endParaRPr>
          </a:p>
        </p:txBody>
      </p:sp>
      <p:sp>
        <p:nvSpPr>
          <p:cNvPr id="51" name="object 37">
            <a:extLst>
              <a:ext uri="{FF2B5EF4-FFF2-40B4-BE49-F238E27FC236}">
                <a16:creationId xmlns:a16="http://schemas.microsoft.com/office/drawing/2014/main" id="{F0178AA8-4379-DF71-ED08-9345FBD24FB4}"/>
              </a:ext>
            </a:extLst>
          </p:cNvPr>
          <p:cNvSpPr txBox="1"/>
          <p:nvPr/>
        </p:nvSpPr>
        <p:spPr>
          <a:xfrm>
            <a:off x="6909376" y="7689265"/>
            <a:ext cx="365760" cy="774571"/>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49</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33</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17.</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  1.0%</a:t>
            </a:r>
            <a:endParaRPr sz="900" dirty="0">
              <a:latin typeface="NunitoSans-SemiBold"/>
              <a:cs typeface="NunitoSans-SemiBold"/>
            </a:endParaRPr>
          </a:p>
        </p:txBody>
      </p:sp>
      <p:sp>
        <p:nvSpPr>
          <p:cNvPr id="52" name="Rounded Rectangle 66">
            <a:extLst>
              <a:ext uri="{FF2B5EF4-FFF2-40B4-BE49-F238E27FC236}">
                <a16:creationId xmlns:a16="http://schemas.microsoft.com/office/drawing/2014/main" id="{D411740A-5A07-49D5-5846-D2378B5C0FD0}"/>
              </a:ext>
            </a:extLst>
          </p:cNvPr>
          <p:cNvSpPr/>
          <p:nvPr/>
        </p:nvSpPr>
        <p:spPr>
          <a:xfrm>
            <a:off x="5221674" y="8181265"/>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15">
            <a:extLst>
              <a:ext uri="{FF2B5EF4-FFF2-40B4-BE49-F238E27FC236}">
                <a16:creationId xmlns:a16="http://schemas.microsoft.com/office/drawing/2014/main" id="{411A7BA9-9D97-BF50-A432-59169CD0EB9F}"/>
              </a:ext>
            </a:extLst>
          </p:cNvPr>
          <p:cNvSpPr/>
          <p:nvPr/>
        </p:nvSpPr>
        <p:spPr>
          <a:xfrm>
            <a:off x="5222596" y="8379564"/>
            <a:ext cx="101496" cy="10149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bject 18">
            <a:extLst>
              <a:ext uri="{FF2B5EF4-FFF2-40B4-BE49-F238E27FC236}">
                <a16:creationId xmlns:a16="http://schemas.microsoft.com/office/drawing/2014/main" id="{DCF5BA22-561A-6DB0-C91C-C64F1296C059}"/>
              </a:ext>
            </a:extLst>
          </p:cNvPr>
          <p:cNvSpPr txBox="1"/>
          <p:nvPr/>
        </p:nvSpPr>
        <p:spPr>
          <a:xfrm>
            <a:off x="5193870" y="2867893"/>
            <a:ext cx="2057400"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U.S. Bond Index Fund	19.0%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Schwab U.S. Aggregate Bond 	19.0%</a:t>
            </a:r>
          </a:p>
          <a:p>
            <a:pPr marL="4763" algn="l">
              <a:lnSpc>
                <a:spcPts val="1035"/>
              </a:lnSpc>
              <a:tabLst>
                <a:tab pos="1874838" algn="l"/>
              </a:tabLst>
            </a:pPr>
            <a:r>
              <a:rPr lang="en-US" sz="900" b="1" dirty="0">
                <a:solidFill>
                  <a:srgbClr val="4A657A"/>
                </a:solidFill>
                <a:latin typeface="NunitoSans-SemiBold"/>
                <a:cs typeface="NunitoSans-SemiBold"/>
              </a:rPr>
              <a:t>Index 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Total Market Index	17.0%</a:t>
            </a:r>
          </a:p>
          <a:p>
            <a:pPr marL="4763" algn="l">
              <a:lnSpc>
                <a:spcPts val="1035"/>
              </a:lnSpc>
              <a:tabLst>
                <a:tab pos="1874838" algn="l"/>
              </a:tabLst>
            </a:pPr>
            <a:r>
              <a:rPr lang="en-US" sz="900" b="1" dirty="0">
                <a:solidFill>
                  <a:srgbClr val="4A657A"/>
                </a:solidFill>
                <a:latin typeface="NunitoSans-SemiBold"/>
                <a:cs typeface="NunitoSans-SemiBold"/>
              </a:rPr>
              <a:t>Fund</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16.0%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874838" algn="l"/>
              </a:tabLst>
            </a:pPr>
            <a:endParaRPr lang="en-US" sz="600" b="1" spc="-10"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12.0%</a:t>
            </a:r>
            <a:endParaRPr lang="en-US" sz="900" dirty="0">
              <a:latin typeface="NunitoSans-SemiBold"/>
              <a:cs typeface="NunitoSans-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3</a:t>
            </a:r>
            <a:r>
              <a:rPr sz="1200" b="1" spc="-20" dirty="0">
                <a:solidFill>
                  <a:srgbClr val="708493"/>
                </a:solidFill>
                <a:latin typeface="NunitoSans-SemiBold"/>
                <a:cs typeface="NunitoSans-SemiBold"/>
              </a:rPr>
              <a:t>0</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4" name="object 36">
            <a:extLst>
              <a:ext uri="{FF2B5EF4-FFF2-40B4-BE49-F238E27FC236}">
                <a16:creationId xmlns:a16="http://schemas.microsoft.com/office/drawing/2014/main" id="{4CCB818B-AC16-4078-9FCC-06C7B77DC78F}"/>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6E6206D6-9861-4D78-B049-547225F327D8}"/>
              </a:ext>
            </a:extLst>
          </p:cNvPr>
          <p:cNvSpPr txBox="1"/>
          <p:nvPr/>
        </p:nvSpPr>
        <p:spPr>
          <a:xfrm>
            <a:off x="432771" y="9546306"/>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1" name="object 3">
            <a:extLst>
              <a:ext uri="{FF2B5EF4-FFF2-40B4-BE49-F238E27FC236}">
                <a16:creationId xmlns:a16="http://schemas.microsoft.com/office/drawing/2014/main" id="{45374CDA-C601-4005-9FCE-059F59028457}"/>
              </a:ext>
            </a:extLst>
          </p:cNvPr>
          <p:cNvSpPr txBox="1"/>
          <p:nvPr/>
        </p:nvSpPr>
        <p:spPr>
          <a:xfrm>
            <a:off x="495300" y="10287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3" name="object 35">
            <a:extLst>
              <a:ext uri="{FF2B5EF4-FFF2-40B4-BE49-F238E27FC236}">
                <a16:creationId xmlns:a16="http://schemas.microsoft.com/office/drawing/2014/main" id="{103C8FBC-4AA4-BA26-6650-3FD8B336C1D2}"/>
              </a:ext>
            </a:extLst>
          </p:cNvPr>
          <p:cNvSpPr txBox="1"/>
          <p:nvPr/>
        </p:nvSpPr>
        <p:spPr>
          <a:xfrm>
            <a:off x="520700" y="6972300"/>
            <a:ext cx="65659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4" name="Picture 3">
            <a:extLst>
              <a:ext uri="{FF2B5EF4-FFF2-40B4-BE49-F238E27FC236}">
                <a16:creationId xmlns:a16="http://schemas.microsoft.com/office/drawing/2014/main" id="{F48FD7E2-AA0F-F993-B0FF-C0EDCC584ECD}"/>
              </a:ext>
            </a:extLst>
          </p:cNvPr>
          <p:cNvPicPr>
            <a:picLocks noChangeAspect="1"/>
          </p:cNvPicPr>
          <p:nvPr/>
        </p:nvPicPr>
        <p:blipFill>
          <a:blip r:embed="rId4"/>
          <a:stretch>
            <a:fillRect/>
          </a:stretch>
        </p:blipFill>
        <p:spPr>
          <a:xfrm>
            <a:off x="495299" y="4540536"/>
            <a:ext cx="3812749" cy="2118194"/>
          </a:xfrm>
          <a:prstGeom prst="rect">
            <a:avLst/>
          </a:prstGeom>
        </p:spPr>
      </p:pic>
      <p:pic>
        <p:nvPicPr>
          <p:cNvPr id="9" name="Picture 8">
            <a:extLst>
              <a:ext uri="{FF2B5EF4-FFF2-40B4-BE49-F238E27FC236}">
                <a16:creationId xmlns:a16="http://schemas.microsoft.com/office/drawing/2014/main" id="{B9C8F8A2-F4F4-C1E9-431E-6E6ED31A15F2}"/>
              </a:ext>
            </a:extLst>
          </p:cNvPr>
          <p:cNvPicPr>
            <a:picLocks noChangeAspect="1"/>
          </p:cNvPicPr>
          <p:nvPr/>
        </p:nvPicPr>
        <p:blipFill>
          <a:blip r:embed="rId5"/>
          <a:stretch>
            <a:fillRect/>
          </a:stretch>
        </p:blipFill>
        <p:spPr>
          <a:xfrm>
            <a:off x="495299" y="1368094"/>
            <a:ext cx="6913104" cy="29407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95300" y="1037441"/>
            <a:ext cx="6896100" cy="8799845"/>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2030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95300" y="1037441"/>
            <a:ext cx="6896100" cy="5641929"/>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300"/>
              </a:spcBef>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 </a:t>
            </a:r>
          </a:p>
          <a:p>
            <a:pPr rtl="0">
              <a:spcBef>
                <a:spcPts val="3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3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a:latin typeface="Nunito Sans" pitchFamily="2" charset="0"/>
              </a:rPr>
              <a:t>BNYA-VEST-103-24</a:t>
            </a:r>
            <a:endParaRPr lang="en-US" sz="500" dirty="0">
              <a:latin typeface="Nunito Sans" pitchFamily="2" charset="0"/>
            </a:endParaRPr>
          </a:p>
          <a:p>
            <a:pPr rtl="0"/>
            <a:endParaRPr lang="en-US" sz="800" b="1"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 </a:t>
            </a:r>
            <a:r>
              <a:rPr lang="en-GB" sz="800" dirty="0">
                <a:effectLst/>
                <a:latin typeface="Nunito Sans" pitchFamily="2" charset="0"/>
                <a:ea typeface="Calibri" panose="020F0502020204030204" pitchFamily="34" charset="0"/>
                <a:cs typeface="Times New Roman" panose="02020603050405020304" pitchFamily="18" charset="0"/>
              </a:rPr>
              <a:t> </a:t>
            </a:r>
            <a:endParaRPr lang="en-US" sz="1100" dirty="0">
              <a:latin typeface="Nunito Sans" pitchFamily="2" charset="0"/>
            </a:endParaRPr>
          </a:p>
          <a:p>
            <a:pPr>
              <a:lnSpc>
                <a:spcPct val="107000"/>
              </a:lnSpc>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2030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3894</TotalTime>
  <Words>3151</Words>
  <Application>Microsoft Office PowerPoint</Application>
  <PresentationFormat>Custom</PresentationFormat>
  <Paragraphs>105</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2030</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98</cp:revision>
  <dcterms:created xsi:type="dcterms:W3CDTF">2022-05-04T21:48:43Z</dcterms:created>
  <dcterms:modified xsi:type="dcterms:W3CDTF">2025-01-16T19:34:54Z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2022-07-26T19:35:58Z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e6adfbae-e9cc-4dcf-ad6d-2a34f0b19b04</vt:lpwstr>
  </property>
  <property fmtid="{D5CDD505-2E9C-101B-9397-08002B2CF9AE}" pid="11" name="MSIP_Label_5781dfe3-6600-4878-ab62-89c56005e52a_ContentBits">
    <vt:lpwstr>0</vt:lpwstr>
  </property>
</Properties>
</file>