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2" pos="312" userDrawn="1">
          <p15:clr>
            <a:srgbClr val="A4A3A4"/>
          </p15:clr>
        </p15:guide>
        <p15:guide id="3" orient="horz" pos="6096" userDrawn="1">
          <p15:clr>
            <a:srgbClr val="A4A3A4"/>
          </p15:clr>
        </p15:guide>
        <p15:guide id="4" orient="horz" pos="5184" userDrawn="1">
          <p15:clr>
            <a:srgbClr val="A4A3A4"/>
          </p15:clr>
        </p15:guide>
        <p15:guide id="6" orient="horz" pos="2712" userDrawn="1">
          <p15:clr>
            <a:srgbClr val="A4A3A4"/>
          </p15:clr>
        </p15:guide>
        <p15:guide id="7" pos="4464" userDrawn="1">
          <p15:clr>
            <a:srgbClr val="A4A3A4"/>
          </p15:clr>
        </p15:guide>
        <p15:guide id="8" pos="3024" userDrawn="1">
          <p15:clr>
            <a:srgbClr val="A4A3A4"/>
          </p15:clr>
        </p15:guide>
        <p15:guide id="9" orient="horz" pos="2784" userDrawn="1">
          <p15:clr>
            <a:srgbClr val="A4A3A4"/>
          </p15:clr>
        </p15:guide>
        <p15:guide id="10" orient="horz" pos="912" userDrawn="1">
          <p15:clr>
            <a:srgbClr val="A4A3A4"/>
          </p15:clr>
        </p15:guide>
        <p15:guide id="11" orient="horz" pos="3168" userDrawn="1">
          <p15:clr>
            <a:srgbClr val="A4A3A4"/>
          </p15:clr>
        </p15:guide>
        <p15:guide id="12" orient="horz" pos="4536" userDrawn="1">
          <p15:clr>
            <a:srgbClr val="A4A3A4"/>
          </p15:clr>
        </p15:guide>
        <p15:guide id="13" pos="3600" userDrawn="1">
          <p15:clr>
            <a:srgbClr val="A4A3A4"/>
          </p15:clr>
        </p15:guide>
        <p15:guide id="14" orient="horz" pos="4392" userDrawn="1">
          <p15:clr>
            <a:srgbClr val="A4A3A4"/>
          </p15:clr>
        </p15:guide>
        <p15:guide id="15" orient="horz" pos="2952" userDrawn="1">
          <p15:clr>
            <a:srgbClr val="A4A3A4"/>
          </p15:clr>
        </p15:guide>
        <p15:guide id="16" pos="3264" userDrawn="1">
          <p15:clr>
            <a:srgbClr val="A4A3A4"/>
          </p15:clr>
        </p15:guide>
        <p15:guide id="17" orient="horz" pos="3072" userDrawn="1">
          <p15:clr>
            <a:srgbClr val="A4A3A4"/>
          </p15:clr>
        </p15:guide>
        <p15:guide id="18" orient="horz" pos="4296" userDrawn="1">
          <p15:clr>
            <a:srgbClr val="A4A3A4"/>
          </p15:clr>
        </p15:guide>
        <p15:guide id="19" pos="280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A70D4D-1D8F-DEEA-087F-1D40BF7C8FEF}" name="Germana, Frank" initials="GF" userId="S::Frank.Germana@bnymellon.com::44844c67-bda8-4ed9-82a6-95a41f790b46" providerId="AD"/>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57A"/>
    <a:srgbClr val="DBBF4D"/>
    <a:srgbClr val="B9CDE5"/>
    <a:srgbClr val="EEDF9B"/>
    <a:srgbClr val="97D1F1"/>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79"/>
    <p:restoredTop sz="93263" autoAdjust="0"/>
  </p:normalViewPr>
  <p:slideViewPr>
    <p:cSldViewPr snapToGrid="0">
      <p:cViewPr varScale="1">
        <p:scale>
          <a:sx n="102" d="100"/>
          <a:sy n="102" d="100"/>
        </p:scale>
        <p:origin x="1476" y="114"/>
      </p:cViewPr>
      <p:guideLst>
        <p:guide pos="312"/>
        <p:guide orient="horz" pos="6096"/>
        <p:guide orient="horz" pos="5184"/>
        <p:guide orient="horz" pos="2712"/>
        <p:guide pos="4464"/>
        <p:guide pos="3024"/>
        <p:guide orient="horz" pos="2784"/>
        <p:guide orient="horz" pos="912"/>
        <p:guide orient="horz" pos="3168"/>
        <p:guide orient="horz" pos="4536"/>
        <p:guide pos="3600"/>
        <p:guide orient="horz" pos="4392"/>
        <p:guide orient="horz" pos="2952"/>
        <p:guide pos="3264"/>
        <p:guide orient="horz" pos="3072"/>
        <p:guide orient="horz" pos="4296"/>
        <p:guide pos="28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4171679254668"/>
          <c:y val="6.8924981941112014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97D1F1"/>
              </a:solidFill>
              <a:ln w="19050">
                <a:noFill/>
              </a:ln>
              <a:effectLst/>
            </c:spPr>
            <c:extLst>
              <c:ext xmlns:c16="http://schemas.microsoft.com/office/drawing/2014/chart" uri="{C3380CC4-5D6E-409C-BE32-E72D297353CC}">
                <c16:uniqueId val="{00000001-F11C-4620-A9D1-441F85BFE9D7}"/>
              </c:ext>
            </c:extLst>
          </c:dPt>
          <c:dPt>
            <c:idx val="1"/>
            <c:bubble3D val="0"/>
            <c:spPr>
              <a:solidFill>
                <a:srgbClr val="DBBF4D"/>
              </a:solidFill>
              <a:ln w="19050">
                <a:noFill/>
              </a:ln>
              <a:effectLst/>
            </c:spPr>
            <c:extLst>
              <c:ext xmlns:c16="http://schemas.microsoft.com/office/drawing/2014/chart" uri="{C3380CC4-5D6E-409C-BE32-E72D297353CC}">
                <c16:uniqueId val="{00000003-F11C-4620-A9D1-441F85BFE9D7}"/>
              </c:ext>
            </c:extLst>
          </c:dPt>
          <c:dPt>
            <c:idx val="2"/>
            <c:bubble3D val="0"/>
            <c:spPr>
              <a:solidFill>
                <a:srgbClr val="EEDF9B"/>
              </a:solidFill>
              <a:ln w="19050">
                <a:noFill/>
              </a:ln>
              <a:effectLst/>
            </c:spPr>
            <c:extLst>
              <c:ext xmlns:c16="http://schemas.microsoft.com/office/drawing/2014/chart" uri="{C3380CC4-5D6E-409C-BE32-E72D297353CC}">
                <c16:uniqueId val="{00000005-F11C-4620-A9D1-441F85BFE9D7}"/>
              </c:ext>
            </c:extLst>
          </c:dPt>
          <c:dPt>
            <c:idx val="3"/>
            <c:bubble3D val="0"/>
            <c:spPr>
              <a:solidFill>
                <a:srgbClr val="8064A2"/>
              </a:solidFill>
              <a:ln w="19050">
                <a:noFill/>
              </a:ln>
              <a:effectLst/>
            </c:spPr>
            <c:extLst>
              <c:ext xmlns:c16="http://schemas.microsoft.com/office/drawing/2014/chart" uri="{C3380CC4-5D6E-409C-BE32-E72D297353CC}">
                <c16:uniqueId val="{00000007-F11C-4620-A9D1-441F85BFE9D7}"/>
              </c:ext>
            </c:extLst>
          </c:dPt>
          <c:cat>
            <c:strRef>
              <c:f>Sheet1!$A$2:$A$5</c:f>
              <c:strCache>
                <c:ptCount val="3"/>
                <c:pt idx="0">
                  <c:v>1st Qtr</c:v>
                </c:pt>
                <c:pt idx="1">
                  <c:v>2nd Qtr</c:v>
                </c:pt>
                <c:pt idx="2">
                  <c:v>3rd Qtr</c:v>
                </c:pt>
              </c:strCache>
            </c:strRef>
          </c:cat>
          <c:val>
            <c:numRef>
              <c:f>Sheet1!$B$2:$B$5</c:f>
              <c:numCache>
                <c:formatCode>General</c:formatCode>
                <c:ptCount val="4"/>
                <c:pt idx="0">
                  <c:v>49</c:v>
                </c:pt>
                <c:pt idx="1">
                  <c:v>33</c:v>
                </c:pt>
                <c:pt idx="2">
                  <c:v>17</c:v>
                </c:pt>
                <c:pt idx="3">
                  <c:v>1</c:v>
                </c:pt>
              </c:numCache>
            </c:numRef>
          </c:val>
          <c:extLst>
            <c:ext xmlns:c16="http://schemas.microsoft.com/office/drawing/2014/chart" uri="{C3380CC4-5D6E-409C-BE32-E72D297353CC}">
              <c16:uniqueId val="{00000008-F11C-4620-A9D1-441F85BFE9D7}"/>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0D54765A-A861-48A2-AE56-00EAB7B867B1}"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E7ACAEF5-EE8C-4DE9-BEED-7A5BFA0529C8}" type="slidenum">
              <a:rPr lang="en-US" smtClean="0"/>
              <a:t>‹#›</a:t>
            </a:fld>
            <a:endParaRPr lang="en-US"/>
          </a:p>
        </p:txBody>
      </p:sp>
    </p:spTree>
    <p:extLst>
      <p:ext uri="{BB962C8B-B14F-4D97-AF65-F5344CB8AC3E}">
        <p14:creationId xmlns:p14="http://schemas.microsoft.com/office/powerpoint/2010/main" val="17431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ACAEF5-EE8C-4DE9-BEED-7A5BFA0529C8}" type="slidenum">
              <a:rPr lang="en-US" smtClean="0"/>
              <a:t>2</a:t>
            </a:fld>
            <a:endParaRPr lang="en-US"/>
          </a:p>
        </p:txBody>
      </p:sp>
    </p:spTree>
    <p:extLst>
      <p:ext uri="{BB962C8B-B14F-4D97-AF65-F5344CB8AC3E}">
        <p14:creationId xmlns:p14="http://schemas.microsoft.com/office/powerpoint/2010/main" val="173515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fo@vestwell.com" TargetMode="External"/><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9.emf"/><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102097" y="4711964"/>
            <a:ext cx="2289294" cy="1067280"/>
          </a:xfrm>
          <a:prstGeom prst="rect">
            <a:avLst/>
          </a:prstGeom>
        </p:spPr>
        <p:txBody>
          <a:bodyPr vert="horz" wrap="square" lIns="0" tIns="12700" rIns="0" bIns="0" rtlCol="0">
            <a:spAutoFit/>
          </a:bodyPr>
          <a:lstStyle/>
          <a:p>
            <a:pPr marL="76200">
              <a:lnSpc>
                <a:spcPts val="1040"/>
              </a:lnSpc>
            </a:pPr>
            <a:r>
              <a:rPr sz="900" b="1" spc="90" dirty="0">
                <a:solidFill>
                  <a:srgbClr val="2C8FC5"/>
                </a:solidFill>
                <a:latin typeface="Nunito-Black"/>
                <a:cs typeface="Nunito-Black"/>
              </a:rPr>
              <a:t>PORTFOLIO CHARACTERISTICS</a:t>
            </a:r>
            <a:endParaRPr sz="900" spc="90" dirty="0">
              <a:latin typeface="Nunito-Black"/>
              <a:cs typeface="Nunito-Black"/>
            </a:endParaRPr>
          </a:p>
          <a:p>
            <a:pPr marL="76200">
              <a:lnSpc>
                <a:spcPct val="100000"/>
              </a:lnSpc>
              <a:spcBef>
                <a:spcPts val="775"/>
              </a:spcBef>
              <a:tabLst>
                <a:tab pos="1600200"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lang="en-US" sz="900" b="1" spc="-10" dirty="0">
                <a:solidFill>
                  <a:srgbClr val="4A657A"/>
                </a:solidFill>
                <a:latin typeface="NunitoSans-SemiBold"/>
                <a:cs typeface="NunitoSans-SemiBold"/>
              </a:rPr>
              <a:t>	</a:t>
            </a:r>
            <a:r>
              <a:rPr lang="en-US" sz="900" b="1" dirty="0">
                <a:solidFill>
                  <a:srgbClr val="4A657A"/>
                </a:solidFill>
                <a:latin typeface="NunitoSans-SemiBold"/>
                <a:cs typeface="NunitoSans-SemiBold"/>
              </a:rPr>
              <a:t>Moderate</a:t>
            </a:r>
            <a:endParaRPr lang="en-US" sz="900" dirty="0">
              <a:latin typeface="NunitoSans-SemiBold"/>
              <a:cs typeface="NunitoSans-SemiBold"/>
            </a:endParaRPr>
          </a:p>
          <a:p>
            <a:pPr marL="76200">
              <a:lnSpc>
                <a:spcPct val="100000"/>
              </a:lnSpc>
              <a:spcBef>
                <a:spcPts val="720"/>
              </a:spcBef>
              <a:tabLst>
                <a:tab pos="1884363" algn="l"/>
              </a:tabLst>
            </a:pPr>
            <a:r>
              <a:rPr lang="en-US" sz="900" b="1" spc="-10" dirty="0">
                <a:solidFill>
                  <a:srgbClr val="4A657A"/>
                </a:solidFill>
                <a:latin typeface="NunitoSans-SemiBold"/>
                <a:cs typeface="NunitoSans-SemiBold"/>
              </a:rPr>
              <a:t>Turnover	</a:t>
            </a:r>
            <a:r>
              <a:rPr lang="en-US" sz="900" b="1" spc="-25" dirty="0">
                <a:solidFill>
                  <a:srgbClr val="4A657A"/>
                </a:solidFill>
                <a:latin typeface="NunitoSans-SemiBold"/>
                <a:cs typeface="NunitoSans-SemiBold"/>
              </a:rPr>
              <a:t>Low</a:t>
            </a:r>
            <a:endParaRPr lang="en-US" sz="900" dirty="0">
              <a:latin typeface="NunitoSans-SemiBold"/>
              <a:cs typeface="NunitoSans-SemiBold"/>
            </a:endParaRPr>
          </a:p>
          <a:p>
            <a:pPr marL="76200" marR="68580">
              <a:lnSpc>
                <a:spcPts val="1900"/>
              </a:lnSpc>
              <a:tabLst>
                <a:tab pos="1773238" algn="l"/>
                <a:tab pos="1793875" algn="l"/>
                <a:tab pos="2065338" algn="l"/>
              </a:tabLst>
            </a:pPr>
            <a:r>
              <a:rPr sz="900" b="1" dirty="0" err="1">
                <a:solidFill>
                  <a:srgbClr val="4A657A"/>
                </a:solidFill>
                <a:latin typeface="NunitoSans-SemiBold"/>
                <a:cs typeface="NunitoSans-SemiBold"/>
              </a:rPr>
              <a:t>Wtd</a:t>
            </a:r>
            <a:r>
              <a:rPr sz="900" b="1" dirty="0">
                <a:solidFill>
                  <a:srgbClr val="4A657A"/>
                </a:solidFill>
                <a:latin typeface="NunitoSans-SemiBold"/>
                <a:cs typeface="NunitoSans-SemiBold"/>
              </a:rPr>
              <a:t>.</a:t>
            </a:r>
            <a:r>
              <a:rPr lang="en-US"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4</a:t>
            </a:r>
            <a:r>
              <a:rPr sz="1350" b="1" spc="-15" baseline="-6172" dirty="0">
                <a:solidFill>
                  <a:srgbClr val="4A657A"/>
                </a:solidFill>
                <a:latin typeface="NunitoSans-SemiBold"/>
                <a:cs typeface="NunitoSans-SemiBold"/>
              </a:rPr>
              <a:t>%</a:t>
            </a:r>
            <a:r>
              <a:rPr lang="en-US" sz="1350" b="1" spc="-15" baseline="-6172"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9</a:t>
            </a:r>
            <a:endParaRPr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2972435" cy="878840"/>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r>
              <a:rPr spc="-20" dirty="0"/>
              <a:t>Retirement </a:t>
            </a:r>
            <a:r>
              <a:rPr dirty="0"/>
              <a:t>Strategy:</a:t>
            </a:r>
            <a:r>
              <a:rPr spc="-120" dirty="0"/>
              <a:t> </a:t>
            </a:r>
            <a:r>
              <a:rPr spc="-20" dirty="0"/>
              <a:t>20</a:t>
            </a:r>
            <a:r>
              <a:rPr lang="en-US" spc="-20" dirty="0"/>
              <a:t>3</a:t>
            </a:r>
            <a:r>
              <a:rPr spc="-20" dirty="0"/>
              <a:t>0</a:t>
            </a:r>
          </a:p>
        </p:txBody>
      </p:sp>
      <p:sp>
        <p:nvSpPr>
          <p:cNvPr id="7" name="object 7"/>
          <p:cNvSpPr/>
          <p:nvPr/>
        </p:nvSpPr>
        <p:spPr>
          <a:xfrm>
            <a:off x="499363" y="248818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spc="-10"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507221"/>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65597"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165597" y="318318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a:off x="5165597" y="3881887"/>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7" name="object 17"/>
          <p:cNvSpPr/>
          <p:nvPr/>
        </p:nvSpPr>
        <p:spPr>
          <a:xfrm>
            <a:off x="5165597" y="4211129"/>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33145" y="531700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26795" y="451095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51628"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a:latin typeface="Nunito-Black"/>
              <a:cs typeface="Nunito-Black"/>
            </a:endParaRPr>
          </a:p>
        </p:txBody>
      </p:sp>
      <p:sp>
        <p:nvSpPr>
          <p:cNvPr id="26" name="object 26"/>
          <p:cNvSpPr txBox="1"/>
          <p:nvPr/>
        </p:nvSpPr>
        <p:spPr>
          <a:xfrm>
            <a:off x="647495" y="6258985"/>
            <a:ext cx="4160045" cy="2213042"/>
          </a:xfrm>
          <a:prstGeom prst="rect">
            <a:avLst/>
          </a:prstGeom>
        </p:spPr>
        <p:txBody>
          <a:bodyPr vert="horz" wrap="square" lIns="0" tIns="12700" rIns="0" bIns="0" rtlCol="0">
            <a:spAutoFit/>
          </a:bodyPr>
          <a:lstStyle/>
          <a:p>
            <a:pPr marL="12700" marR="5080">
              <a:lnSpc>
                <a:spcPct val="116700"/>
              </a:lnSpc>
              <a:spcBef>
                <a:spcPts val="100"/>
              </a:spcBef>
            </a:pPr>
            <a:r>
              <a:rPr lang="en-US" sz="1000" b="1" dirty="0">
                <a:solidFill>
                  <a:srgbClr val="4A657A"/>
                </a:solidFill>
                <a:latin typeface="NunitoSans-SemiBold"/>
                <a:cs typeface="NunitoSans-SemiBold"/>
              </a:rPr>
              <a:t>As currently allocated, this strategy may be appropriate for an investor with an intermediate-term investment horizon, seeking preservation of capital with the potential for longer term growth, and an average tolerance for risk</a:t>
            </a:r>
            <a:r>
              <a:rPr sz="1000" b="1" spc="-10" dirty="0">
                <a:solidFill>
                  <a:srgbClr val="4A657A"/>
                </a:solidFill>
                <a:latin typeface="NunitoSans-SemiBold"/>
                <a:cs typeface="NunitoSans-SemiBold"/>
              </a:rPr>
              <a:t>.</a:t>
            </a:r>
            <a:endParaRPr sz="1000" dirty="0">
              <a:latin typeface="NunitoSans-SemiBold"/>
              <a:cs typeface="NunitoSans-SemiBold"/>
            </a:endParaRPr>
          </a:p>
          <a:p>
            <a:pPr marL="12700" marR="184150">
              <a:lnSpc>
                <a:spcPct val="116700"/>
              </a:lnSpc>
              <a:spcBef>
                <a:spcPts val="6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asset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designed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investors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planning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retire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a:t>
            </a:r>
            <a:r>
              <a:rPr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the next 5-10 years</a:t>
            </a:r>
            <a:r>
              <a:rPr sz="1000" b="1" spc="-10" dirty="0">
                <a:solidFill>
                  <a:srgbClr val="4A657A"/>
                </a:solidFill>
                <a:latin typeface="NunitoSans-SemiBold"/>
                <a:cs typeface="NunitoSans-SemiBold"/>
              </a:rPr>
              <a:t>.</a:t>
            </a:r>
            <a:endParaRPr sz="1000" dirty="0">
              <a:latin typeface="NunitoSans-SemiBold"/>
              <a:cs typeface="NunitoSans-SemiBold"/>
            </a:endParaRPr>
          </a:p>
          <a:p>
            <a:pPr marL="12700" marR="66040">
              <a:lnSpc>
                <a:spcPct val="116700"/>
              </a:lnSpc>
              <a:spcBef>
                <a:spcPts val="595"/>
              </a:spcBef>
            </a:pPr>
            <a:r>
              <a:rPr sz="1000" b="1" dirty="0">
                <a:solidFill>
                  <a:srgbClr val="4A657A"/>
                </a:solidFill>
                <a:latin typeface="NunitoSans-SemiBold"/>
                <a:cs typeface="NunitoSans-SemiBold"/>
              </a:rPr>
              <a:t>The</a:t>
            </a:r>
            <a:r>
              <a:rPr sz="1000" b="1" spc="-4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provide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growth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consistent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30" dirty="0">
                <a:solidFill>
                  <a:srgbClr val="4A657A"/>
                </a:solidFill>
                <a:latin typeface="NunitoSans-SemiBold"/>
                <a:cs typeface="NunitoSans-SemiBold"/>
              </a:rPr>
              <a:t> </a:t>
            </a:r>
            <a:r>
              <a:rPr sz="1000" b="1" spc="-25" dirty="0">
                <a:solidFill>
                  <a:srgbClr val="4A657A"/>
                </a:solidFill>
                <a:latin typeface="NunitoSans-SemiBold"/>
                <a:cs typeface="NunitoSans-SemiBold"/>
              </a:rPr>
              <a:t>the </a:t>
            </a:r>
            <a:r>
              <a:rPr sz="1000" b="1" dirty="0">
                <a:solidFill>
                  <a:srgbClr val="4A657A"/>
                </a:solidFill>
                <a:latin typeface="NunitoSans-SemiBold"/>
                <a:cs typeface="NunitoSans-SemiBold"/>
              </a:rPr>
              <a:t>investor’s</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time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strategy’s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0" dirty="0">
                <a:solidFill>
                  <a:srgbClr val="4A657A"/>
                </a:solidFill>
                <a:latin typeface="NunitoSans-SemiBold"/>
                <a:cs typeface="NunitoSans-SemiBold"/>
              </a:rPr>
              <a:t> will </a:t>
            </a:r>
            <a:r>
              <a:rPr sz="1000" b="1" dirty="0">
                <a:solidFill>
                  <a:srgbClr val="4A657A"/>
                </a:solidFill>
                <a:latin typeface="NunitoSans-SemiBold"/>
                <a:cs typeface="NunitoSans-SemiBold"/>
              </a:rPr>
              <a:t>become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gradually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more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conservative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date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approaches, </a:t>
            </a:r>
            <a:r>
              <a:rPr sz="1000" b="1" dirty="0">
                <a:solidFill>
                  <a:srgbClr val="4A657A"/>
                </a:solidFill>
                <a:latin typeface="NunitoSans-SemiBold"/>
                <a:cs typeface="NunitoSans-SemiBold"/>
              </a:rPr>
              <a:t>seeking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dampen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overall</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volatility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a:p>
            <a:pPr marL="12700" marR="38100">
              <a:lnSpc>
                <a:spcPct val="116700"/>
              </a:lnSpc>
              <a:spcBef>
                <a:spcPts val="600"/>
              </a:spcBef>
            </a:pPr>
            <a:r>
              <a:rPr sz="1000" b="1" dirty="0">
                <a:solidFill>
                  <a:srgbClr val="4A657A"/>
                </a:solidFill>
                <a:latin typeface="NunitoSans-SemiBold"/>
                <a:cs typeface="NunitoSans-SemiBold"/>
              </a:rPr>
              <a:t>The</a:t>
            </a:r>
            <a:r>
              <a:rPr sz="1000" b="1" spc="-35" dirty="0">
                <a:solidFill>
                  <a:srgbClr val="4A657A"/>
                </a:solidFill>
                <a:latin typeface="NunitoSans-SemiBold"/>
                <a:cs typeface="NunitoSans-SemiBold"/>
              </a:rPr>
              <a:t> </a:t>
            </a:r>
            <a:r>
              <a:rPr sz="1000" b="1" dirty="0">
                <a:solidFill>
                  <a:srgbClr val="4A657A"/>
                </a:solidFill>
                <a:latin typeface="NunitoSans-SemiBold"/>
                <a:cs typeface="NunitoSans-SemiBold"/>
              </a:rPr>
              <a:t>portfolio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is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comprised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mutual funds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lang="en-US" sz="1000" b="1" dirty="0">
                <a:solidFill>
                  <a:srgbClr val="4A657A"/>
                </a:solidFill>
                <a:latin typeface="NunitoSans-SemiBold"/>
                <a:cs typeface="NunitoSans-SemiBold"/>
              </a:rPr>
              <a:t> designed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6964786"/>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8" name="object 28"/>
          <p:cNvSpPr/>
          <p:nvPr/>
        </p:nvSpPr>
        <p:spPr>
          <a:xfrm>
            <a:off x="539495" y="7399481"/>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350635"/>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0" name="object 30"/>
          <p:cNvSpPr/>
          <p:nvPr/>
        </p:nvSpPr>
        <p:spPr>
          <a:xfrm>
            <a:off x="539495" y="8185302"/>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dirty="0">
              <a:latin typeface="Nunito-Black"/>
              <a:cs typeface="Nunito-Black"/>
            </a:endParaRPr>
          </a:p>
        </p:txBody>
      </p:sp>
      <p:sp>
        <p:nvSpPr>
          <p:cNvPr id="32" name="object 32"/>
          <p:cNvSpPr/>
          <p:nvPr/>
        </p:nvSpPr>
        <p:spPr>
          <a:xfrm>
            <a:off x="5175148" y="5114439"/>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327541"/>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579388"/>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42" name="object 42"/>
          <p:cNvPicPr/>
          <p:nvPr/>
        </p:nvPicPr>
        <p:blipFill>
          <a:blip r:embed="rId2" cstate="print"/>
          <a:stretch>
            <a:fillRect/>
          </a:stretch>
        </p:blipFill>
        <p:spPr>
          <a:xfrm>
            <a:off x="3872735" y="4961896"/>
            <a:ext cx="241274" cy="241261"/>
          </a:xfrm>
          <a:prstGeom prst="rect">
            <a:avLst/>
          </a:prstGeom>
        </p:spPr>
      </p:pic>
      <p:pic>
        <p:nvPicPr>
          <p:cNvPr id="43" name="object 43"/>
          <p:cNvPicPr/>
          <p:nvPr/>
        </p:nvPicPr>
        <p:blipFill>
          <a:blip r:embed="rId3"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4198324799"/>
              </p:ext>
            </p:extLst>
          </p:nvPr>
        </p:nvGraphicFramePr>
        <p:xfrm>
          <a:off x="657225" y="2873057"/>
          <a:ext cx="4319524" cy="2864485"/>
        </p:xfrm>
        <a:graphic>
          <a:graphicData uri="http://schemas.openxmlformats.org/drawingml/2006/table">
            <a:tbl>
              <a:tblPr firstRow="1" bandRow="1">
                <a:tableStyleId>{2D5ABB26-0587-4C30-8999-92F81FD0307C}</a:tableStyleId>
              </a:tblPr>
              <a:tblGrid>
                <a:gridCol w="2055673">
                  <a:extLst>
                    <a:ext uri="{9D8B030D-6E8A-4147-A177-3AD203B41FA5}">
                      <a16:colId xmlns:a16="http://schemas.microsoft.com/office/drawing/2014/main" val="20000"/>
                    </a:ext>
                  </a:extLst>
                </a:gridCol>
                <a:gridCol w="1925363">
                  <a:extLst>
                    <a:ext uri="{9D8B030D-6E8A-4147-A177-3AD203B41FA5}">
                      <a16:colId xmlns:a16="http://schemas.microsoft.com/office/drawing/2014/main" val="20001"/>
                    </a:ext>
                  </a:extLst>
                </a:gridCol>
                <a:gridCol w="338488">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7.49</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3.31%</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rowSpan="5" gridSpan="2">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algn="r">
                        <a:lnSpc>
                          <a:spcPct val="100000"/>
                        </a:lnSpc>
                        <a:spcBef>
                          <a:spcPts val="345"/>
                        </a:spcBef>
                      </a:pPr>
                      <a:endParaRPr sz="900" dirty="0">
                        <a:solidFill>
                          <a:schemeClr val="bg1"/>
                        </a:solidFill>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dirty="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4" cstate="print"/>
          <a:stretch>
            <a:fillRect/>
          </a:stretch>
        </p:blipFill>
        <p:spPr>
          <a:xfrm>
            <a:off x="2827779" y="5398554"/>
            <a:ext cx="241274" cy="241261"/>
          </a:xfrm>
          <a:prstGeom prst="rect">
            <a:avLst/>
          </a:prstGeom>
        </p:spPr>
      </p:pic>
      <p:pic>
        <p:nvPicPr>
          <p:cNvPr id="49" name="object 49"/>
          <p:cNvPicPr/>
          <p:nvPr/>
        </p:nvPicPr>
        <p:blipFill>
          <a:blip r:embed="rId5"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175148" y="3551208"/>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6342" y="3036882"/>
            <a:ext cx="1027508" cy="283451"/>
          </a:xfrm>
          <a:prstGeom prst="rect">
            <a:avLst/>
          </a:prstGeom>
        </p:spPr>
      </p:pic>
      <p:sp>
        <p:nvSpPr>
          <p:cNvPr id="55" name="object 36">
            <a:extLst>
              <a:ext uri="{FF2B5EF4-FFF2-40B4-BE49-F238E27FC236}">
                <a16:creationId xmlns:a16="http://schemas.microsoft.com/office/drawing/2014/main" id="{3779CC4D-741E-47A0-9F50-7952A06665BD}"/>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8"/>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56" name="TextBox 55">
            <a:extLst>
              <a:ext uri="{FF2B5EF4-FFF2-40B4-BE49-F238E27FC236}">
                <a16:creationId xmlns:a16="http://schemas.microsoft.com/office/drawing/2014/main" id="{B8F4293F-0E99-4F58-9CF8-D9B501B2C949}"/>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57" name="TextBox 56">
            <a:extLst>
              <a:ext uri="{FF2B5EF4-FFF2-40B4-BE49-F238E27FC236}">
                <a16:creationId xmlns:a16="http://schemas.microsoft.com/office/drawing/2014/main" id="{7DA48170-9756-4A82-8D6F-072F9B22F762}"/>
              </a:ext>
            </a:extLst>
          </p:cNvPr>
          <p:cNvSpPr txBox="1"/>
          <p:nvPr/>
        </p:nvSpPr>
        <p:spPr>
          <a:xfrm>
            <a:off x="539424" y="3570000"/>
            <a:ext cx="1986281" cy="2369880"/>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p>
          <a:p>
            <a:endParaRPr lang="en-US" dirty="0"/>
          </a:p>
        </p:txBody>
      </p:sp>
      <p:sp>
        <p:nvSpPr>
          <p:cNvPr id="63" name="TextBox 62">
            <a:extLst>
              <a:ext uri="{FF2B5EF4-FFF2-40B4-BE49-F238E27FC236}">
                <a16:creationId xmlns:a16="http://schemas.microsoft.com/office/drawing/2014/main" id="{5916D676-F23F-4651-A0AE-0653D928966E}"/>
              </a:ext>
            </a:extLst>
          </p:cNvPr>
          <p:cNvSpPr txBox="1"/>
          <p:nvPr/>
        </p:nvSpPr>
        <p:spPr>
          <a:xfrm>
            <a:off x="539495" y="3564235"/>
            <a:ext cx="1986281" cy="2369880"/>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p>
          <a:p>
            <a:endParaRPr lang="en-US" dirty="0"/>
          </a:p>
        </p:txBody>
      </p:sp>
      <p:sp>
        <p:nvSpPr>
          <p:cNvPr id="24" name="object 41">
            <a:extLst>
              <a:ext uri="{FF2B5EF4-FFF2-40B4-BE49-F238E27FC236}">
                <a16:creationId xmlns:a16="http://schemas.microsoft.com/office/drawing/2014/main" id="{418CB4E8-3217-8ABD-B03C-5E7190878C82}"/>
              </a:ext>
            </a:extLst>
          </p:cNvPr>
          <p:cNvSpPr txBox="1"/>
          <p:nvPr/>
        </p:nvSpPr>
        <p:spPr>
          <a:xfrm>
            <a:off x="457200" y="86106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36" name="object 41">
            <a:extLst>
              <a:ext uri="{FF2B5EF4-FFF2-40B4-BE49-F238E27FC236}">
                <a16:creationId xmlns:a16="http://schemas.microsoft.com/office/drawing/2014/main" id="{8947E34E-FDB9-5FA1-F8CE-867BA46ADC61}"/>
              </a:ext>
            </a:extLst>
          </p:cNvPr>
          <p:cNvSpPr txBox="1"/>
          <p:nvPr/>
        </p:nvSpPr>
        <p:spPr>
          <a:xfrm>
            <a:off x="504552" y="92042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graphicFrame>
        <p:nvGraphicFramePr>
          <p:cNvPr id="41" name="Chart 40">
            <a:extLst>
              <a:ext uri="{FF2B5EF4-FFF2-40B4-BE49-F238E27FC236}">
                <a16:creationId xmlns:a16="http://schemas.microsoft.com/office/drawing/2014/main" id="{46D9579B-EA0E-F607-7BC8-0F9852CC2584}"/>
              </a:ext>
            </a:extLst>
          </p:cNvPr>
          <p:cNvGraphicFramePr/>
          <p:nvPr>
            <p:extLst>
              <p:ext uri="{D42A27DB-BD31-4B8C-83A1-F6EECF244321}">
                <p14:modId xmlns:p14="http://schemas.microsoft.com/office/powerpoint/2010/main" val="3608825616"/>
              </p:ext>
            </p:extLst>
          </p:nvPr>
        </p:nvGraphicFramePr>
        <p:xfrm>
          <a:off x="4942459" y="6324600"/>
          <a:ext cx="2296541" cy="1465821"/>
        </p:xfrm>
        <a:graphic>
          <a:graphicData uri="http://schemas.openxmlformats.org/drawingml/2006/chart">
            <c:chart xmlns:c="http://schemas.openxmlformats.org/drawingml/2006/chart" xmlns:r="http://schemas.openxmlformats.org/officeDocument/2006/relationships" r:id="rId9"/>
          </a:graphicData>
        </a:graphic>
      </p:graphicFrame>
      <p:sp>
        <p:nvSpPr>
          <p:cNvPr id="46" name="Rounded Rectangle 61">
            <a:extLst>
              <a:ext uri="{FF2B5EF4-FFF2-40B4-BE49-F238E27FC236}">
                <a16:creationId xmlns:a16="http://schemas.microsoft.com/office/drawing/2014/main" id="{BB4BEE5B-80B5-2637-B346-E0207B6C09C8}"/>
              </a:ext>
            </a:extLst>
          </p:cNvPr>
          <p:cNvSpPr/>
          <p:nvPr/>
        </p:nvSpPr>
        <p:spPr>
          <a:xfrm>
            <a:off x="5219700" y="7970520"/>
            <a:ext cx="106680" cy="10668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object 39">
            <a:extLst>
              <a:ext uri="{FF2B5EF4-FFF2-40B4-BE49-F238E27FC236}">
                <a16:creationId xmlns:a16="http://schemas.microsoft.com/office/drawing/2014/main" id="{22DF5096-25B1-50E4-2F1B-F8FBCA78221B}"/>
              </a:ext>
            </a:extLst>
          </p:cNvPr>
          <p:cNvPicPr/>
          <p:nvPr/>
        </p:nvPicPr>
        <p:blipFill>
          <a:blip r:embed="rId10" cstate="print"/>
          <a:stretch>
            <a:fillRect/>
          </a:stretch>
        </p:blipFill>
        <p:spPr>
          <a:xfrm>
            <a:off x="5220875" y="7777582"/>
            <a:ext cx="101498" cy="101498"/>
          </a:xfrm>
          <a:prstGeom prst="rect">
            <a:avLst/>
          </a:prstGeom>
          <a:solidFill>
            <a:srgbClr val="97D1F1"/>
          </a:solidFill>
        </p:spPr>
      </p:pic>
      <p:sp>
        <p:nvSpPr>
          <p:cNvPr id="50" name="object 35">
            <a:extLst>
              <a:ext uri="{FF2B5EF4-FFF2-40B4-BE49-F238E27FC236}">
                <a16:creationId xmlns:a16="http://schemas.microsoft.com/office/drawing/2014/main" id="{270F0181-CBAB-4C08-7B4A-3F179334AA6A}"/>
              </a:ext>
            </a:extLst>
          </p:cNvPr>
          <p:cNvSpPr txBox="1"/>
          <p:nvPr/>
        </p:nvSpPr>
        <p:spPr>
          <a:xfrm>
            <a:off x="5359399" y="7698410"/>
            <a:ext cx="1508413" cy="803618"/>
          </a:xfrm>
          <a:prstGeom prst="rect">
            <a:avLst/>
          </a:prstGeom>
        </p:spPr>
        <p:txBody>
          <a:bodyPr vert="horz" wrap="square" lIns="0" tIns="12700" rIns="0" bIns="0" rtlCol="0">
            <a:spAutoFit/>
          </a:bodyPr>
          <a:lstStyle/>
          <a:p>
            <a:pPr marL="12700" marR="5080">
              <a:lnSpc>
                <a:spcPct val="138900"/>
              </a:lnSpc>
              <a:spcBef>
                <a:spcPts val="100"/>
              </a:spcBef>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Fixed Income</a:t>
            </a:r>
          </a:p>
          <a:p>
            <a:pPr marL="12700" marR="5080">
              <a:lnSpc>
                <a:spcPct val="138900"/>
              </a:lnSpc>
              <a:spcBef>
                <a:spcPts val="100"/>
              </a:spcBef>
            </a:pPr>
            <a:r>
              <a:rPr lang="en-US" sz="900" b="1" spc="-10" dirty="0">
                <a:solidFill>
                  <a:srgbClr val="4A657A"/>
                </a:solidFill>
                <a:latin typeface="NunitoSans-SemiBold"/>
                <a:cs typeface="NunitoSans-SemiBold"/>
              </a:rPr>
              <a:t>U.S. Equity</a:t>
            </a:r>
          </a:p>
          <a:p>
            <a:pPr marL="12700" marR="5080">
              <a:lnSpc>
                <a:spcPct val="138900"/>
              </a:lnSpc>
              <a:spcBef>
                <a:spcPts val="100"/>
              </a:spcBef>
            </a:pPr>
            <a:r>
              <a:rPr lang="en-US" sz="900" b="1" spc="-10" dirty="0">
                <a:solidFill>
                  <a:srgbClr val="4A657A"/>
                </a:solidFill>
                <a:latin typeface="NunitoSans-SemiBold"/>
                <a:cs typeface="NunitoSans-SemiBold"/>
              </a:rPr>
              <a:t>Non-U.S. Equity </a:t>
            </a:r>
          </a:p>
          <a:p>
            <a:pPr marL="12700" marR="5080">
              <a:lnSpc>
                <a:spcPct val="138900"/>
              </a:lnSpc>
              <a:spcBef>
                <a:spcPts val="100"/>
              </a:spcBef>
            </a:pPr>
            <a:r>
              <a:rPr lang="en-US" sz="900" b="1" spc="-10" dirty="0">
                <a:solidFill>
                  <a:srgbClr val="4A657A"/>
                </a:solidFill>
                <a:latin typeface="NunitoSans-SemiBold"/>
                <a:cs typeface="NunitoSans-SemiBold"/>
              </a:rPr>
              <a:t>Non-U.S. Fixed Income </a:t>
            </a:r>
            <a:endParaRPr sz="900" dirty="0">
              <a:latin typeface="NunitoSans-SemiBold"/>
              <a:cs typeface="NunitoSans-SemiBold"/>
            </a:endParaRPr>
          </a:p>
        </p:txBody>
      </p:sp>
      <p:sp>
        <p:nvSpPr>
          <p:cNvPr id="51" name="object 37">
            <a:extLst>
              <a:ext uri="{FF2B5EF4-FFF2-40B4-BE49-F238E27FC236}">
                <a16:creationId xmlns:a16="http://schemas.microsoft.com/office/drawing/2014/main" id="{F0178AA8-4379-DF71-ED08-9345FBD24FB4}"/>
              </a:ext>
            </a:extLst>
          </p:cNvPr>
          <p:cNvSpPr txBox="1"/>
          <p:nvPr/>
        </p:nvSpPr>
        <p:spPr>
          <a:xfrm>
            <a:off x="6909376" y="7689265"/>
            <a:ext cx="365760" cy="774571"/>
          </a:xfrm>
          <a:prstGeom prst="rect">
            <a:avLst/>
          </a:prstGeom>
        </p:spPr>
        <p:txBody>
          <a:bodyPr vert="horz" wrap="square" lIns="0" tIns="66040" rIns="0" bIns="0" rtlCol="0">
            <a:spAutoFit/>
          </a:bodyPr>
          <a:lstStyle/>
          <a:p>
            <a:pPr marL="12700">
              <a:lnSpc>
                <a:spcPct val="100000"/>
              </a:lnSpc>
              <a:spcBef>
                <a:spcPts val="520"/>
              </a:spcBef>
            </a:pPr>
            <a:r>
              <a:rPr lang="en-US" sz="900" b="1" spc="-10" dirty="0">
                <a:solidFill>
                  <a:srgbClr val="4A657A"/>
                </a:solidFill>
                <a:latin typeface="NunitoSans-SemiBold"/>
                <a:cs typeface="NunitoSans-SemiBold"/>
              </a:rPr>
              <a:t>49</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33</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17.</a:t>
            </a:r>
            <a:r>
              <a:rPr sz="900" b="1" spc="-10" dirty="0">
                <a:solidFill>
                  <a:srgbClr val="4A657A"/>
                </a:solidFill>
                <a:latin typeface="NunitoSans-SemiBold"/>
                <a:cs typeface="NunitoSans-SemiBold"/>
              </a:rPr>
              <a:t>0%</a:t>
            </a:r>
            <a:endParaRPr lang="en-US" sz="900" b="1" spc="-10" dirty="0">
              <a:solidFill>
                <a:srgbClr val="4A657A"/>
              </a:solidFill>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  1.0%</a:t>
            </a:r>
            <a:endParaRPr sz="900" dirty="0">
              <a:latin typeface="NunitoSans-SemiBold"/>
              <a:cs typeface="NunitoSans-SemiBold"/>
            </a:endParaRPr>
          </a:p>
        </p:txBody>
      </p:sp>
      <p:sp>
        <p:nvSpPr>
          <p:cNvPr id="52" name="Rounded Rectangle 66">
            <a:extLst>
              <a:ext uri="{FF2B5EF4-FFF2-40B4-BE49-F238E27FC236}">
                <a16:creationId xmlns:a16="http://schemas.microsoft.com/office/drawing/2014/main" id="{D411740A-5A07-49D5-5846-D2378B5C0FD0}"/>
              </a:ext>
            </a:extLst>
          </p:cNvPr>
          <p:cNvSpPr/>
          <p:nvPr/>
        </p:nvSpPr>
        <p:spPr>
          <a:xfrm>
            <a:off x="5221674" y="8181265"/>
            <a:ext cx="101496" cy="101496"/>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15">
            <a:extLst>
              <a:ext uri="{FF2B5EF4-FFF2-40B4-BE49-F238E27FC236}">
                <a16:creationId xmlns:a16="http://schemas.microsoft.com/office/drawing/2014/main" id="{411A7BA9-9D97-BF50-A432-59169CD0EB9F}"/>
              </a:ext>
            </a:extLst>
          </p:cNvPr>
          <p:cNvSpPr/>
          <p:nvPr/>
        </p:nvSpPr>
        <p:spPr>
          <a:xfrm>
            <a:off x="5222596" y="8379564"/>
            <a:ext cx="101496" cy="10149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bject 18">
            <a:extLst>
              <a:ext uri="{FF2B5EF4-FFF2-40B4-BE49-F238E27FC236}">
                <a16:creationId xmlns:a16="http://schemas.microsoft.com/office/drawing/2014/main" id="{DCF5BA22-561A-6DB0-C91C-C64F1296C059}"/>
              </a:ext>
            </a:extLst>
          </p:cNvPr>
          <p:cNvSpPr txBox="1"/>
          <p:nvPr/>
        </p:nvSpPr>
        <p:spPr>
          <a:xfrm>
            <a:off x="5193870" y="2867893"/>
            <a:ext cx="2057400" cy="1551707"/>
          </a:xfrm>
          <a:prstGeom prst="rect">
            <a:avLst/>
          </a:prstGeom>
        </p:spPr>
        <p:txBody>
          <a:bodyPr vert="horz" wrap="square" lIns="0" tIns="12700" rIns="0" bIns="0" rtlCol="0">
            <a:spAutoFit/>
          </a:bodyPr>
          <a:lstStyle/>
          <a:p>
            <a:pPr marL="4763" algn="l">
              <a:lnSpc>
                <a:spcPts val="1035"/>
              </a:lnSpc>
              <a:tabLst>
                <a:tab pos="1714500" algn="l"/>
              </a:tabLst>
            </a:pPr>
            <a:r>
              <a:rPr lang="en-US" sz="900" b="1" dirty="0">
                <a:solidFill>
                  <a:srgbClr val="4A657A"/>
                </a:solidFill>
                <a:latin typeface="NunitoSans-SemiBold"/>
                <a:cs typeface="NunitoSans-SemiBold"/>
              </a:rPr>
              <a:t>Fidelity® U.S. Bond Index Fund	19.0%</a:t>
            </a:r>
          </a:p>
          <a:p>
            <a:pPr marL="4763" algn="l">
              <a:lnSpc>
                <a:spcPts val="1035"/>
              </a:lnSpc>
              <a:tabLst>
                <a:tab pos="1874838"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dirty="0">
                <a:solidFill>
                  <a:srgbClr val="4A657A"/>
                </a:solidFill>
                <a:latin typeface="NunitoSans-SemiBold"/>
                <a:cs typeface="NunitoSans-SemiBold"/>
              </a:rPr>
              <a:t>Schwab U.S. Aggregate Bond 	19.0%</a:t>
            </a:r>
          </a:p>
          <a:p>
            <a:pPr marL="4763" algn="l">
              <a:lnSpc>
                <a:spcPts val="1035"/>
              </a:lnSpc>
              <a:tabLst>
                <a:tab pos="1874838" algn="l"/>
              </a:tabLst>
            </a:pPr>
            <a:r>
              <a:rPr lang="en-US" sz="900" b="1" dirty="0">
                <a:solidFill>
                  <a:srgbClr val="4A657A"/>
                </a:solidFill>
                <a:latin typeface="NunitoSans-SemiBold"/>
                <a:cs typeface="NunitoSans-SemiBold"/>
              </a:rPr>
              <a:t>Index Fund</a:t>
            </a:r>
          </a:p>
          <a:p>
            <a:pPr marL="4763" algn="l">
              <a:lnSpc>
                <a:spcPts val="1035"/>
              </a:lnSpc>
              <a:tabLst>
                <a:tab pos="1714500"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dirty="0">
                <a:solidFill>
                  <a:srgbClr val="4A657A"/>
                </a:solidFill>
                <a:latin typeface="NunitoSans-SemiBold"/>
                <a:cs typeface="NunitoSans-SemiBold"/>
              </a:rPr>
              <a:t>Fidelity® Total Market Index	17.0%</a:t>
            </a:r>
          </a:p>
          <a:p>
            <a:pPr marL="4763" algn="l">
              <a:lnSpc>
                <a:spcPts val="1035"/>
              </a:lnSpc>
              <a:tabLst>
                <a:tab pos="1874838" algn="l"/>
              </a:tabLst>
            </a:pPr>
            <a:r>
              <a:rPr lang="en-US" sz="900" b="1" dirty="0">
                <a:solidFill>
                  <a:srgbClr val="4A657A"/>
                </a:solidFill>
                <a:latin typeface="NunitoSans-SemiBold"/>
                <a:cs typeface="NunitoSans-SemiBold"/>
              </a:rPr>
              <a:t>Fund</a:t>
            </a:r>
            <a:br>
              <a:rPr lang="en-US" sz="300" dirty="0">
                <a:latin typeface="NunitoSans-SemiBold"/>
                <a:cs typeface="NunitoSans-SemiBold"/>
              </a:rPr>
            </a:br>
            <a:endParaRPr lang="en-US" sz="300" dirty="0">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Total Stock Market Index 	16.0%</a:t>
            </a:r>
          </a:p>
          <a:p>
            <a:pPr marL="4763" algn="l">
              <a:lnSpc>
                <a:spcPts val="1035"/>
              </a:lnSpc>
              <a:tabLst>
                <a:tab pos="1874838" algn="l"/>
              </a:tabLst>
            </a:pPr>
            <a:r>
              <a:rPr lang="en-US" sz="900" b="1" spc="-10" dirty="0">
                <a:solidFill>
                  <a:srgbClr val="4A657A"/>
                </a:solidFill>
                <a:latin typeface="NunitoSans-SemiBold"/>
                <a:cs typeface="NunitoSans-SemiBold"/>
              </a:rPr>
              <a:t>Fund®</a:t>
            </a:r>
          </a:p>
          <a:p>
            <a:pPr marL="4763" algn="l">
              <a:lnSpc>
                <a:spcPts val="1035"/>
              </a:lnSpc>
              <a:tabLst>
                <a:tab pos="1874838" algn="l"/>
              </a:tabLst>
            </a:pPr>
            <a:endParaRPr lang="en-US" sz="600" b="1" spc="-10"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International Index Fund	12.0%</a:t>
            </a:r>
            <a:endParaRPr lang="en-US" sz="900" dirty="0">
              <a:latin typeface="NunitoSans-SemiBold"/>
              <a:cs typeface="NunitoSans-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sz="1200" b="1" spc="-20" dirty="0">
                <a:solidFill>
                  <a:srgbClr val="708493"/>
                </a:solidFill>
                <a:latin typeface="NunitoSans-SemiBold"/>
                <a:cs typeface="NunitoSans-SemiBold"/>
              </a:rPr>
              <a:t>20</a:t>
            </a:r>
            <a:r>
              <a:rPr lang="en-US" sz="1200" b="1" spc="-20" dirty="0">
                <a:solidFill>
                  <a:srgbClr val="708493"/>
                </a:solidFill>
                <a:latin typeface="NunitoSans-SemiBold"/>
                <a:cs typeface="NunitoSans-SemiBold"/>
              </a:rPr>
              <a:t>3</a:t>
            </a:r>
            <a:r>
              <a:rPr sz="1200" b="1" spc="-20" dirty="0">
                <a:solidFill>
                  <a:srgbClr val="708493"/>
                </a:solidFill>
                <a:latin typeface="NunitoSans-SemiBold"/>
                <a:cs typeface="NunitoSans-SemiBold"/>
              </a:rPr>
              <a:t>0</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4" name="object 36">
            <a:extLst>
              <a:ext uri="{FF2B5EF4-FFF2-40B4-BE49-F238E27FC236}">
                <a16:creationId xmlns:a16="http://schemas.microsoft.com/office/drawing/2014/main" id="{4CCB818B-AC16-4078-9FCC-06C7B77DC78F}"/>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5" name="TextBox 54">
            <a:extLst>
              <a:ext uri="{FF2B5EF4-FFF2-40B4-BE49-F238E27FC236}">
                <a16:creationId xmlns:a16="http://schemas.microsoft.com/office/drawing/2014/main" id="{6E6206D6-9861-4D78-B049-547225F327D8}"/>
              </a:ext>
            </a:extLst>
          </p:cNvPr>
          <p:cNvSpPr txBox="1"/>
          <p:nvPr/>
        </p:nvSpPr>
        <p:spPr>
          <a:xfrm>
            <a:off x="432771" y="9546306"/>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11" name="object 3">
            <a:extLst>
              <a:ext uri="{FF2B5EF4-FFF2-40B4-BE49-F238E27FC236}">
                <a16:creationId xmlns:a16="http://schemas.microsoft.com/office/drawing/2014/main" id="{45374CDA-C601-4005-9FCE-059F59028457}"/>
              </a:ext>
            </a:extLst>
          </p:cNvPr>
          <p:cNvSpPr txBox="1"/>
          <p:nvPr/>
        </p:nvSpPr>
        <p:spPr>
          <a:xfrm>
            <a:off x="495300" y="1028724"/>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3" name="object 35">
            <a:extLst>
              <a:ext uri="{FF2B5EF4-FFF2-40B4-BE49-F238E27FC236}">
                <a16:creationId xmlns:a16="http://schemas.microsoft.com/office/drawing/2014/main" id="{103C8FBC-4AA4-BA26-6650-3FD8B336C1D2}"/>
              </a:ext>
            </a:extLst>
          </p:cNvPr>
          <p:cNvSpPr txBox="1"/>
          <p:nvPr/>
        </p:nvSpPr>
        <p:spPr>
          <a:xfrm>
            <a:off x="520700" y="6972300"/>
            <a:ext cx="65659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4" name="Picture 3">
            <a:extLst>
              <a:ext uri="{FF2B5EF4-FFF2-40B4-BE49-F238E27FC236}">
                <a16:creationId xmlns:a16="http://schemas.microsoft.com/office/drawing/2014/main" id="{F48FD7E2-AA0F-F993-B0FF-C0EDCC584ECD}"/>
              </a:ext>
            </a:extLst>
          </p:cNvPr>
          <p:cNvPicPr>
            <a:picLocks noChangeAspect="1"/>
          </p:cNvPicPr>
          <p:nvPr/>
        </p:nvPicPr>
        <p:blipFill>
          <a:blip r:embed="rId4"/>
          <a:stretch>
            <a:fillRect/>
          </a:stretch>
        </p:blipFill>
        <p:spPr>
          <a:xfrm>
            <a:off x="495299" y="4540536"/>
            <a:ext cx="3812749" cy="2118194"/>
          </a:xfrm>
          <a:prstGeom prst="rect">
            <a:avLst/>
          </a:prstGeom>
        </p:spPr>
      </p:pic>
      <p:pic>
        <p:nvPicPr>
          <p:cNvPr id="9" name="Picture 8">
            <a:extLst>
              <a:ext uri="{FF2B5EF4-FFF2-40B4-BE49-F238E27FC236}">
                <a16:creationId xmlns:a16="http://schemas.microsoft.com/office/drawing/2014/main" id="{B9C8F8A2-F4F4-C1E9-431E-6E6ED31A15F2}"/>
              </a:ext>
            </a:extLst>
          </p:cNvPr>
          <p:cNvPicPr>
            <a:picLocks noChangeAspect="1"/>
          </p:cNvPicPr>
          <p:nvPr/>
        </p:nvPicPr>
        <p:blipFill>
          <a:blip r:embed="rId5"/>
          <a:stretch>
            <a:fillRect/>
          </a:stretch>
        </p:blipFill>
        <p:spPr>
          <a:xfrm>
            <a:off x="495299" y="1368094"/>
            <a:ext cx="6913104" cy="294075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495300" y="1037441"/>
            <a:ext cx="6896100" cy="8799845"/>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non-U.S. fixed income securities involve certain risks, including foreign currency risk, the risk of political or economic instability, different legal and accounting practices, increased volatility and reduced liquidity. These are in addition to the risks associated with all fixed income securities, including interest rate risk, market risk and the possibility of issuer default.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Investments in inflation-protected securities are subject to several general risks, including interest rate risk, credit risk, market risk and inflation-protected securities risk. Interest payments on inflation-protected securities will vary as the principal and/or interest is adjusted for inflation and may be more volatile than interest paid on ordinary fixed income securities.</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2030</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495300" y="1037441"/>
            <a:ext cx="6896100" cy="5641929"/>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spcBef>
                <a:spcPts val="300"/>
              </a:spcBef>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 </a:t>
            </a:r>
          </a:p>
          <a:p>
            <a:pPr rtl="0">
              <a:spcBef>
                <a:spcPts val="300"/>
              </a:spcBef>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spcBef>
                <a:spcPts val="300"/>
              </a:spcBef>
            </a:pPr>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a:latin typeface="Nunito Sans" pitchFamily="2" charset="0"/>
              </a:rPr>
              <a:t>BNYA-VEST-103-24</a:t>
            </a:r>
            <a:endParaRPr lang="en-US" sz="500" dirty="0">
              <a:latin typeface="Nunito Sans" pitchFamily="2" charset="0"/>
            </a:endParaRPr>
          </a:p>
          <a:p>
            <a:pPr rtl="0"/>
            <a:endParaRPr lang="en-US" sz="800" b="1" dirty="0">
              <a:latin typeface="Nunito Sans" pitchFamily="2" charset="0"/>
            </a:endParaRPr>
          </a:p>
          <a:p>
            <a:pPr rtl="0"/>
            <a:r>
              <a:rPr lang="en-US" sz="800" b="1" dirty="0">
                <a:latin typeface="Nunito Sans" pitchFamily="2" charset="0"/>
              </a:rPr>
              <a:t>Glossary of Terms</a:t>
            </a:r>
          </a:p>
          <a:p>
            <a:pPr rtl="0"/>
            <a:endParaRPr lang="en-US" sz="800"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 </a:t>
            </a:r>
            <a:r>
              <a:rPr lang="en-GB" sz="800" dirty="0">
                <a:effectLst/>
                <a:latin typeface="Nunito Sans" pitchFamily="2" charset="0"/>
                <a:ea typeface="Calibri" panose="020F0502020204030204" pitchFamily="34" charset="0"/>
                <a:cs typeface="Times New Roman" panose="02020603050405020304" pitchFamily="18" charset="0"/>
              </a:rPr>
              <a:t> </a:t>
            </a:r>
            <a:endParaRPr lang="en-US" sz="1100" dirty="0">
              <a:latin typeface="Nunito Sans" pitchFamily="2" charset="0"/>
            </a:endParaRPr>
          </a:p>
          <a:p>
            <a:pPr>
              <a:lnSpc>
                <a:spcPct val="107000"/>
              </a:lnSpc>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2030</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3894</TotalTime>
  <Words>3151</Words>
  <Application>Microsoft Office PowerPoint</Application>
  <PresentationFormat>Custom</PresentationFormat>
  <Paragraphs>105</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Target Retirement Strategy: 2030</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DeLeo, Amber</dc:creator>
  <cp:lastModifiedBy>Armstrong, Andrew</cp:lastModifiedBy>
  <cp:revision>98</cp:revision>
  <dcterms:created xsi:type="dcterms:W3CDTF">2022-05-04T21:48:43Z</dcterms:created>
  <dcterms:modified xsi:type="dcterms:W3CDTF">2025-01-16T19:34:54Z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2022-07-26T19:35:58Z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e6adfbae-e9cc-4dcf-ad6d-2a34f0b19b04</vt:lpwstr>
  </property>
  <property fmtid="{D5CDD505-2E9C-101B-9397-08002B2CF9AE}" pid="11" name="MSIP_Label_5781dfe3-6600-4878-ab62-89c56005e52a_ContentBits">
    <vt:lpwstr>0</vt:lpwstr>
  </property>
</Properties>
</file>