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2640" userDrawn="1">
          <p15:clr>
            <a:srgbClr val="A4A3A4"/>
          </p15:clr>
        </p15:guide>
        <p15:guide id="2" pos="4464" userDrawn="1">
          <p15:clr>
            <a:srgbClr val="A4A3A4"/>
          </p15:clr>
        </p15:guide>
        <p15:guide id="3" orient="horz" pos="6096" userDrawn="1">
          <p15:clr>
            <a:srgbClr val="A4A3A4"/>
          </p15:clr>
        </p15:guide>
        <p15:guide id="4" orient="horz" pos="3840" userDrawn="1">
          <p15:clr>
            <a:srgbClr val="A4A3A4"/>
          </p15:clr>
        </p15:guide>
        <p15:guide id="5" pos="336" userDrawn="1">
          <p15:clr>
            <a:srgbClr val="A4A3A4"/>
          </p15:clr>
        </p15:guide>
        <p15:guide id="6" pos="2832" userDrawn="1">
          <p15:clr>
            <a:srgbClr val="A4A3A4"/>
          </p15:clr>
        </p15:guide>
        <p15:guide id="7" orient="horz" pos="912" userDrawn="1">
          <p15:clr>
            <a:srgbClr val="A4A3A4"/>
          </p15:clr>
        </p15:guide>
        <p15:guide id="8" orient="horz" pos="2688" userDrawn="1">
          <p15:clr>
            <a:srgbClr val="A4A3A4"/>
          </p15:clr>
        </p15:guide>
        <p15:guide id="9" orient="horz" pos="4320" userDrawn="1">
          <p15:clr>
            <a:srgbClr val="A4A3A4"/>
          </p15:clr>
        </p15:guide>
        <p15:guide id="10" pos="3600" userDrawn="1">
          <p15:clr>
            <a:srgbClr val="A4A3A4"/>
          </p15:clr>
        </p15:guide>
        <p15:guide id="11" orient="horz" pos="2832" userDrawn="1">
          <p15:clr>
            <a:srgbClr val="A4A3A4"/>
          </p15:clr>
        </p15:guide>
        <p15:guide id="12" orient="horz" pos="1680" userDrawn="1">
          <p15:clr>
            <a:srgbClr val="A4A3A4"/>
          </p15:clr>
        </p15:guide>
        <p15:guide id="13" orient="horz" pos="1824" userDrawn="1">
          <p15:clr>
            <a:srgbClr val="A4A3A4"/>
          </p15:clr>
        </p15:guide>
        <p15:guide id="15" orient="horz" pos="4512" userDrawn="1">
          <p15:clr>
            <a:srgbClr val="A4A3A4"/>
          </p15:clr>
        </p15:guide>
        <p15:guide id="16" pos="3264" userDrawn="1">
          <p15:clr>
            <a:srgbClr val="A4A3A4"/>
          </p15:clr>
        </p15:guide>
        <p15:guide id="17" orient="horz" pos="3072" userDrawn="1">
          <p15:clr>
            <a:srgbClr val="A4A3A4"/>
          </p15:clr>
        </p15:guide>
        <p15:guide id="18" orient="horz" pos="31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000000"/>
    <a:srgbClr val="DBBF4D"/>
    <a:srgbClr val="B9CDE5"/>
    <a:srgbClr val="4DB2E8"/>
    <a:srgbClr val="97D1F1"/>
    <a:srgbClr val="D5EF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94"/>
  </p:normalViewPr>
  <p:slideViewPr>
    <p:cSldViewPr>
      <p:cViewPr varScale="1">
        <p:scale>
          <a:sx n="109" d="100"/>
          <a:sy n="109" d="100"/>
        </p:scale>
        <p:origin x="6462" y="78"/>
      </p:cViewPr>
      <p:guideLst>
        <p:guide orient="horz" pos="2640"/>
        <p:guide pos="4464"/>
        <p:guide orient="horz" pos="6096"/>
        <p:guide orient="horz" pos="3840"/>
        <p:guide pos="336"/>
        <p:guide pos="2832"/>
        <p:guide orient="horz" pos="912"/>
        <p:guide orient="horz" pos="2688"/>
        <p:guide orient="horz" pos="4320"/>
        <p:guide pos="3600"/>
        <p:guide orient="horz" pos="2832"/>
        <p:guide orient="horz" pos="1680"/>
        <p:guide orient="horz" pos="1824"/>
        <p:guide orient="horz" pos="4512"/>
        <p:guide pos="3264"/>
        <p:guide orient="horz" pos="3072"/>
        <p:guide orient="horz" pos="31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86626191302479"/>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1-8B6F-4916-983D-EE5CD0229D2C}"/>
              </c:ext>
            </c:extLst>
          </c:dPt>
          <c:dPt>
            <c:idx val="1"/>
            <c:bubble3D val="0"/>
            <c:spPr>
              <a:solidFill>
                <a:srgbClr val="DBBF4D"/>
              </a:solidFill>
              <a:ln w="19050">
                <a:noFill/>
              </a:ln>
              <a:effectLst/>
            </c:spPr>
            <c:extLst>
              <c:ext xmlns:c16="http://schemas.microsoft.com/office/drawing/2014/chart" uri="{C3380CC4-5D6E-409C-BE32-E72D297353CC}">
                <c16:uniqueId val="{00000003-8B6F-4916-983D-EE5CD0229D2C}"/>
              </c:ext>
            </c:extLst>
          </c:dPt>
          <c:dPt>
            <c:idx val="2"/>
            <c:bubble3D val="0"/>
            <c:spPr>
              <a:solidFill>
                <a:srgbClr val="EEDF9B"/>
              </a:solidFill>
              <a:ln w="19050">
                <a:noFill/>
              </a:ln>
              <a:effectLst/>
            </c:spPr>
            <c:extLst>
              <c:ext xmlns:c16="http://schemas.microsoft.com/office/drawing/2014/chart" uri="{C3380CC4-5D6E-409C-BE32-E72D297353CC}">
                <c16:uniqueId val="{00000005-8B6F-4916-983D-EE5CD0229D2C}"/>
              </c:ext>
            </c:extLst>
          </c:dPt>
          <c:dPt>
            <c:idx val="3"/>
            <c:bubble3D val="0"/>
            <c:spPr>
              <a:solidFill>
                <a:srgbClr val="8064A2"/>
              </a:solidFill>
              <a:ln w="19050">
                <a:noFill/>
              </a:ln>
              <a:effectLst/>
            </c:spPr>
            <c:extLst>
              <c:ext xmlns:c16="http://schemas.microsoft.com/office/drawing/2014/chart" uri="{C3380CC4-5D6E-409C-BE32-E72D297353CC}">
                <c16:uniqueId val="{00000007-8B6F-4916-983D-EE5CD0229D2C}"/>
              </c:ext>
            </c:extLst>
          </c:dPt>
          <c:cat>
            <c:strRef>
              <c:f>Sheet1!$A$2:$A$5</c:f>
              <c:strCache>
                <c:ptCount val="3"/>
                <c:pt idx="0">
                  <c:v>1st Qtr</c:v>
                </c:pt>
                <c:pt idx="1">
                  <c:v>2nd Qtr</c:v>
                </c:pt>
                <c:pt idx="2">
                  <c:v>3rd Qtr</c:v>
                </c:pt>
              </c:strCache>
            </c:strRef>
          </c:cat>
          <c:val>
            <c:numRef>
              <c:f>Sheet1!$B$2:$B$5</c:f>
              <c:numCache>
                <c:formatCode>General</c:formatCode>
                <c:ptCount val="4"/>
                <c:pt idx="0">
                  <c:v>44</c:v>
                </c:pt>
                <c:pt idx="1">
                  <c:v>36</c:v>
                </c:pt>
                <c:pt idx="2">
                  <c:v>19</c:v>
                </c:pt>
                <c:pt idx="3">
                  <c:v>1</c:v>
                </c:pt>
              </c:numCache>
            </c:numRef>
          </c:val>
          <c:extLst>
            <c:ext xmlns:c16="http://schemas.microsoft.com/office/drawing/2014/chart" uri="{C3380CC4-5D6E-409C-BE32-E72D297353CC}">
              <c16:uniqueId val="{00000008-8B6F-4916-983D-EE5CD0229D2C}"/>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8C727879-28EE-44A1-9962-446F72B2DD5E}"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4AC55E48-8633-43C8-AF10-06EE70CEB54C}" type="slidenum">
              <a:rPr lang="en-US" smtClean="0"/>
              <a:t>‹#›</a:t>
            </a:fld>
            <a:endParaRPr lang="en-US"/>
          </a:p>
        </p:txBody>
      </p:sp>
    </p:spTree>
    <p:extLst>
      <p:ext uri="{BB962C8B-B14F-4D97-AF65-F5344CB8AC3E}">
        <p14:creationId xmlns:p14="http://schemas.microsoft.com/office/powerpoint/2010/main" val="714659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vestwell.com" TargetMode="Externa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81600" y="4732867"/>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02235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Moderate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a:t>
            </a:r>
            <a:r>
              <a:rPr lang="en-US" sz="900" b="1" spc="-10" dirty="0">
                <a:solidFill>
                  <a:srgbClr val="4A657A"/>
                </a:solidFill>
                <a:latin typeface="NunitoSans-SemiBold"/>
                <a:cs typeface="NunitoSans-SemiBold"/>
              </a:rPr>
              <a:t>r                                 Moderately Low</a:t>
            </a:r>
            <a:endParaRPr sz="900" dirty="0">
              <a:latin typeface="NunitoSans-SemiBold"/>
              <a:cs typeface="NunitoSans-SemiBold"/>
            </a:endParaRPr>
          </a:p>
          <a:p>
            <a:pPr marL="76200" marR="68580">
              <a:lnSpc>
                <a:spcPts val="1900"/>
              </a:lnSpc>
              <a:tabLst>
                <a:tab pos="1794510" algn="l"/>
                <a:tab pos="2066289" algn="l"/>
              </a:tabLst>
            </a:pPr>
            <a:r>
              <a:rPr sz="900" b="1" dirty="0">
                <a:solidFill>
                  <a:srgbClr val="4A657A"/>
                </a:solidFill>
                <a:latin typeface="NunitoSans-SemiBold"/>
                <a:cs typeface="NunitoSans-SemiBold"/>
              </a:rPr>
              <a:t>Wtd.</a:t>
            </a:r>
            <a:r>
              <a:rPr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4</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9</a:t>
            </a:r>
            <a:endParaRPr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a:t>
            </a:r>
            <a:r>
              <a:rPr lang="en-US" spc="-20" dirty="0"/>
              <a:t>35</a:t>
            </a:r>
            <a:endParaRPr spc="-20" dirty="0"/>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5344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60325">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0497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4114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27050" y="53233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00750"/>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28320" y="44728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96840" y="6096000"/>
            <a:ext cx="1905635" cy="154529"/>
          </a:xfrm>
          <a:prstGeom prst="rect">
            <a:avLst/>
          </a:prstGeom>
        </p:spPr>
        <p:txBody>
          <a:bodyPr vert="horz" wrap="square" lIns="0" tIns="15875" rIns="0" bIns="0" rtlCol="0">
            <a:spAutoFit/>
          </a:bodyPr>
          <a:lstStyle/>
          <a:p>
            <a:pPr marL="60325">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235700"/>
            <a:ext cx="3950970" cy="2243563"/>
          </a:xfrm>
          <a:prstGeom prst="rect">
            <a:avLst/>
          </a:prstGeom>
        </p:spPr>
        <p:txBody>
          <a:bodyPr vert="horz" wrap="square" lIns="0" tIns="12700" rIns="0" bIns="0" rtlCol="0">
            <a:spAutoFit/>
          </a:bodyPr>
          <a:lstStyle/>
          <a:p>
            <a:pPr marL="12700" marR="5080">
              <a:lnSpc>
                <a:spcPct val="116700"/>
              </a:lnSpc>
              <a:spcBef>
                <a:spcPts val="100"/>
              </a:spcBef>
            </a:pPr>
            <a:r>
              <a:rPr lang="en-US" sz="1000" b="1" spc="-10" dirty="0">
                <a:solidFill>
                  <a:srgbClr val="4A657A"/>
                </a:solidFill>
                <a:latin typeface="NunitoSans-SemiBold"/>
                <a:cs typeface="NunitoSans-SemiBold"/>
              </a:rPr>
              <a:t>As currently allocated, this strategy may be appropriate for an investor with an intermediate to long-term investment horizon, seeking long-term growth of capital and a moderate tolerance for risk. </a:t>
            </a:r>
          </a:p>
          <a:p>
            <a:pPr marL="12700" marR="5080">
              <a:lnSpc>
                <a:spcPct val="116700"/>
              </a:lnSpc>
              <a:spcBef>
                <a:spcPts val="100"/>
              </a:spcBef>
            </a:pPr>
            <a:br>
              <a:rPr lang="en-US" sz="400" b="1" spc="-10" dirty="0">
                <a:solidFill>
                  <a:srgbClr val="4A657A"/>
                </a:solidFill>
                <a:latin typeface="NunitoSans-SemiBold"/>
                <a:cs typeface="NunitoSans-SemiBold"/>
              </a:rPr>
            </a:br>
            <a:r>
              <a:rPr lang="en-US" sz="1000" b="1" spc="-10" dirty="0">
                <a:solidFill>
                  <a:srgbClr val="4A657A"/>
                </a:solidFill>
                <a:latin typeface="NunitoSans-SemiBold"/>
                <a:cs typeface="NunitoSans-SemiBold"/>
              </a:rPr>
              <a:t>This target retirement strategy seeks an asset allocation designed for investors planning to retire in the next 10-15 years. </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sz="1000" b="1" spc="-20" dirty="0">
                <a:solidFill>
                  <a:srgbClr val="4A657A"/>
                </a:solidFill>
                <a:latin typeface="NunitoSans-SemiBold"/>
                <a:cs typeface="NunitoSans-SemiBold"/>
              </a:rPr>
              <a:t> </a:t>
            </a:r>
            <a:r>
              <a:rPr lang="en-US" sz="1000" b="1" spc="-20" dirty="0">
                <a:solidFill>
                  <a:srgbClr val="4A657A"/>
                </a:solidFill>
                <a:latin typeface="NunitoSans-SemiBold"/>
                <a:cs typeface="NunitoSans-SemiBold"/>
              </a:rPr>
              <a:t>designed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2848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5965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29920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407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181600"/>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410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638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4110707866"/>
              </p:ext>
            </p:extLst>
          </p:nvPr>
        </p:nvGraphicFramePr>
        <p:xfrm>
          <a:off x="667132" y="2895600"/>
          <a:ext cx="4285868" cy="2864485"/>
        </p:xfrm>
        <a:graphic>
          <a:graphicData uri="http://schemas.openxmlformats.org/drawingml/2006/table">
            <a:tbl>
              <a:tblPr firstRow="1" bandRow="1">
                <a:tableStyleId>{2D5ABB26-0587-4C30-8999-92F81FD0307C}</a:tableStyleId>
              </a:tblPr>
              <a:tblGrid>
                <a:gridCol w="2039657">
                  <a:extLst>
                    <a:ext uri="{9D8B030D-6E8A-4147-A177-3AD203B41FA5}">
                      <a16:colId xmlns:a16="http://schemas.microsoft.com/office/drawing/2014/main" val="20000"/>
                    </a:ext>
                  </a:extLst>
                </a:gridCol>
                <a:gridCol w="1865211">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7.64</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3.35%</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dirty="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505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77850" y="3036882"/>
            <a:ext cx="1027508" cy="283451"/>
          </a:xfrm>
          <a:prstGeom prst="rect">
            <a:avLst/>
          </a:prstGeom>
        </p:spPr>
      </p:pic>
      <p:sp>
        <p:nvSpPr>
          <p:cNvPr id="57" name="object 36">
            <a:extLst>
              <a:ext uri="{FF2B5EF4-FFF2-40B4-BE49-F238E27FC236}">
                <a16:creationId xmlns:a16="http://schemas.microsoft.com/office/drawing/2014/main" id="{4B7283B1-F3CF-4DF8-ACE9-F83D4DA7206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8"/>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9" name="TextBox 58">
            <a:extLst>
              <a:ext uri="{FF2B5EF4-FFF2-40B4-BE49-F238E27FC236}">
                <a16:creationId xmlns:a16="http://schemas.microsoft.com/office/drawing/2014/main" id="{D820BA54-AD02-43F9-A042-642B844EB8A0}"/>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4" name="TextBox 63">
            <a:extLst>
              <a:ext uri="{FF2B5EF4-FFF2-40B4-BE49-F238E27FC236}">
                <a16:creationId xmlns:a16="http://schemas.microsoft.com/office/drawing/2014/main" id="{7C1E1D59-16D8-4F9B-95E0-EC099811B63E}"/>
              </a:ext>
            </a:extLst>
          </p:cNvPr>
          <p:cNvSpPr txBox="1"/>
          <p:nvPr/>
        </p:nvSpPr>
        <p:spPr>
          <a:xfrm>
            <a:off x="539424" y="3570000"/>
            <a:ext cx="1986281" cy="2092881"/>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dirty="0"/>
          </a:p>
        </p:txBody>
      </p:sp>
      <p:sp>
        <p:nvSpPr>
          <p:cNvPr id="24" name="TextBox 23">
            <a:extLst>
              <a:ext uri="{FF2B5EF4-FFF2-40B4-BE49-F238E27FC236}">
                <a16:creationId xmlns:a16="http://schemas.microsoft.com/office/drawing/2014/main" id="{9DE58395-87DB-46D8-B672-EB5F716C213F}"/>
              </a:ext>
            </a:extLst>
          </p:cNvPr>
          <p:cNvSpPr txBox="1"/>
          <p:nvPr/>
        </p:nvSpPr>
        <p:spPr>
          <a:xfrm>
            <a:off x="7086600" y="7441565"/>
            <a:ext cx="304798" cy="774964"/>
          </a:xfrm>
          <a:prstGeom prst="rect">
            <a:avLst/>
          </a:prstGeom>
          <a:noFill/>
        </p:spPr>
        <p:txBody>
          <a:bodyPr wrap="square" rtlCol="0">
            <a:spAutoFit/>
          </a:bodyPr>
          <a:lstStyle/>
          <a:p>
            <a:endParaRPr lang="en-US" dirty="0"/>
          </a:p>
        </p:txBody>
      </p:sp>
      <p:sp>
        <p:nvSpPr>
          <p:cNvPr id="35" name="object 41">
            <a:extLst>
              <a:ext uri="{FF2B5EF4-FFF2-40B4-BE49-F238E27FC236}">
                <a16:creationId xmlns:a16="http://schemas.microsoft.com/office/drawing/2014/main" id="{DEF44A26-C612-7671-E924-F0954D8E1506}"/>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6" name="object 41">
            <a:extLst>
              <a:ext uri="{FF2B5EF4-FFF2-40B4-BE49-F238E27FC236}">
                <a16:creationId xmlns:a16="http://schemas.microsoft.com/office/drawing/2014/main" id="{45D19C71-173F-3258-EB5D-BC524D20620B}"/>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37" name="object 18">
            <a:extLst>
              <a:ext uri="{FF2B5EF4-FFF2-40B4-BE49-F238E27FC236}">
                <a16:creationId xmlns:a16="http://schemas.microsoft.com/office/drawing/2014/main" id="{B894F786-CFEB-9A19-19DD-BD9982DD2C4A}"/>
              </a:ext>
            </a:extLst>
          </p:cNvPr>
          <p:cNvSpPr txBox="1"/>
          <p:nvPr/>
        </p:nvSpPr>
        <p:spPr>
          <a:xfrm>
            <a:off x="5198533" y="2904067"/>
            <a:ext cx="2057400" cy="142346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18.0%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18.0%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U.S. Bond Index Fund	17.0%</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U.S. Aggregate Bond Index 	17.0%</a:t>
            </a:r>
          </a:p>
          <a:p>
            <a:pPr marL="4763" algn="l">
              <a:lnSpc>
                <a:spcPts val="1035"/>
              </a:lnSpc>
              <a:tabLst>
                <a:tab pos="1714500" algn="l"/>
              </a:tabLst>
            </a:pPr>
            <a:r>
              <a:rPr lang="en-US" sz="900" b="1" spc="-10" dirty="0">
                <a:solidFill>
                  <a:srgbClr val="4A657A"/>
                </a:solidFill>
                <a:latin typeface="NunitoSans-SemiBold"/>
                <a:cs typeface="NunitoSans-SemiBold"/>
              </a:rPr>
              <a:t>Fund</a:t>
            </a:r>
            <a:endParaRPr lang="en-US" sz="600" b="1" spc="-10" dirty="0">
              <a:solidFill>
                <a:srgbClr val="4A657A"/>
              </a:solidFill>
              <a:latin typeface="NunitoSans-SemiBold"/>
              <a:cs typeface="NunitoSans-SemiBold"/>
            </a:endParaRPr>
          </a:p>
          <a:p>
            <a:pPr marL="4763" algn="l">
              <a:lnSpc>
                <a:spcPts val="1035"/>
              </a:lnSpc>
              <a:tabLst>
                <a:tab pos="1714500" algn="l"/>
              </a:tabLst>
            </a:pPr>
            <a:endParaRPr lang="en-US" sz="900" b="1" spc="-10"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13.0%</a:t>
            </a:r>
            <a:endParaRPr lang="en-US" sz="900" dirty="0">
              <a:latin typeface="NunitoSans-SemiBold"/>
              <a:cs typeface="NunitoSans-SemiBold"/>
            </a:endParaRPr>
          </a:p>
        </p:txBody>
      </p:sp>
      <p:sp>
        <p:nvSpPr>
          <p:cNvPr id="41" name="Rounded Rectangle 66">
            <a:extLst>
              <a:ext uri="{FF2B5EF4-FFF2-40B4-BE49-F238E27FC236}">
                <a16:creationId xmlns:a16="http://schemas.microsoft.com/office/drawing/2014/main" id="{696694C2-168F-D044-C9C3-910662DD1E0B}"/>
              </a:ext>
            </a:extLst>
          </p:cNvPr>
          <p:cNvSpPr/>
          <p:nvPr/>
        </p:nvSpPr>
        <p:spPr>
          <a:xfrm>
            <a:off x="5216758" y="8181265"/>
            <a:ext cx="101496" cy="101496"/>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15">
            <a:extLst>
              <a:ext uri="{FF2B5EF4-FFF2-40B4-BE49-F238E27FC236}">
                <a16:creationId xmlns:a16="http://schemas.microsoft.com/office/drawing/2014/main" id="{5FE8D75B-E3C0-8F4B-568E-F3860E8E1B9D}"/>
              </a:ext>
            </a:extLst>
          </p:cNvPr>
          <p:cNvSpPr/>
          <p:nvPr/>
        </p:nvSpPr>
        <p:spPr>
          <a:xfrm>
            <a:off x="5212764" y="8379564"/>
            <a:ext cx="101496" cy="10149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0" name="Chart 49">
            <a:extLst>
              <a:ext uri="{FF2B5EF4-FFF2-40B4-BE49-F238E27FC236}">
                <a16:creationId xmlns:a16="http://schemas.microsoft.com/office/drawing/2014/main" id="{18927A63-2CE5-6101-F1F7-69627AB54932}"/>
              </a:ext>
            </a:extLst>
          </p:cNvPr>
          <p:cNvGraphicFramePr/>
          <p:nvPr>
            <p:extLst>
              <p:ext uri="{D42A27DB-BD31-4B8C-83A1-F6EECF244321}">
                <p14:modId xmlns:p14="http://schemas.microsoft.com/office/powerpoint/2010/main" val="3325026766"/>
              </p:ext>
            </p:extLst>
          </p:nvPr>
        </p:nvGraphicFramePr>
        <p:xfrm>
          <a:off x="4942459" y="6324600"/>
          <a:ext cx="2296541" cy="1465821"/>
        </p:xfrm>
        <a:graphic>
          <a:graphicData uri="http://schemas.openxmlformats.org/drawingml/2006/chart">
            <c:chart xmlns:c="http://schemas.openxmlformats.org/drawingml/2006/chart" xmlns:r="http://schemas.openxmlformats.org/officeDocument/2006/relationships" r:id="rId9"/>
          </a:graphicData>
        </a:graphic>
      </p:graphicFrame>
      <p:sp>
        <p:nvSpPr>
          <p:cNvPr id="51" name="object 35">
            <a:extLst>
              <a:ext uri="{FF2B5EF4-FFF2-40B4-BE49-F238E27FC236}">
                <a16:creationId xmlns:a16="http://schemas.microsoft.com/office/drawing/2014/main" id="{DC4132DA-07CD-3829-736F-8EC92E7F7C5E}"/>
              </a:ext>
            </a:extLst>
          </p:cNvPr>
          <p:cNvSpPr txBox="1"/>
          <p:nvPr/>
        </p:nvSpPr>
        <p:spPr>
          <a:xfrm>
            <a:off x="5359399" y="7698410"/>
            <a:ext cx="1508413" cy="803618"/>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Fixed Income</a:t>
            </a:r>
          </a:p>
          <a:p>
            <a:pPr marL="12700" marR="5080">
              <a:lnSpc>
                <a:spcPct val="138900"/>
              </a:lnSpc>
              <a:spcBef>
                <a:spcPts val="100"/>
              </a:spcBef>
            </a:pPr>
            <a:r>
              <a:rPr lang="en-US" sz="900" b="1" spc="-10" dirty="0">
                <a:solidFill>
                  <a:srgbClr val="4A657A"/>
                </a:solidFill>
                <a:latin typeface="NunitoSans-SemiBold"/>
                <a:cs typeface="NunitoSans-SemiBold"/>
              </a:rPr>
              <a:t>U.S. Equity</a:t>
            </a:r>
          </a:p>
          <a:p>
            <a:pPr marL="12700" marR="5080">
              <a:lnSpc>
                <a:spcPct val="138900"/>
              </a:lnSpc>
              <a:spcBef>
                <a:spcPts val="100"/>
              </a:spcBef>
            </a:pPr>
            <a:r>
              <a:rPr lang="en-US" sz="900" b="1" spc="-10" dirty="0">
                <a:solidFill>
                  <a:srgbClr val="4A657A"/>
                </a:solidFill>
                <a:latin typeface="NunitoSans-SemiBold"/>
                <a:cs typeface="NunitoSans-SemiBold"/>
              </a:rPr>
              <a:t>Non-U.S. Equity </a:t>
            </a:r>
          </a:p>
          <a:p>
            <a:pPr marL="12700" marR="5080">
              <a:lnSpc>
                <a:spcPct val="138900"/>
              </a:lnSpc>
              <a:spcBef>
                <a:spcPts val="100"/>
              </a:spcBef>
            </a:pPr>
            <a:r>
              <a:rPr lang="en-US" sz="900" b="1" spc="-10" dirty="0">
                <a:solidFill>
                  <a:srgbClr val="4A657A"/>
                </a:solidFill>
                <a:latin typeface="NunitoSans-SemiBold"/>
                <a:cs typeface="NunitoSans-SemiBold"/>
              </a:rPr>
              <a:t>Non-U.S. Fixed Income </a:t>
            </a:r>
            <a:endParaRPr sz="900" dirty="0">
              <a:latin typeface="NunitoSans-SemiBold"/>
              <a:cs typeface="NunitoSans-SemiBold"/>
            </a:endParaRPr>
          </a:p>
        </p:txBody>
      </p:sp>
      <p:sp>
        <p:nvSpPr>
          <p:cNvPr id="52" name="object 37">
            <a:extLst>
              <a:ext uri="{FF2B5EF4-FFF2-40B4-BE49-F238E27FC236}">
                <a16:creationId xmlns:a16="http://schemas.microsoft.com/office/drawing/2014/main" id="{30BF64CB-8773-9CD7-0766-F3B163122645}"/>
              </a:ext>
            </a:extLst>
          </p:cNvPr>
          <p:cNvSpPr txBox="1"/>
          <p:nvPr/>
        </p:nvSpPr>
        <p:spPr>
          <a:xfrm>
            <a:off x="6909376" y="7689265"/>
            <a:ext cx="365760" cy="774571"/>
          </a:xfrm>
          <a:prstGeom prst="rect">
            <a:avLst/>
          </a:prstGeom>
        </p:spPr>
        <p:txBody>
          <a:bodyPr vert="horz" wrap="square" lIns="0" tIns="66040" rIns="0" bIns="0" rtlCol="0">
            <a:spAutoFit/>
          </a:bodyPr>
          <a:lstStyle/>
          <a:p>
            <a:pPr marL="12700">
              <a:lnSpc>
                <a:spcPct val="100000"/>
              </a:lnSpc>
              <a:spcBef>
                <a:spcPts val="520"/>
              </a:spcBef>
            </a:pPr>
            <a:r>
              <a:rPr lang="en-US" sz="900" b="1" spc="-10" dirty="0">
                <a:solidFill>
                  <a:srgbClr val="4A657A"/>
                </a:solidFill>
                <a:latin typeface="NunitoSans-SemiBold"/>
                <a:cs typeface="NunitoSans-SemiBold"/>
              </a:rPr>
              <a:t>44</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36</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19.</a:t>
            </a:r>
            <a:r>
              <a:rPr sz="900" b="1" spc="-10" dirty="0">
                <a:solidFill>
                  <a:srgbClr val="4A657A"/>
                </a:solidFill>
                <a:latin typeface="NunitoSans-SemiBold"/>
                <a:cs typeface="NunitoSans-SemiBold"/>
              </a:rPr>
              <a:t>0%</a:t>
            </a:r>
            <a:endParaRPr lang="en-US" sz="900" b="1" spc="-10" dirty="0">
              <a:solidFill>
                <a:srgbClr val="4A657A"/>
              </a:solidFill>
              <a:latin typeface="NunitoSans-SemiBold"/>
              <a:cs typeface="NunitoSans-SemiBold"/>
            </a:endParaRPr>
          </a:p>
          <a:p>
            <a:pPr marL="12700">
              <a:lnSpc>
                <a:spcPct val="100000"/>
              </a:lnSpc>
              <a:spcBef>
                <a:spcPts val="420"/>
              </a:spcBef>
            </a:pPr>
            <a:r>
              <a:rPr lang="en-US" sz="900" b="1" spc="-10" dirty="0">
                <a:solidFill>
                  <a:srgbClr val="4A657A"/>
                </a:solidFill>
                <a:latin typeface="NunitoSans-SemiBold"/>
                <a:cs typeface="NunitoSans-SemiBold"/>
              </a:rPr>
              <a:t>  1.0%</a:t>
            </a:r>
            <a:endParaRPr sz="900" dirty="0">
              <a:latin typeface="NunitoSans-SemiBold"/>
              <a:cs typeface="NunitoSans-SemiBold"/>
            </a:endParaRPr>
          </a:p>
        </p:txBody>
      </p:sp>
      <p:sp>
        <p:nvSpPr>
          <p:cNvPr id="55" name="Rounded Rectangle 61">
            <a:extLst>
              <a:ext uri="{FF2B5EF4-FFF2-40B4-BE49-F238E27FC236}">
                <a16:creationId xmlns:a16="http://schemas.microsoft.com/office/drawing/2014/main" id="{28BC03C8-1728-C31C-9DAF-A79BAF1C74ED}"/>
              </a:ext>
            </a:extLst>
          </p:cNvPr>
          <p:cNvSpPr/>
          <p:nvPr/>
        </p:nvSpPr>
        <p:spPr>
          <a:xfrm>
            <a:off x="5219700" y="7970520"/>
            <a:ext cx="106680" cy="10668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object 39">
            <a:extLst>
              <a:ext uri="{FF2B5EF4-FFF2-40B4-BE49-F238E27FC236}">
                <a16:creationId xmlns:a16="http://schemas.microsoft.com/office/drawing/2014/main" id="{8ED67E4D-E4AF-2C76-C248-023C1D5EFE3F}"/>
              </a:ext>
            </a:extLst>
          </p:cNvPr>
          <p:cNvPicPr/>
          <p:nvPr/>
        </p:nvPicPr>
        <p:blipFill>
          <a:blip r:embed="rId10" cstate="print"/>
          <a:stretch>
            <a:fillRect/>
          </a:stretch>
        </p:blipFill>
        <p:spPr>
          <a:xfrm>
            <a:off x="5220875" y="7777582"/>
            <a:ext cx="101498" cy="101498"/>
          </a:xfrm>
          <a:prstGeom prst="rect">
            <a:avLst/>
          </a:prstGeom>
          <a:solidFill>
            <a:srgbClr val="97D1F1"/>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a:t>
            </a:r>
            <a:r>
              <a:rPr lang="en-US" sz="1200" b="1" spc="-20" dirty="0">
                <a:solidFill>
                  <a:srgbClr val="708493"/>
                </a:solidFill>
                <a:latin typeface="NunitoSans-SemiBold"/>
                <a:cs typeface="NunitoSans-SemiBold"/>
              </a:rPr>
              <a:t>35</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2" name="object 36">
            <a:extLst>
              <a:ext uri="{FF2B5EF4-FFF2-40B4-BE49-F238E27FC236}">
                <a16:creationId xmlns:a16="http://schemas.microsoft.com/office/drawing/2014/main" id="{88363F54-5DCD-44ED-80FD-081DC209AA72}"/>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3" name="TextBox 52">
            <a:extLst>
              <a:ext uri="{FF2B5EF4-FFF2-40B4-BE49-F238E27FC236}">
                <a16:creationId xmlns:a16="http://schemas.microsoft.com/office/drawing/2014/main" id="{E553E837-BF44-41F7-9224-4F4648B6C9A6}"/>
              </a:ext>
            </a:extLst>
          </p:cNvPr>
          <p:cNvSpPr txBox="1"/>
          <p:nvPr/>
        </p:nvSpPr>
        <p:spPr>
          <a:xfrm>
            <a:off x="432771" y="952500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0" name="object 3">
            <a:extLst>
              <a:ext uri="{FF2B5EF4-FFF2-40B4-BE49-F238E27FC236}">
                <a16:creationId xmlns:a16="http://schemas.microsoft.com/office/drawing/2014/main" id="{59159C6E-E796-4059-95DB-515BB0622A33}"/>
              </a:ext>
            </a:extLst>
          </p:cNvPr>
          <p:cNvSpPr txBox="1"/>
          <p:nvPr/>
        </p:nvSpPr>
        <p:spPr>
          <a:xfrm>
            <a:off x="533400" y="1019199"/>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3" name="object 35">
            <a:extLst>
              <a:ext uri="{FF2B5EF4-FFF2-40B4-BE49-F238E27FC236}">
                <a16:creationId xmlns:a16="http://schemas.microsoft.com/office/drawing/2014/main" id="{E5B70EAA-90F7-EDE9-FF63-A527D5A350A5}"/>
              </a:ext>
            </a:extLst>
          </p:cNvPr>
          <p:cNvSpPr txBox="1"/>
          <p:nvPr/>
        </p:nvSpPr>
        <p:spPr>
          <a:xfrm>
            <a:off x="533400" y="70104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2" name="Picture 1">
            <a:extLst>
              <a:ext uri="{FF2B5EF4-FFF2-40B4-BE49-F238E27FC236}">
                <a16:creationId xmlns:a16="http://schemas.microsoft.com/office/drawing/2014/main" id="{358C299B-5DE3-D6EB-1888-813810EF775F}"/>
              </a:ext>
            </a:extLst>
          </p:cNvPr>
          <p:cNvPicPr>
            <a:picLocks noChangeAspect="1"/>
          </p:cNvPicPr>
          <p:nvPr/>
        </p:nvPicPr>
        <p:blipFill>
          <a:blip r:embed="rId3"/>
          <a:stretch>
            <a:fillRect/>
          </a:stretch>
        </p:blipFill>
        <p:spPr>
          <a:xfrm>
            <a:off x="513806" y="1440703"/>
            <a:ext cx="6894597" cy="2932881"/>
          </a:xfrm>
          <a:prstGeom prst="rect">
            <a:avLst/>
          </a:prstGeom>
        </p:spPr>
      </p:pic>
      <p:pic>
        <p:nvPicPr>
          <p:cNvPr id="6" name="Picture 5">
            <a:extLst>
              <a:ext uri="{FF2B5EF4-FFF2-40B4-BE49-F238E27FC236}">
                <a16:creationId xmlns:a16="http://schemas.microsoft.com/office/drawing/2014/main" id="{948A90CF-54E6-478B-338B-980394A1CB92}"/>
              </a:ext>
            </a:extLst>
          </p:cNvPr>
          <p:cNvPicPr>
            <a:picLocks noChangeAspect="1"/>
          </p:cNvPicPr>
          <p:nvPr/>
        </p:nvPicPr>
        <p:blipFill>
          <a:blip r:embed="rId4"/>
          <a:stretch>
            <a:fillRect/>
          </a:stretch>
        </p:blipFill>
        <p:spPr>
          <a:xfrm>
            <a:off x="502919" y="4481476"/>
            <a:ext cx="3535681" cy="196426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9135834"/>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solidFill>
                  <a:schemeClr val="tx1"/>
                </a:solidFill>
                <a:latin typeface="Nunito Sans" pitchFamily="2" charset="0"/>
              </a:rPr>
              <a:t>©2025 </a:t>
            </a:r>
            <a:r>
              <a:rPr lang="en-US" sz="800" dirty="0">
                <a:solidFill>
                  <a:schemeClr val="tx1"/>
                </a:solidFill>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solidFill>
                  <a:schemeClr val="tx1"/>
                </a:solidFill>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non-U.S. fixed income securities involve certain risks, including foreign currency risk, the risk of political or economic instability, different legal and accounting practices, increased volatility and reduced liquidity. These are in addition to the risks associated with all fixed income securities, including interest rate risk, market risk and the possibility of issuer default.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endParaRPr lang="en-US" sz="800" dirty="0">
              <a:latin typeface="Nunito Sans" pitchFamily="2" charset="0"/>
            </a:endParaRPr>
          </a:p>
          <a:p>
            <a:pPr rtl="0"/>
            <a:endParaRPr lang="en-US" sz="8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2035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5644622"/>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Bef>
                <a:spcPts val="300"/>
              </a:spcBef>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 </a:t>
            </a:r>
          </a:p>
          <a:p>
            <a:pPr rtl="0">
              <a:spcBef>
                <a:spcPts val="300"/>
              </a:spcBef>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spcBef>
                <a:spcPts val="300"/>
              </a:spcBef>
            </a:pPr>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BNYA-VEST-104-24</a:t>
            </a:r>
          </a:p>
          <a:p>
            <a:pPr rtl="0"/>
            <a:endParaRPr lang="en-US" sz="500" dirty="0">
              <a:latin typeface="Nunito Sans" pitchFamily="2" charset="0"/>
            </a:endParaRPr>
          </a:p>
          <a:p>
            <a:pPr rtl="0"/>
            <a:endParaRPr lang="en-US" sz="500" dirty="0">
              <a:latin typeface="Nunito Sans" pitchFamily="2" charset="0"/>
            </a:endParaRPr>
          </a:p>
          <a:p>
            <a:pPr rtl="0"/>
            <a:r>
              <a:rPr lang="en-US" sz="800" b="1" dirty="0">
                <a:latin typeface="Nunito Sans" pitchFamily="2" charset="0"/>
              </a:rPr>
              <a:t>Glossary of Terms</a:t>
            </a:r>
          </a:p>
          <a:p>
            <a:pPr rtl="0"/>
            <a:endParaRPr lang="en-US" sz="700" b="1"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lnSpc>
                <a:spcPct val="107000"/>
              </a:lnSpc>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a:lnSpc>
                <a:spcPct val="107000"/>
              </a:lnSpc>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2035</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2993</TotalTime>
  <Words>3091</Words>
  <Application>Microsoft Office PowerPoint</Application>
  <PresentationFormat>Custom</PresentationFormat>
  <Paragraphs>99</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2035</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97</cp:revision>
  <dcterms:created xsi:type="dcterms:W3CDTF">2022-05-04T21:48:43Z</dcterms:created>
  <dcterms:modified xsi:type="dcterms:W3CDTF">2025-01-16T19:48:36Z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2022-07-26T20:04:58Z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dd8611d7-c18a-4158-b842-9445fcac18e3</vt:lpwstr>
  </property>
  <property fmtid="{D5CDD505-2E9C-101B-9397-08002B2CF9AE}" pid="11" name="MSIP_Label_5781dfe3-6600-4878-ab62-89c56005e52a_ContentBits">
    <vt:lpwstr>0</vt:lpwstr>
  </property>
</Properties>
</file>