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2640" userDrawn="1">
          <p15:clr>
            <a:srgbClr val="A4A3A4"/>
          </p15:clr>
        </p15:guide>
        <p15:guide id="2" pos="4464" userDrawn="1">
          <p15:clr>
            <a:srgbClr val="A4A3A4"/>
          </p15:clr>
        </p15:guide>
        <p15:guide id="3" orient="horz" pos="6096" userDrawn="1">
          <p15:clr>
            <a:srgbClr val="A4A3A4"/>
          </p15:clr>
        </p15:guide>
        <p15:guide id="4" orient="horz" pos="3840" userDrawn="1">
          <p15:clr>
            <a:srgbClr val="A4A3A4"/>
          </p15:clr>
        </p15:guide>
        <p15:guide id="5" pos="336" userDrawn="1">
          <p15:clr>
            <a:srgbClr val="A4A3A4"/>
          </p15:clr>
        </p15:guide>
        <p15:guide id="6" pos="2832" userDrawn="1">
          <p15:clr>
            <a:srgbClr val="A4A3A4"/>
          </p15:clr>
        </p15:guide>
        <p15:guide id="7" orient="horz" pos="912" userDrawn="1">
          <p15:clr>
            <a:srgbClr val="A4A3A4"/>
          </p15:clr>
        </p15:guide>
        <p15:guide id="8" orient="horz" pos="2688" userDrawn="1">
          <p15:clr>
            <a:srgbClr val="A4A3A4"/>
          </p15:clr>
        </p15:guide>
        <p15:guide id="9" orient="horz" pos="4320" userDrawn="1">
          <p15:clr>
            <a:srgbClr val="A4A3A4"/>
          </p15:clr>
        </p15:guide>
        <p15:guide id="10" pos="3600" userDrawn="1">
          <p15:clr>
            <a:srgbClr val="A4A3A4"/>
          </p15:clr>
        </p15:guide>
        <p15:guide id="11" orient="horz" pos="2832" userDrawn="1">
          <p15:clr>
            <a:srgbClr val="A4A3A4"/>
          </p15:clr>
        </p15:guide>
        <p15:guide id="12" orient="horz" pos="1680" userDrawn="1">
          <p15:clr>
            <a:srgbClr val="A4A3A4"/>
          </p15:clr>
        </p15:guide>
        <p15:guide id="13" orient="horz" pos="1824" userDrawn="1">
          <p15:clr>
            <a:srgbClr val="A4A3A4"/>
          </p15:clr>
        </p15:guide>
        <p15:guide id="15" orient="horz" pos="4512" userDrawn="1">
          <p15:clr>
            <a:srgbClr val="A4A3A4"/>
          </p15:clr>
        </p15:guide>
        <p15:guide id="16" pos="3264" userDrawn="1">
          <p15:clr>
            <a:srgbClr val="A4A3A4"/>
          </p15:clr>
        </p15:guide>
        <p15:guide id="17" orient="horz" pos="3072" userDrawn="1">
          <p15:clr>
            <a:srgbClr val="A4A3A4"/>
          </p15:clr>
        </p15:guide>
        <p15:guide id="18"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000000"/>
    <a:srgbClr val="DBBF4D"/>
    <a:srgbClr val="B9CDE5"/>
    <a:srgbClr val="4DB2E8"/>
    <a:srgbClr val="97D1F1"/>
    <a:srgbClr val="D5EF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94"/>
  </p:normalViewPr>
  <p:slideViewPr>
    <p:cSldViewPr>
      <p:cViewPr varScale="1">
        <p:scale>
          <a:sx n="109" d="100"/>
          <a:sy n="109" d="100"/>
        </p:scale>
        <p:origin x="6462" y="78"/>
      </p:cViewPr>
      <p:guideLst>
        <p:guide orient="horz" pos="2640"/>
        <p:guide pos="4464"/>
        <p:guide orient="horz" pos="6096"/>
        <p:guide orient="horz" pos="3840"/>
        <p:guide pos="336"/>
        <p:guide pos="2832"/>
        <p:guide orient="horz" pos="912"/>
        <p:guide orient="horz" pos="2688"/>
        <p:guide orient="horz" pos="4320"/>
        <p:guide pos="3600"/>
        <p:guide orient="horz" pos="2832"/>
        <p:guide orient="horz" pos="1680"/>
        <p:guide orient="horz" pos="1824"/>
        <p:guide orient="horz" pos="4512"/>
        <p:guide pos="3264"/>
        <p:guide orient="horz" pos="3072"/>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86626191302479"/>
          <c:y val="6.892383176390569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1-8B6F-4916-983D-EE5CD0229D2C}"/>
              </c:ext>
            </c:extLst>
          </c:dPt>
          <c:dPt>
            <c:idx val="1"/>
            <c:bubble3D val="0"/>
            <c:spPr>
              <a:solidFill>
                <a:srgbClr val="DBBF4D"/>
              </a:solidFill>
              <a:ln w="19050">
                <a:noFill/>
              </a:ln>
              <a:effectLst/>
            </c:spPr>
            <c:extLst>
              <c:ext xmlns:c16="http://schemas.microsoft.com/office/drawing/2014/chart" uri="{C3380CC4-5D6E-409C-BE32-E72D297353CC}">
                <c16:uniqueId val="{00000003-8B6F-4916-983D-EE5CD0229D2C}"/>
              </c:ext>
            </c:extLst>
          </c:dPt>
          <c:dPt>
            <c:idx val="2"/>
            <c:bubble3D val="0"/>
            <c:spPr>
              <a:solidFill>
                <a:srgbClr val="EEDF9B"/>
              </a:solidFill>
              <a:ln w="19050">
                <a:noFill/>
              </a:ln>
              <a:effectLst/>
            </c:spPr>
            <c:extLst>
              <c:ext xmlns:c16="http://schemas.microsoft.com/office/drawing/2014/chart" uri="{C3380CC4-5D6E-409C-BE32-E72D297353CC}">
                <c16:uniqueId val="{00000005-8B6F-4916-983D-EE5CD0229D2C}"/>
              </c:ext>
            </c:extLst>
          </c:dPt>
          <c:dPt>
            <c:idx val="3"/>
            <c:bubble3D val="0"/>
            <c:spPr>
              <a:solidFill>
                <a:srgbClr val="8064A2"/>
              </a:solidFill>
              <a:ln w="19050">
                <a:noFill/>
              </a:ln>
              <a:effectLst/>
            </c:spPr>
            <c:extLst>
              <c:ext xmlns:c16="http://schemas.microsoft.com/office/drawing/2014/chart" uri="{C3380CC4-5D6E-409C-BE32-E72D297353CC}">
                <c16:uniqueId val="{00000007-8B6F-4916-983D-EE5CD0229D2C}"/>
              </c:ext>
            </c:extLst>
          </c:dPt>
          <c:cat>
            <c:strRef>
              <c:f>Sheet1!$A$2:$A$5</c:f>
              <c:strCache>
                <c:ptCount val="3"/>
                <c:pt idx="0">
                  <c:v>1st Qtr</c:v>
                </c:pt>
                <c:pt idx="1">
                  <c:v>2nd Qtr</c:v>
                </c:pt>
                <c:pt idx="2">
                  <c:v>3rd Qtr</c:v>
                </c:pt>
              </c:strCache>
            </c:strRef>
          </c:cat>
          <c:val>
            <c:numRef>
              <c:f>Sheet1!$B$2:$B$5</c:f>
              <c:numCache>
                <c:formatCode>General</c:formatCode>
                <c:ptCount val="4"/>
                <c:pt idx="0">
                  <c:v>44</c:v>
                </c:pt>
                <c:pt idx="1">
                  <c:v>36</c:v>
                </c:pt>
                <c:pt idx="2">
                  <c:v>19</c:v>
                </c:pt>
                <c:pt idx="3">
                  <c:v>1</c:v>
                </c:pt>
              </c:numCache>
            </c:numRef>
          </c:val>
          <c:extLst>
            <c:ext xmlns:c16="http://schemas.microsoft.com/office/drawing/2014/chart" uri="{C3380CC4-5D6E-409C-BE32-E72D297353CC}">
              <c16:uniqueId val="{00000008-8B6F-4916-983D-EE5CD0229D2C}"/>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8C727879-28EE-44A1-9962-446F72B2DD5E}"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4AC55E48-8633-43C8-AF10-06EE70CEB54C}" type="slidenum">
              <a:rPr lang="en-US" smtClean="0"/>
              <a:t>‹#›</a:t>
            </a:fld>
            <a:endParaRPr lang="en-US"/>
          </a:p>
        </p:txBody>
      </p:sp>
    </p:spTree>
    <p:extLst>
      <p:ext uri="{BB962C8B-B14F-4D97-AF65-F5344CB8AC3E}">
        <p14:creationId xmlns:p14="http://schemas.microsoft.com/office/powerpoint/2010/main" val="714659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81600" y="4732867"/>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02235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Moderate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a:t>
            </a:r>
            <a:r>
              <a:rPr lang="en-US" sz="900" b="1" spc="-10" dirty="0">
                <a:solidFill>
                  <a:srgbClr val="4A657A"/>
                </a:solidFill>
                <a:latin typeface="NunitoSans-SemiBold"/>
                <a:cs typeface="NunitoSans-SemiBold"/>
              </a:rPr>
              <a:t>r                                 Moderately Low</a:t>
            </a:r>
            <a:endParaRPr sz="900" dirty="0">
              <a:latin typeface="NunitoSans-SemiBold"/>
              <a:cs typeface="NunitoSans-SemiBold"/>
            </a:endParaRPr>
          </a:p>
          <a:p>
            <a:pPr marL="76200" marR="68580">
              <a:lnSpc>
                <a:spcPts val="1900"/>
              </a:lnSpc>
              <a:tabLst>
                <a:tab pos="1794510" algn="l"/>
                <a:tab pos="2066289"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9</a:t>
            </a:r>
            <a:endParaRPr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35</a:t>
            </a:r>
            <a:endParaRPr spc="-20" dirty="0"/>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5344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60325">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114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27050" y="53233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28320" y="44728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96840" y="6096000"/>
            <a:ext cx="1905635" cy="154529"/>
          </a:xfrm>
          <a:prstGeom prst="rect">
            <a:avLst/>
          </a:prstGeom>
        </p:spPr>
        <p:txBody>
          <a:bodyPr vert="horz" wrap="square" lIns="0" tIns="15875" rIns="0" bIns="0" rtlCol="0">
            <a:spAutoFit/>
          </a:bodyPr>
          <a:lstStyle/>
          <a:p>
            <a:pPr marL="60325">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235700"/>
            <a:ext cx="3950970" cy="2243563"/>
          </a:xfrm>
          <a:prstGeom prst="rect">
            <a:avLst/>
          </a:prstGeom>
        </p:spPr>
        <p:txBody>
          <a:bodyPr vert="horz" wrap="square" lIns="0" tIns="12700" rIns="0" bIns="0" rtlCol="0">
            <a:spAutoFit/>
          </a:bodyPr>
          <a:lstStyle/>
          <a:p>
            <a:pPr marL="12700" marR="5080">
              <a:lnSpc>
                <a:spcPct val="116700"/>
              </a:lnSpc>
              <a:spcBef>
                <a:spcPts val="100"/>
              </a:spcBef>
            </a:pPr>
            <a:r>
              <a:rPr lang="en-US" sz="1000" b="1" spc="-10" dirty="0">
                <a:solidFill>
                  <a:srgbClr val="4A657A"/>
                </a:solidFill>
                <a:latin typeface="NunitoSans-SemiBold"/>
                <a:cs typeface="NunitoSans-SemiBold"/>
              </a:rPr>
              <a:t>As currently allocated, this strategy may be appropriate for an investor with an intermediate to long-term investment horizon, seeking long-term growth of capital and a moderate tolerance for risk. </a:t>
            </a:r>
          </a:p>
          <a:p>
            <a:pPr marL="12700" marR="5080">
              <a:lnSpc>
                <a:spcPct val="116700"/>
              </a:lnSpc>
              <a:spcBef>
                <a:spcPts val="100"/>
              </a:spcBef>
            </a:pPr>
            <a:br>
              <a:rPr lang="en-US" sz="400" b="1" spc="-10" dirty="0">
                <a:solidFill>
                  <a:srgbClr val="4A657A"/>
                </a:solidFill>
                <a:latin typeface="NunitoSans-SemiBold"/>
                <a:cs typeface="NunitoSans-SemiBold"/>
              </a:rPr>
            </a:br>
            <a:r>
              <a:rPr lang="en-US" sz="1000" b="1" spc="-10" dirty="0">
                <a:solidFill>
                  <a:srgbClr val="4A657A"/>
                </a:solidFill>
                <a:latin typeface="NunitoSans-SemiBold"/>
                <a:cs typeface="NunitoSans-SemiBold"/>
              </a:rPr>
              <a:t>This target retirement strategy seeks an asset allocation designed for investors planning to retire in the next 10-15 years. </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2848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5965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2992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1407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1816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410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638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4110707866"/>
              </p:ext>
            </p:extLst>
          </p:nvPr>
        </p:nvGraphicFramePr>
        <p:xfrm>
          <a:off x="667132" y="2895600"/>
          <a:ext cx="4285868" cy="2864485"/>
        </p:xfrm>
        <a:graphic>
          <a:graphicData uri="http://schemas.openxmlformats.org/drawingml/2006/table">
            <a:tbl>
              <a:tblPr firstRow="1" bandRow="1">
                <a:tableStyleId>{2D5ABB26-0587-4C30-8999-92F81FD0307C}</a:tableStyleId>
              </a:tblPr>
              <a:tblGrid>
                <a:gridCol w="2039657">
                  <a:extLst>
                    <a:ext uri="{9D8B030D-6E8A-4147-A177-3AD203B41FA5}">
                      <a16:colId xmlns:a16="http://schemas.microsoft.com/office/drawing/2014/main" val="20000"/>
                    </a:ext>
                  </a:extLst>
                </a:gridCol>
                <a:gridCol w="1865211">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7.64</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3.35%</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dirty="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dirty="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05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77850" y="3036882"/>
            <a:ext cx="1027508" cy="283451"/>
          </a:xfrm>
          <a:prstGeom prst="rect">
            <a:avLst/>
          </a:prstGeom>
        </p:spPr>
      </p:pic>
      <p:sp>
        <p:nvSpPr>
          <p:cNvPr id="57" name="object 36">
            <a:extLst>
              <a:ext uri="{FF2B5EF4-FFF2-40B4-BE49-F238E27FC236}">
                <a16:creationId xmlns:a16="http://schemas.microsoft.com/office/drawing/2014/main" id="{4B7283B1-F3CF-4DF8-ACE9-F83D4DA7206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9" name="TextBox 58">
            <a:extLst>
              <a:ext uri="{FF2B5EF4-FFF2-40B4-BE49-F238E27FC236}">
                <a16:creationId xmlns:a16="http://schemas.microsoft.com/office/drawing/2014/main" id="{D820BA54-AD02-43F9-A042-642B844EB8A0}"/>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4" name="TextBox 63">
            <a:extLst>
              <a:ext uri="{FF2B5EF4-FFF2-40B4-BE49-F238E27FC236}">
                <a16:creationId xmlns:a16="http://schemas.microsoft.com/office/drawing/2014/main" id="{7C1E1D59-16D8-4F9B-95E0-EC099811B63E}"/>
              </a:ext>
            </a:extLst>
          </p:cNvPr>
          <p:cNvSpPr txBox="1"/>
          <p:nvPr/>
        </p:nvSpPr>
        <p:spPr>
          <a:xfrm>
            <a:off x="539424" y="3570000"/>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24" name="TextBox 23">
            <a:extLst>
              <a:ext uri="{FF2B5EF4-FFF2-40B4-BE49-F238E27FC236}">
                <a16:creationId xmlns:a16="http://schemas.microsoft.com/office/drawing/2014/main" id="{9DE58395-87DB-46D8-B672-EB5F716C213F}"/>
              </a:ext>
            </a:extLst>
          </p:cNvPr>
          <p:cNvSpPr txBox="1"/>
          <p:nvPr/>
        </p:nvSpPr>
        <p:spPr>
          <a:xfrm>
            <a:off x="7086600" y="7441565"/>
            <a:ext cx="304798" cy="774964"/>
          </a:xfrm>
          <a:prstGeom prst="rect">
            <a:avLst/>
          </a:prstGeom>
          <a:noFill/>
        </p:spPr>
        <p:txBody>
          <a:bodyPr wrap="square" rtlCol="0">
            <a:spAutoFit/>
          </a:bodyPr>
          <a:lstStyle/>
          <a:p>
            <a:endParaRPr lang="en-US" dirty="0"/>
          </a:p>
        </p:txBody>
      </p:sp>
      <p:sp>
        <p:nvSpPr>
          <p:cNvPr id="35" name="object 41">
            <a:extLst>
              <a:ext uri="{FF2B5EF4-FFF2-40B4-BE49-F238E27FC236}">
                <a16:creationId xmlns:a16="http://schemas.microsoft.com/office/drawing/2014/main" id="{DEF44A26-C612-7671-E924-F0954D8E1506}"/>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6" name="object 41">
            <a:extLst>
              <a:ext uri="{FF2B5EF4-FFF2-40B4-BE49-F238E27FC236}">
                <a16:creationId xmlns:a16="http://schemas.microsoft.com/office/drawing/2014/main" id="{45D19C71-173F-3258-EB5D-BC524D20620B}"/>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37" name="object 18">
            <a:extLst>
              <a:ext uri="{FF2B5EF4-FFF2-40B4-BE49-F238E27FC236}">
                <a16:creationId xmlns:a16="http://schemas.microsoft.com/office/drawing/2014/main" id="{B894F786-CFEB-9A19-19DD-BD9982DD2C4A}"/>
              </a:ext>
            </a:extLst>
          </p:cNvPr>
          <p:cNvSpPr txBox="1"/>
          <p:nvPr/>
        </p:nvSpPr>
        <p:spPr>
          <a:xfrm>
            <a:off x="5198533" y="2904067"/>
            <a:ext cx="2057400" cy="142346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18.0%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18.0%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U.S. Bond Index Fund	17.0%</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U.S. Aggregate Bond Index 	17.0%</a:t>
            </a:r>
          </a:p>
          <a:p>
            <a:pPr marL="4763" algn="l">
              <a:lnSpc>
                <a:spcPts val="1035"/>
              </a:lnSpc>
              <a:tabLst>
                <a:tab pos="1714500" algn="l"/>
              </a:tabLst>
            </a:pPr>
            <a:r>
              <a:rPr lang="en-US" sz="900" b="1" spc="-10" dirty="0">
                <a:solidFill>
                  <a:srgbClr val="4A657A"/>
                </a:solidFill>
                <a:latin typeface="NunitoSans-SemiBold"/>
                <a:cs typeface="NunitoSans-SemiBold"/>
              </a:rPr>
              <a:t>Fund</a:t>
            </a:r>
            <a:endParaRPr lang="en-US" sz="600" b="1" spc="-10" dirty="0">
              <a:solidFill>
                <a:srgbClr val="4A657A"/>
              </a:solidFill>
              <a:latin typeface="NunitoSans-SemiBold"/>
              <a:cs typeface="NunitoSans-SemiBold"/>
            </a:endParaRPr>
          </a:p>
          <a:p>
            <a:pPr marL="4763" algn="l">
              <a:lnSpc>
                <a:spcPts val="1035"/>
              </a:lnSpc>
              <a:tabLst>
                <a:tab pos="1714500" algn="l"/>
              </a:tabLst>
            </a:pPr>
            <a:endParaRPr lang="en-US" sz="900" b="1" spc="-10"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13.0%</a:t>
            </a:r>
            <a:endParaRPr lang="en-US" sz="900" dirty="0">
              <a:latin typeface="NunitoSans-SemiBold"/>
              <a:cs typeface="NunitoSans-SemiBold"/>
            </a:endParaRPr>
          </a:p>
        </p:txBody>
      </p:sp>
      <p:sp>
        <p:nvSpPr>
          <p:cNvPr id="41" name="Rounded Rectangle 66">
            <a:extLst>
              <a:ext uri="{FF2B5EF4-FFF2-40B4-BE49-F238E27FC236}">
                <a16:creationId xmlns:a16="http://schemas.microsoft.com/office/drawing/2014/main" id="{696694C2-168F-D044-C9C3-910662DD1E0B}"/>
              </a:ext>
            </a:extLst>
          </p:cNvPr>
          <p:cNvSpPr/>
          <p:nvPr/>
        </p:nvSpPr>
        <p:spPr>
          <a:xfrm>
            <a:off x="5216758" y="8181265"/>
            <a:ext cx="101496" cy="101496"/>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15">
            <a:extLst>
              <a:ext uri="{FF2B5EF4-FFF2-40B4-BE49-F238E27FC236}">
                <a16:creationId xmlns:a16="http://schemas.microsoft.com/office/drawing/2014/main" id="{5FE8D75B-E3C0-8F4B-568E-F3860E8E1B9D}"/>
              </a:ext>
            </a:extLst>
          </p:cNvPr>
          <p:cNvSpPr/>
          <p:nvPr/>
        </p:nvSpPr>
        <p:spPr>
          <a:xfrm>
            <a:off x="5212764" y="8379564"/>
            <a:ext cx="101496" cy="101496"/>
          </a:xfrm>
          <a:prstGeom prst="round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0" name="Chart 49">
            <a:extLst>
              <a:ext uri="{FF2B5EF4-FFF2-40B4-BE49-F238E27FC236}">
                <a16:creationId xmlns:a16="http://schemas.microsoft.com/office/drawing/2014/main" id="{18927A63-2CE5-6101-F1F7-69627AB54932}"/>
              </a:ext>
            </a:extLst>
          </p:cNvPr>
          <p:cNvGraphicFramePr/>
          <p:nvPr>
            <p:extLst>
              <p:ext uri="{D42A27DB-BD31-4B8C-83A1-F6EECF244321}">
                <p14:modId xmlns:p14="http://schemas.microsoft.com/office/powerpoint/2010/main" val="3325026766"/>
              </p:ext>
            </p:extLst>
          </p:nvPr>
        </p:nvGraphicFramePr>
        <p:xfrm>
          <a:off x="4942459" y="6324600"/>
          <a:ext cx="2296541"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51" name="object 35">
            <a:extLst>
              <a:ext uri="{FF2B5EF4-FFF2-40B4-BE49-F238E27FC236}">
                <a16:creationId xmlns:a16="http://schemas.microsoft.com/office/drawing/2014/main" id="{DC4132DA-07CD-3829-736F-8EC92E7F7C5E}"/>
              </a:ext>
            </a:extLst>
          </p:cNvPr>
          <p:cNvSpPr txBox="1"/>
          <p:nvPr/>
        </p:nvSpPr>
        <p:spPr>
          <a:xfrm>
            <a:off x="5359399" y="7698410"/>
            <a:ext cx="1508413" cy="803618"/>
          </a:xfrm>
          <a:prstGeom prst="rect">
            <a:avLst/>
          </a:prstGeom>
        </p:spPr>
        <p:txBody>
          <a:bodyPr vert="horz" wrap="square" lIns="0" tIns="12700" rIns="0" bIns="0" rtlCol="0">
            <a:spAutoFit/>
          </a:bodyPr>
          <a:lstStyle/>
          <a:p>
            <a:pPr marL="12700" marR="5080">
              <a:lnSpc>
                <a:spcPct val="138900"/>
              </a:lnSpc>
              <a:spcBef>
                <a:spcPts val="100"/>
              </a:spcBef>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a:t>
            </a:r>
          </a:p>
          <a:p>
            <a:pPr marL="12700" marR="5080">
              <a:lnSpc>
                <a:spcPct val="138900"/>
              </a:lnSpc>
              <a:spcBef>
                <a:spcPts val="100"/>
              </a:spcBef>
            </a:pPr>
            <a:r>
              <a:rPr lang="en-US" sz="900" b="1" spc="-10" dirty="0">
                <a:solidFill>
                  <a:srgbClr val="4A657A"/>
                </a:solidFill>
                <a:latin typeface="NunitoSans-SemiBold"/>
                <a:cs typeface="NunitoSans-SemiBold"/>
              </a:rPr>
              <a:t>U.S. Equity</a:t>
            </a:r>
          </a:p>
          <a:p>
            <a:pPr marL="12700" marR="5080">
              <a:lnSpc>
                <a:spcPct val="138900"/>
              </a:lnSpc>
              <a:spcBef>
                <a:spcPts val="100"/>
              </a:spcBef>
            </a:pPr>
            <a:r>
              <a:rPr lang="en-US" sz="900" b="1" spc="-10" dirty="0">
                <a:solidFill>
                  <a:srgbClr val="4A657A"/>
                </a:solidFill>
                <a:latin typeface="NunitoSans-SemiBold"/>
                <a:cs typeface="NunitoSans-SemiBold"/>
              </a:rPr>
              <a:t>Non-U.S. Equity </a:t>
            </a:r>
          </a:p>
          <a:p>
            <a:pPr marL="12700" marR="5080">
              <a:lnSpc>
                <a:spcPct val="138900"/>
              </a:lnSpc>
              <a:spcBef>
                <a:spcPts val="100"/>
              </a:spcBef>
            </a:pPr>
            <a:r>
              <a:rPr lang="en-US" sz="900" b="1" spc="-10" dirty="0">
                <a:solidFill>
                  <a:srgbClr val="4A657A"/>
                </a:solidFill>
                <a:latin typeface="NunitoSans-SemiBold"/>
                <a:cs typeface="NunitoSans-SemiBold"/>
              </a:rPr>
              <a:t>Non-U.S. Fixed Income </a:t>
            </a:r>
            <a:endParaRPr sz="900" dirty="0">
              <a:latin typeface="NunitoSans-SemiBold"/>
              <a:cs typeface="NunitoSans-SemiBold"/>
            </a:endParaRPr>
          </a:p>
        </p:txBody>
      </p:sp>
      <p:sp>
        <p:nvSpPr>
          <p:cNvPr id="52" name="object 37">
            <a:extLst>
              <a:ext uri="{FF2B5EF4-FFF2-40B4-BE49-F238E27FC236}">
                <a16:creationId xmlns:a16="http://schemas.microsoft.com/office/drawing/2014/main" id="{30BF64CB-8773-9CD7-0766-F3B163122645}"/>
              </a:ext>
            </a:extLst>
          </p:cNvPr>
          <p:cNvSpPr txBox="1"/>
          <p:nvPr/>
        </p:nvSpPr>
        <p:spPr>
          <a:xfrm>
            <a:off x="6909376" y="7689265"/>
            <a:ext cx="365760" cy="774571"/>
          </a:xfrm>
          <a:prstGeom prst="rect">
            <a:avLst/>
          </a:prstGeom>
        </p:spPr>
        <p:txBody>
          <a:bodyPr vert="horz" wrap="square" lIns="0" tIns="66040" rIns="0" bIns="0" rtlCol="0">
            <a:spAutoFit/>
          </a:bodyPr>
          <a:lstStyle/>
          <a:p>
            <a:pPr marL="12700">
              <a:lnSpc>
                <a:spcPct val="100000"/>
              </a:lnSpc>
              <a:spcBef>
                <a:spcPts val="520"/>
              </a:spcBef>
            </a:pPr>
            <a:r>
              <a:rPr lang="en-US" sz="900" b="1" spc="-10" dirty="0">
                <a:solidFill>
                  <a:srgbClr val="4A657A"/>
                </a:solidFill>
                <a:latin typeface="NunitoSans-SemiBold"/>
                <a:cs typeface="NunitoSans-SemiBold"/>
              </a:rPr>
              <a:t>44</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36</a:t>
            </a:r>
            <a:r>
              <a:rPr sz="900" b="1" spc="-10" dirty="0">
                <a:solidFill>
                  <a:srgbClr val="4A657A"/>
                </a:solidFill>
                <a:latin typeface="NunitoSans-SemiBold"/>
                <a:cs typeface="NunitoSans-SemiBold"/>
              </a:rPr>
              <a:t>.0%</a:t>
            </a:r>
            <a:endParaRPr sz="900" dirty="0">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19.</a:t>
            </a:r>
            <a:r>
              <a:rPr sz="900" b="1" spc="-10" dirty="0">
                <a:solidFill>
                  <a:srgbClr val="4A657A"/>
                </a:solidFill>
                <a:latin typeface="NunitoSans-SemiBold"/>
                <a:cs typeface="NunitoSans-SemiBold"/>
              </a:rPr>
              <a:t>0%</a:t>
            </a:r>
            <a:endParaRPr lang="en-US" sz="900" b="1" spc="-10" dirty="0">
              <a:solidFill>
                <a:srgbClr val="4A657A"/>
              </a:solidFill>
              <a:latin typeface="NunitoSans-SemiBold"/>
              <a:cs typeface="NunitoSans-SemiBold"/>
            </a:endParaRPr>
          </a:p>
          <a:p>
            <a:pPr marL="12700">
              <a:lnSpc>
                <a:spcPct val="100000"/>
              </a:lnSpc>
              <a:spcBef>
                <a:spcPts val="420"/>
              </a:spcBef>
            </a:pPr>
            <a:r>
              <a:rPr lang="en-US" sz="900" b="1" spc="-10" dirty="0">
                <a:solidFill>
                  <a:srgbClr val="4A657A"/>
                </a:solidFill>
                <a:latin typeface="NunitoSans-SemiBold"/>
                <a:cs typeface="NunitoSans-SemiBold"/>
              </a:rPr>
              <a:t>  1.0%</a:t>
            </a:r>
            <a:endParaRPr sz="900" dirty="0">
              <a:latin typeface="NunitoSans-SemiBold"/>
              <a:cs typeface="NunitoSans-SemiBold"/>
            </a:endParaRPr>
          </a:p>
        </p:txBody>
      </p:sp>
      <p:sp>
        <p:nvSpPr>
          <p:cNvPr id="55" name="Rounded Rectangle 61">
            <a:extLst>
              <a:ext uri="{FF2B5EF4-FFF2-40B4-BE49-F238E27FC236}">
                <a16:creationId xmlns:a16="http://schemas.microsoft.com/office/drawing/2014/main" id="{28BC03C8-1728-C31C-9DAF-A79BAF1C74ED}"/>
              </a:ext>
            </a:extLst>
          </p:cNvPr>
          <p:cNvSpPr/>
          <p:nvPr/>
        </p:nvSpPr>
        <p:spPr>
          <a:xfrm>
            <a:off x="5219700" y="7970520"/>
            <a:ext cx="106680" cy="10668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object 39">
            <a:extLst>
              <a:ext uri="{FF2B5EF4-FFF2-40B4-BE49-F238E27FC236}">
                <a16:creationId xmlns:a16="http://schemas.microsoft.com/office/drawing/2014/main" id="{8ED67E4D-E4AF-2C76-C248-023C1D5EFE3F}"/>
              </a:ext>
            </a:extLst>
          </p:cNvPr>
          <p:cNvPicPr/>
          <p:nvPr/>
        </p:nvPicPr>
        <p:blipFill>
          <a:blip r:embed="rId10" cstate="print"/>
          <a:stretch>
            <a:fillRect/>
          </a:stretch>
        </p:blipFill>
        <p:spPr>
          <a:xfrm>
            <a:off x="5220875" y="7777582"/>
            <a:ext cx="101498" cy="101498"/>
          </a:xfrm>
          <a:prstGeom prst="rect">
            <a:avLst/>
          </a:prstGeom>
          <a:solidFill>
            <a:srgbClr val="97D1F1"/>
          </a:solid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35</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object 36">
            <a:extLst>
              <a:ext uri="{FF2B5EF4-FFF2-40B4-BE49-F238E27FC236}">
                <a16:creationId xmlns:a16="http://schemas.microsoft.com/office/drawing/2014/main" id="{88363F54-5DCD-44ED-80FD-081DC209AA72}"/>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TextBox 52">
            <a:extLst>
              <a:ext uri="{FF2B5EF4-FFF2-40B4-BE49-F238E27FC236}">
                <a16:creationId xmlns:a16="http://schemas.microsoft.com/office/drawing/2014/main" id="{E553E837-BF44-41F7-9224-4F4648B6C9A6}"/>
              </a:ext>
            </a:extLst>
          </p:cNvPr>
          <p:cNvSpPr txBox="1"/>
          <p:nvPr/>
        </p:nvSpPr>
        <p:spPr>
          <a:xfrm>
            <a:off x="432771" y="952500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10" name="object 3">
            <a:extLst>
              <a:ext uri="{FF2B5EF4-FFF2-40B4-BE49-F238E27FC236}">
                <a16:creationId xmlns:a16="http://schemas.microsoft.com/office/drawing/2014/main" id="{59159C6E-E796-4059-95DB-515BB0622A33}"/>
              </a:ext>
            </a:extLst>
          </p:cNvPr>
          <p:cNvSpPr txBox="1"/>
          <p:nvPr/>
        </p:nvSpPr>
        <p:spPr>
          <a:xfrm>
            <a:off x="533400" y="1019199"/>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3" name="object 35">
            <a:extLst>
              <a:ext uri="{FF2B5EF4-FFF2-40B4-BE49-F238E27FC236}">
                <a16:creationId xmlns:a16="http://schemas.microsoft.com/office/drawing/2014/main" id="{E5B70EAA-90F7-EDE9-FF63-A527D5A350A5}"/>
              </a:ext>
            </a:extLst>
          </p:cNvPr>
          <p:cNvSpPr txBox="1"/>
          <p:nvPr/>
        </p:nvSpPr>
        <p:spPr>
          <a:xfrm>
            <a:off x="533400" y="70104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2" name="Picture 1">
            <a:extLst>
              <a:ext uri="{FF2B5EF4-FFF2-40B4-BE49-F238E27FC236}">
                <a16:creationId xmlns:a16="http://schemas.microsoft.com/office/drawing/2014/main" id="{358C299B-5DE3-D6EB-1888-813810EF775F}"/>
              </a:ext>
            </a:extLst>
          </p:cNvPr>
          <p:cNvPicPr>
            <a:picLocks noChangeAspect="1"/>
          </p:cNvPicPr>
          <p:nvPr/>
        </p:nvPicPr>
        <p:blipFill>
          <a:blip r:embed="rId3"/>
          <a:stretch>
            <a:fillRect/>
          </a:stretch>
        </p:blipFill>
        <p:spPr>
          <a:xfrm>
            <a:off x="513806" y="1440703"/>
            <a:ext cx="6894597" cy="2932881"/>
          </a:xfrm>
          <a:prstGeom prst="rect">
            <a:avLst/>
          </a:prstGeom>
        </p:spPr>
      </p:pic>
      <p:pic>
        <p:nvPicPr>
          <p:cNvPr id="6" name="Picture 5">
            <a:extLst>
              <a:ext uri="{FF2B5EF4-FFF2-40B4-BE49-F238E27FC236}">
                <a16:creationId xmlns:a16="http://schemas.microsoft.com/office/drawing/2014/main" id="{948A90CF-54E6-478B-338B-980394A1CB92}"/>
              </a:ext>
            </a:extLst>
          </p:cNvPr>
          <p:cNvPicPr>
            <a:picLocks noChangeAspect="1"/>
          </p:cNvPicPr>
          <p:nvPr/>
        </p:nvPicPr>
        <p:blipFill>
          <a:blip r:embed="rId4"/>
          <a:stretch>
            <a:fillRect/>
          </a:stretch>
        </p:blipFill>
        <p:spPr>
          <a:xfrm>
            <a:off x="502919" y="4481476"/>
            <a:ext cx="3535681" cy="19642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9135834"/>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solidFill>
                  <a:schemeClr val="tx1"/>
                </a:solidFill>
                <a:latin typeface="Nunito Sans" pitchFamily="2" charset="0"/>
              </a:rPr>
              <a:t>©2025 </a:t>
            </a:r>
            <a:r>
              <a:rPr lang="en-US" sz="800" dirty="0">
                <a:solidFill>
                  <a:schemeClr val="tx1"/>
                </a:solidFill>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solidFill>
                  <a:schemeClr val="tx1"/>
                </a:solidFill>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endParaRPr lang="en-US" sz="800" dirty="0">
              <a:latin typeface="Nunito Sans" pitchFamily="2" charset="0"/>
            </a:endParaRPr>
          </a:p>
          <a:p>
            <a:pPr rtl="0"/>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2035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5644622"/>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300"/>
              </a:spcBef>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 </a:t>
            </a:r>
          </a:p>
          <a:p>
            <a:pPr rtl="0">
              <a:spcBef>
                <a:spcPts val="3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3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BNYA-VEST-104-24</a:t>
            </a:r>
          </a:p>
          <a:p>
            <a:pPr rtl="0"/>
            <a:endParaRPr lang="en-US" sz="500" dirty="0">
              <a:latin typeface="Nunito Sans" pitchFamily="2" charset="0"/>
            </a:endParaRPr>
          </a:p>
          <a:p>
            <a:pPr rtl="0"/>
            <a:endParaRPr lang="en-US" sz="500" dirty="0">
              <a:latin typeface="Nunito Sans" pitchFamily="2" charset="0"/>
            </a:endParaRPr>
          </a:p>
          <a:p>
            <a:pPr rtl="0"/>
            <a:r>
              <a:rPr lang="en-US" sz="800" b="1" dirty="0">
                <a:latin typeface="Nunito Sans" pitchFamily="2" charset="0"/>
              </a:rPr>
              <a:t>Glossary of Terms</a:t>
            </a:r>
          </a:p>
          <a:p>
            <a:pPr rtl="0"/>
            <a:endParaRPr lang="en-US" sz="700" b="1" dirty="0">
              <a:latin typeface="Nunito Sans" pitchFamily="2" charset="0"/>
            </a:endParaRP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lnSpc>
                <a:spcPct val="107000"/>
              </a:lnSpc>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a:lnSpc>
                <a:spcPct val="107000"/>
              </a:lnSpc>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2035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2993</TotalTime>
  <Words>3091</Words>
  <Application>Microsoft Office PowerPoint</Application>
  <PresentationFormat>Custom</PresentationFormat>
  <Paragraphs>99</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2035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Schwork, Kris</dc:creator>
  <cp:lastModifiedBy>Armstrong, Andrew</cp:lastModifiedBy>
  <cp:revision>97</cp:revision>
  <dcterms:created xsi:type="dcterms:W3CDTF">2022-05-04T21:48:43Z</dcterms:created>
  <dcterms:modified xsi:type="dcterms:W3CDTF">2025-01-16T19:48:36Z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2022-07-26T20:04:58Z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dd8611d7-c18a-4158-b842-9445fcac18e3</vt:lpwstr>
  </property>
  <property fmtid="{D5CDD505-2E9C-101B-9397-08002B2CF9AE}" pid="11" name="MSIP_Label_5781dfe3-6600-4878-ab62-89c56005e52a_ContentBits">
    <vt:lpwstr>0</vt:lpwstr>
  </property>
</Properties>
</file>