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912" userDrawn="1">
          <p15:clr>
            <a:srgbClr val="A4A3A4"/>
          </p15:clr>
        </p15:guide>
        <p15:guide id="2" pos="3168" userDrawn="1">
          <p15:clr>
            <a:srgbClr val="A4A3A4"/>
          </p15:clr>
        </p15:guide>
        <p15:guide id="3" orient="horz" pos="6096" userDrawn="1">
          <p15:clr>
            <a:srgbClr val="A4A3A4"/>
          </p15:clr>
        </p15:guide>
        <p15:guide id="4" orient="horz" pos="3792" userDrawn="1">
          <p15:clr>
            <a:srgbClr val="A4A3A4"/>
          </p15:clr>
        </p15:guide>
        <p15:guide id="5" orient="horz" pos="2688" userDrawn="1">
          <p15:clr>
            <a:srgbClr val="A4A3A4"/>
          </p15:clr>
        </p15:guide>
        <p15:guide id="6" pos="4464" userDrawn="1">
          <p15:clr>
            <a:srgbClr val="A4A3A4"/>
          </p15:clr>
        </p15:guide>
        <p15:guide id="7" orient="horz" pos="2784" userDrawn="1">
          <p15:clr>
            <a:srgbClr val="A4A3A4"/>
          </p15:clr>
        </p15:guide>
        <p15:guide id="8" pos="336" userDrawn="1">
          <p15:clr>
            <a:srgbClr val="A4A3A4"/>
          </p15:clr>
        </p15:guide>
        <p15:guide id="9" orient="horz" pos="1776" userDrawn="1">
          <p15:clr>
            <a:srgbClr val="A4A3A4"/>
          </p15:clr>
        </p15:guide>
        <p15:guide id="10" pos="3024" userDrawn="1">
          <p15:clr>
            <a:srgbClr val="A4A3A4"/>
          </p15:clr>
        </p15:guide>
        <p15:guide id="11" orient="horz" pos="2880" userDrawn="1">
          <p15:clr>
            <a:srgbClr val="A4A3A4"/>
          </p15:clr>
        </p15:guide>
        <p15:guide id="12" orient="horz" pos="3888" userDrawn="1">
          <p15:clr>
            <a:srgbClr val="A4A3A4"/>
          </p15:clr>
        </p15:guide>
        <p15:guide id="13" orient="horz" pos="3840" userDrawn="1">
          <p15:clr>
            <a:srgbClr val="A4A3A4"/>
          </p15:clr>
        </p15:guide>
        <p15:guide id="14" pos="3264" userDrawn="1">
          <p15:clr>
            <a:srgbClr val="A4A3A4"/>
          </p15:clr>
        </p15:guide>
        <p15:guide id="15" orient="horz" pos="3072" userDrawn="1">
          <p15:clr>
            <a:srgbClr val="A4A3A4"/>
          </p15:clr>
        </p15:guide>
        <p15:guide id="16" orient="horz" pos="4416" userDrawn="1">
          <p15:clr>
            <a:srgbClr val="A4A3A4"/>
          </p15:clr>
        </p15:guide>
        <p15:guide id="17" orient="horz" pos="3168" userDrawn="1">
          <p15:clr>
            <a:srgbClr val="A4A3A4"/>
          </p15:clr>
        </p15:guide>
        <p15:guide id="18" pos="2832" userDrawn="1">
          <p15:clr>
            <a:srgbClr val="A4A3A4"/>
          </p15:clr>
        </p15:guide>
        <p15:guide id="19" orient="horz" pos="43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BF4D"/>
    <a:srgbClr val="97D1F1"/>
    <a:srgbClr val="EEDF9B"/>
    <a:srgbClr val="4A657A"/>
    <a:srgbClr val="B9CDE5"/>
    <a:srgbClr val="4DB2E8"/>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4678"/>
  </p:normalViewPr>
  <p:slideViewPr>
    <p:cSldViewPr>
      <p:cViewPr varScale="1">
        <p:scale>
          <a:sx n="103" d="100"/>
          <a:sy n="103" d="100"/>
        </p:scale>
        <p:origin x="6618" y="72"/>
      </p:cViewPr>
      <p:guideLst>
        <p:guide orient="horz" pos="912"/>
        <p:guide pos="3168"/>
        <p:guide orient="horz" pos="6096"/>
        <p:guide orient="horz" pos="3792"/>
        <p:guide orient="horz" pos="2688"/>
        <p:guide pos="4464"/>
        <p:guide orient="horz" pos="2784"/>
        <p:guide pos="336"/>
        <p:guide orient="horz" pos="1776"/>
        <p:guide pos="3024"/>
        <p:guide orient="horz" pos="2880"/>
        <p:guide orient="horz" pos="3888"/>
        <p:guide orient="horz" pos="3840"/>
        <p:guide pos="3264"/>
        <p:guide orient="horz" pos="3072"/>
        <p:guide orient="horz" pos="4416"/>
        <p:guide orient="horz" pos="3168"/>
        <p:guide pos="2832"/>
        <p:guide orient="horz" pos="4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6EE4-4AEB-AFAC-E9285D1E7B55}"/>
              </c:ext>
            </c:extLst>
          </c:dPt>
          <c:dPt>
            <c:idx val="1"/>
            <c:bubble3D val="0"/>
            <c:spPr>
              <a:solidFill>
                <a:srgbClr val="97D1F1"/>
              </a:solidFill>
              <a:ln w="19050">
                <a:noFill/>
              </a:ln>
              <a:effectLst/>
            </c:spPr>
            <c:extLst>
              <c:ext xmlns:c16="http://schemas.microsoft.com/office/drawing/2014/chart" uri="{C3380CC4-5D6E-409C-BE32-E72D297353CC}">
                <c16:uniqueId val="{00000003-6EE4-4AEB-AFAC-E9285D1E7B55}"/>
              </c:ext>
            </c:extLst>
          </c:dPt>
          <c:dPt>
            <c:idx val="2"/>
            <c:bubble3D val="0"/>
            <c:spPr>
              <a:solidFill>
                <a:srgbClr val="EEDF9B"/>
              </a:solidFill>
              <a:ln w="19050">
                <a:noFill/>
              </a:ln>
              <a:effectLst/>
            </c:spPr>
            <c:extLst>
              <c:ext xmlns:c16="http://schemas.microsoft.com/office/drawing/2014/chart" uri="{C3380CC4-5D6E-409C-BE32-E72D297353CC}">
                <c16:uniqueId val="{00000005-6EE4-4AEB-AFAC-E9285D1E7B55}"/>
              </c:ext>
            </c:extLst>
          </c:dPt>
          <c:dPt>
            <c:idx val="3"/>
            <c:bubble3D val="0"/>
            <c:spPr>
              <a:solidFill>
                <a:srgbClr val="8064A2"/>
              </a:solidFill>
              <a:ln w="19050">
                <a:noFill/>
              </a:ln>
              <a:effectLst/>
            </c:spPr>
            <c:extLst>
              <c:ext xmlns:c16="http://schemas.microsoft.com/office/drawing/2014/chart" uri="{C3380CC4-5D6E-409C-BE32-E72D297353CC}">
                <c16:uniqueId val="{00000007-6EE4-4AEB-AFAC-E9285D1E7B55}"/>
              </c:ext>
            </c:extLst>
          </c:dPt>
          <c:cat>
            <c:strRef>
              <c:f>Sheet1!$A$2:$A$5</c:f>
              <c:strCache>
                <c:ptCount val="3"/>
                <c:pt idx="0">
                  <c:v>1st Qtr</c:v>
                </c:pt>
                <c:pt idx="1">
                  <c:v>2nd Qtr</c:v>
                </c:pt>
                <c:pt idx="2">
                  <c:v>3rd Qtr</c:v>
                </c:pt>
              </c:strCache>
            </c:strRef>
          </c:cat>
          <c:val>
            <c:numRef>
              <c:f>Sheet1!$B$2:$B$5</c:f>
              <c:numCache>
                <c:formatCode>General</c:formatCode>
                <c:ptCount val="4"/>
                <c:pt idx="0">
                  <c:v>44</c:v>
                </c:pt>
                <c:pt idx="1">
                  <c:v>35</c:v>
                </c:pt>
                <c:pt idx="2">
                  <c:v>21</c:v>
                </c:pt>
                <c:pt idx="3">
                  <c:v>0</c:v>
                </c:pt>
              </c:numCache>
            </c:numRef>
          </c:val>
          <c:extLst>
            <c:ext xmlns:c16="http://schemas.microsoft.com/office/drawing/2014/chart" uri="{C3380CC4-5D6E-409C-BE32-E72D297353CC}">
              <c16:uniqueId val="{00000008-6EE4-4AEB-AFAC-E9285D1E7B55}"/>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06E09B1-ED2A-8F45-B3B5-5493C081F7D3}"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16641C8B-C66D-8544-A3C4-84CA0E6D9AC3}" type="slidenum">
              <a:rPr lang="en-US" smtClean="0"/>
              <a:t>‹#›</a:t>
            </a:fld>
            <a:endParaRPr lang="en-US"/>
          </a:p>
        </p:txBody>
      </p:sp>
    </p:spTree>
    <p:extLst>
      <p:ext uri="{BB962C8B-B14F-4D97-AF65-F5344CB8AC3E}">
        <p14:creationId xmlns:p14="http://schemas.microsoft.com/office/powerpoint/2010/main" val="2229455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641C8B-C66D-8544-A3C4-84CA0E6D9AC3}" type="slidenum">
              <a:rPr lang="en-US" smtClean="0"/>
              <a:t>1</a:t>
            </a:fld>
            <a:endParaRPr lang="en-US"/>
          </a:p>
        </p:txBody>
      </p:sp>
    </p:spTree>
    <p:extLst>
      <p:ext uri="{BB962C8B-B14F-4D97-AF65-F5344CB8AC3E}">
        <p14:creationId xmlns:p14="http://schemas.microsoft.com/office/powerpoint/2010/main" val="2706961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image" Target="../media/image8.emf"/><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61059" y="4665428"/>
            <a:ext cx="2289294" cy="1077539"/>
          </a:xfrm>
          <a:prstGeom prst="rect">
            <a:avLst/>
          </a:prstGeom>
        </p:spPr>
        <p:txBody>
          <a:bodyPr vert="horz" wrap="square" lIns="0" tIns="12700" rIns="0" bIns="0" rtlCol="0">
            <a:spAutoFit/>
          </a:bodyPr>
          <a:lstStyle/>
          <a:p>
            <a:pPr marL="72390">
              <a:lnSpc>
                <a:spcPct val="100000"/>
              </a:lnSpc>
            </a:pPr>
            <a:r>
              <a:rPr lang="en-US" sz="900" b="1" spc="90" dirty="0">
                <a:solidFill>
                  <a:srgbClr val="2C8FC5"/>
                </a:solidFill>
                <a:latin typeface="Nunito-Black"/>
                <a:cs typeface="Nunito-Black"/>
              </a:rPr>
              <a:t>P</a:t>
            </a:r>
            <a:r>
              <a:rPr sz="900" b="1" spc="90" dirty="0">
                <a:solidFill>
                  <a:srgbClr val="2C8FC5"/>
                </a:solidFill>
                <a:latin typeface="Nunito-Black"/>
                <a:cs typeface="Nunito-Black"/>
              </a:rPr>
              <a:t>ORTFOLIO CHARACTERISTICS</a:t>
            </a:r>
            <a:endParaRPr sz="900" spc="90" dirty="0">
              <a:latin typeface="Nunito-Black"/>
              <a:cs typeface="Nunito-Black"/>
            </a:endParaRPr>
          </a:p>
          <a:p>
            <a:pPr marL="76200">
              <a:lnSpc>
                <a:spcPct val="100000"/>
              </a:lnSpc>
              <a:spcBef>
                <a:spcPts val="775"/>
              </a:spcBef>
              <a:tabLst>
                <a:tab pos="102235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Moderate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a:t>
            </a:r>
            <a:r>
              <a:rPr lang="en-US" sz="900" b="1" dirty="0">
                <a:solidFill>
                  <a:srgbClr val="4A657A"/>
                </a:solidFill>
                <a:latin typeface="NunitoSans-SemiBold"/>
                <a:cs typeface="NunitoSans-SemiBold"/>
              </a:rPr>
              <a:t>Moderate </a:t>
            </a:r>
            <a:r>
              <a:rPr lang="en-US" sz="900" b="1" spc="-10"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794510" algn="l"/>
                <a:tab pos="2066289" algn="l"/>
              </a:tabLst>
            </a:pPr>
            <a:r>
              <a:rPr sz="900" b="1" dirty="0" err="1">
                <a:solidFill>
                  <a:srgbClr val="4A657A"/>
                </a:solidFill>
                <a:latin typeface="NunitoSans-SemiBold"/>
                <a:cs typeface="NunitoSans-SemiBold"/>
              </a:rPr>
              <a:t>Wtd</a:t>
            </a:r>
            <a:r>
              <a:rPr sz="900" b="1" dirty="0">
                <a:solidFill>
                  <a:srgbClr val="4A657A"/>
                </a:solidFill>
                <a:latin typeface="NunitoSans-SemiBold"/>
                <a:cs typeface="NunitoSans-SemiBold"/>
              </a:rPr>
              <a:t>.</a:t>
            </a:r>
            <a:r>
              <a:rPr lang="en-US"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a:t>
            </a:r>
            <a:r>
              <a:rPr lang="en-US" sz="1350" b="1" spc="-15" baseline="-6172"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8</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4</a:t>
            </a:r>
            <a:r>
              <a:rPr spc="-20" dirty="0"/>
              <a:t>0</a:t>
            </a:r>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50265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55563">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114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4162" y="53340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3400" y="44958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54529"/>
          </a:xfrm>
          <a:prstGeom prst="rect">
            <a:avLst/>
          </a:prstGeom>
        </p:spPr>
        <p:txBody>
          <a:bodyPr vert="horz" wrap="square" lIns="0" tIns="15875" rIns="0" bIns="0" rtlCol="0">
            <a:spAutoFit/>
          </a:bodyPr>
          <a:lstStyle/>
          <a:p>
            <a:pPr marL="55563">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265942"/>
            <a:ext cx="3950970" cy="2217658"/>
          </a:xfrm>
          <a:prstGeom prst="rect">
            <a:avLst/>
          </a:prstGeom>
        </p:spPr>
        <p:txBody>
          <a:bodyPr vert="horz" wrap="square" lIns="0" tIns="12700" rIns="0" bIns="0" rtlCol="0">
            <a:spAutoFit/>
          </a:bodyPr>
          <a:lstStyle/>
          <a:p>
            <a:pPr marL="12700" marR="5080">
              <a:lnSpc>
                <a:spcPct val="116700"/>
              </a:lnSpc>
              <a:spcBef>
                <a:spcPts val="100"/>
              </a:spcBef>
            </a:pPr>
            <a:r>
              <a:rPr lang="en-US" sz="1000" b="1" spc="-10" dirty="0">
                <a:solidFill>
                  <a:srgbClr val="4A657A"/>
                </a:solidFill>
                <a:latin typeface="NunitoSans-SemiBold"/>
                <a:cs typeface="NunitoSans-SemiBold"/>
              </a:rPr>
              <a:t>As currently allocated, this strategy may be appropriate for an investor with an intermediate to long-term investment horizon, seeking long-term growth of capital and a moderate tolerance for risk.</a:t>
            </a:r>
            <a:endParaRPr lang="en-US"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retire in the next 15-20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91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246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53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626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1341000393"/>
              </p:ext>
            </p:extLst>
          </p:nvPr>
        </p:nvGraphicFramePr>
        <p:xfrm>
          <a:off x="640078" y="2834957"/>
          <a:ext cx="4312922" cy="2864485"/>
        </p:xfrm>
        <a:graphic>
          <a:graphicData uri="http://schemas.openxmlformats.org/drawingml/2006/table">
            <a:tbl>
              <a:tblPr firstRow="1" bandRow="1">
                <a:tableStyleId>{2D5ABB26-0587-4C30-8999-92F81FD0307C}</a:tableStyleId>
              </a:tblPr>
              <a:tblGrid>
                <a:gridCol w="2052532">
                  <a:extLst>
                    <a:ext uri="{9D8B030D-6E8A-4147-A177-3AD203B41FA5}">
                      <a16:colId xmlns:a16="http://schemas.microsoft.com/office/drawing/2014/main" val="20000"/>
                    </a:ext>
                  </a:extLst>
                </a:gridCol>
                <a:gridCol w="1879390">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8.33</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3.32%</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4290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2666" y="3036882"/>
            <a:ext cx="1027508" cy="283451"/>
          </a:xfrm>
          <a:prstGeom prst="rect">
            <a:avLst/>
          </a:prstGeom>
        </p:spPr>
      </p:pic>
      <p:sp>
        <p:nvSpPr>
          <p:cNvPr id="57" name="object 36">
            <a:extLst>
              <a:ext uri="{FF2B5EF4-FFF2-40B4-BE49-F238E27FC236}">
                <a16:creationId xmlns:a16="http://schemas.microsoft.com/office/drawing/2014/main" id="{E34B1084-C69C-4184-83B4-66B073AE67E0}"/>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08842AF5-B373-4D7F-B208-374889819999}"/>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0" name="TextBox 59">
            <a:extLst>
              <a:ext uri="{FF2B5EF4-FFF2-40B4-BE49-F238E27FC236}">
                <a16:creationId xmlns:a16="http://schemas.microsoft.com/office/drawing/2014/main" id="{C2D66E1B-87B9-4943-BCCA-171E5307EFD3}"/>
              </a:ext>
            </a:extLst>
          </p:cNvPr>
          <p:cNvSpPr txBox="1"/>
          <p:nvPr/>
        </p:nvSpPr>
        <p:spPr>
          <a:xfrm>
            <a:off x="539495" y="3564235"/>
            <a:ext cx="1986281" cy="236988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p>
          <a:p>
            <a:endParaRPr lang="en-US" dirty="0"/>
          </a:p>
        </p:txBody>
      </p:sp>
      <p:sp>
        <p:nvSpPr>
          <p:cNvPr id="24" name="object 41">
            <a:extLst>
              <a:ext uri="{FF2B5EF4-FFF2-40B4-BE49-F238E27FC236}">
                <a16:creationId xmlns:a16="http://schemas.microsoft.com/office/drawing/2014/main" id="{90B87B7F-6399-5F0E-379A-BC30F239C52A}"/>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5" name="object 41">
            <a:extLst>
              <a:ext uri="{FF2B5EF4-FFF2-40B4-BE49-F238E27FC236}">
                <a16:creationId xmlns:a16="http://schemas.microsoft.com/office/drawing/2014/main" id="{84F46B16-8EE1-B0E6-0203-F24CED50C782}"/>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36" name="object 18">
            <a:extLst>
              <a:ext uri="{FF2B5EF4-FFF2-40B4-BE49-F238E27FC236}">
                <a16:creationId xmlns:a16="http://schemas.microsoft.com/office/drawing/2014/main" id="{7F71594F-09DA-C653-9B84-C1343A9F563F}"/>
              </a:ext>
            </a:extLst>
          </p:cNvPr>
          <p:cNvSpPr txBox="1"/>
          <p:nvPr/>
        </p:nvSpPr>
        <p:spPr>
          <a:xfrm>
            <a:off x="5221355" y="2883182"/>
            <a:ext cx="2057400" cy="142346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22.0%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22.0%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14.0%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U.S. Bond Index Fund	13.0%</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U.S. Aggregate Bond Index 	12.0%</a:t>
            </a:r>
          </a:p>
          <a:p>
            <a:pPr marL="4763" algn="l">
              <a:lnSpc>
                <a:spcPts val="1035"/>
              </a:lnSpc>
              <a:tabLst>
                <a:tab pos="1714500" algn="l"/>
              </a:tabLst>
            </a:pPr>
            <a:r>
              <a:rPr lang="en-US" sz="900" b="1" spc="-10" dirty="0">
                <a:solidFill>
                  <a:srgbClr val="4A657A"/>
                </a:solidFill>
                <a:latin typeface="NunitoSans-SemiBold"/>
                <a:cs typeface="NunitoSans-SemiBold"/>
              </a:rPr>
              <a:t>Fund</a:t>
            </a:r>
            <a:endParaRPr lang="en-US" sz="600" b="1" spc="-10" dirty="0">
              <a:solidFill>
                <a:srgbClr val="4A657A"/>
              </a:solidFill>
              <a:latin typeface="NunitoSans-SemiBold"/>
              <a:cs typeface="NunitoSans-SemiBold"/>
            </a:endParaRPr>
          </a:p>
        </p:txBody>
      </p:sp>
      <p:graphicFrame>
        <p:nvGraphicFramePr>
          <p:cNvPr id="46" name="Chart 45">
            <a:extLst>
              <a:ext uri="{FF2B5EF4-FFF2-40B4-BE49-F238E27FC236}">
                <a16:creationId xmlns:a16="http://schemas.microsoft.com/office/drawing/2014/main" id="{555B8600-5146-8EA5-2771-3BE9A4F8DE59}"/>
              </a:ext>
            </a:extLst>
          </p:cNvPr>
          <p:cNvGraphicFramePr/>
          <p:nvPr>
            <p:extLst>
              <p:ext uri="{D42A27DB-BD31-4B8C-83A1-F6EECF244321}">
                <p14:modId xmlns:p14="http://schemas.microsoft.com/office/powerpoint/2010/main" val="3371642550"/>
              </p:ext>
            </p:extLst>
          </p:nvPr>
        </p:nvGraphicFramePr>
        <p:xfrm>
          <a:off x="5004683" y="6324600"/>
          <a:ext cx="2296541" cy="1465821"/>
        </p:xfrm>
        <a:graphic>
          <a:graphicData uri="http://schemas.openxmlformats.org/drawingml/2006/chart">
            <c:chart xmlns:c="http://schemas.openxmlformats.org/drawingml/2006/chart" xmlns:r="http://schemas.openxmlformats.org/officeDocument/2006/relationships" r:id="rId10"/>
          </a:graphicData>
        </a:graphic>
      </p:graphicFrame>
      <p:sp>
        <p:nvSpPr>
          <p:cNvPr id="47" name="object 35">
            <a:extLst>
              <a:ext uri="{FF2B5EF4-FFF2-40B4-BE49-F238E27FC236}">
                <a16:creationId xmlns:a16="http://schemas.microsoft.com/office/drawing/2014/main" id="{7954B550-D5DB-FB11-A0D1-13D80F8FABEC}"/>
              </a:ext>
            </a:extLst>
          </p:cNvPr>
          <p:cNvSpPr txBox="1"/>
          <p:nvPr/>
        </p:nvSpPr>
        <p:spPr>
          <a:xfrm>
            <a:off x="5359399" y="7698410"/>
            <a:ext cx="1727201" cy="598305"/>
          </a:xfrm>
          <a:prstGeom prst="rect">
            <a:avLst/>
          </a:prstGeom>
        </p:spPr>
        <p:txBody>
          <a:bodyPr vert="horz" wrap="square" lIns="0" tIns="12700" rIns="0" bIns="0" rtlCol="0">
            <a:spAutoFit/>
          </a:bodyPr>
          <a:lstStyle/>
          <a:p>
            <a:pPr marL="12700" marR="5080">
              <a:lnSpc>
                <a:spcPct val="138900"/>
              </a:lnSpc>
              <a:spcBef>
                <a:spcPts val="100"/>
              </a:spcBef>
              <a:tabLst>
                <a:tab pos="1374775"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44.0%</a:t>
            </a:r>
          </a:p>
          <a:p>
            <a:pPr marL="12700" marR="5080">
              <a:lnSpc>
                <a:spcPct val="138900"/>
              </a:lnSpc>
              <a:spcBef>
                <a:spcPts val="100"/>
              </a:spcBef>
              <a:tabLst>
                <a:tab pos="1374775" algn="l"/>
              </a:tabLst>
            </a:pPr>
            <a:r>
              <a:rPr lang="en-US" sz="900" b="1" spc="-10" dirty="0">
                <a:solidFill>
                  <a:srgbClr val="4A657A"/>
                </a:solidFill>
                <a:latin typeface="NunitoSans-SemiBold"/>
                <a:cs typeface="NunitoSans-SemiBold"/>
              </a:rPr>
              <a:t>U.S. Fixed Income	35.0%</a:t>
            </a:r>
          </a:p>
          <a:p>
            <a:pPr marL="12700" marR="5080">
              <a:lnSpc>
                <a:spcPct val="138900"/>
              </a:lnSpc>
              <a:spcBef>
                <a:spcPts val="100"/>
              </a:spcBef>
              <a:tabLst>
                <a:tab pos="1374775" algn="l"/>
              </a:tabLst>
            </a:pPr>
            <a:r>
              <a:rPr lang="en-US" sz="900" b="1" spc="-10" dirty="0">
                <a:solidFill>
                  <a:srgbClr val="4A657A"/>
                </a:solidFill>
                <a:latin typeface="NunitoSans-SemiBold"/>
                <a:cs typeface="NunitoSans-SemiBold"/>
              </a:rPr>
              <a:t>Non-U.S. Equity 	21.0%</a:t>
            </a:r>
          </a:p>
        </p:txBody>
      </p:sp>
      <p:pic>
        <p:nvPicPr>
          <p:cNvPr id="52" name="object 39">
            <a:extLst>
              <a:ext uri="{FF2B5EF4-FFF2-40B4-BE49-F238E27FC236}">
                <a16:creationId xmlns:a16="http://schemas.microsoft.com/office/drawing/2014/main" id="{6F54DCF2-27C4-5590-0E88-E14235DFF024}"/>
              </a:ext>
            </a:extLst>
          </p:cNvPr>
          <p:cNvPicPr/>
          <p:nvPr/>
        </p:nvPicPr>
        <p:blipFill>
          <a:blip r:embed="rId11" cstate="print"/>
          <a:stretch>
            <a:fillRect/>
          </a:stretch>
        </p:blipFill>
        <p:spPr>
          <a:xfrm flipV="1">
            <a:off x="5181600" y="7947832"/>
            <a:ext cx="152400" cy="152400"/>
          </a:xfrm>
          <a:prstGeom prst="rect">
            <a:avLst/>
          </a:prstGeom>
          <a:solidFill>
            <a:srgbClr val="97D1F1"/>
          </a:solidFill>
        </p:spPr>
      </p:pic>
      <p:sp>
        <p:nvSpPr>
          <p:cNvPr id="56" name="Rounded Rectangle 66">
            <a:extLst>
              <a:ext uri="{FF2B5EF4-FFF2-40B4-BE49-F238E27FC236}">
                <a16:creationId xmlns:a16="http://schemas.microsoft.com/office/drawing/2014/main" id="{A9E49430-5C21-CF31-CD45-69D8D47195F4}"/>
              </a:ext>
            </a:extLst>
          </p:cNvPr>
          <p:cNvSpPr/>
          <p:nvPr/>
        </p:nvSpPr>
        <p:spPr>
          <a:xfrm>
            <a:off x="5181600" y="8153400"/>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a:extLst>
              <a:ext uri="{FF2B5EF4-FFF2-40B4-BE49-F238E27FC236}">
                <a16:creationId xmlns:a16="http://schemas.microsoft.com/office/drawing/2014/main" id="{8213E9A3-F199-AEFD-3090-9FB0934A2F1E}"/>
              </a:ext>
            </a:extLst>
          </p:cNvPr>
          <p:cNvSpPr/>
          <p:nvPr/>
        </p:nvSpPr>
        <p:spPr>
          <a:xfrm>
            <a:off x="5181600" y="7745816"/>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9611F9-8578-BCFE-F7B8-735FC6CD7BF2}"/>
              </a:ext>
            </a:extLst>
          </p:cNvPr>
          <p:cNvPicPr>
            <a:picLocks noChangeAspect="1"/>
          </p:cNvPicPr>
          <p:nvPr/>
        </p:nvPicPr>
        <p:blipFill>
          <a:blip r:embed="rId2"/>
          <a:stretch>
            <a:fillRect/>
          </a:stretch>
        </p:blipFill>
        <p:spPr>
          <a:xfrm>
            <a:off x="533401" y="4337031"/>
            <a:ext cx="3962400" cy="2010948"/>
          </a:xfrm>
          <a:prstGeom prst="rect">
            <a:avLst/>
          </a:prstGeom>
        </p:spPr>
      </p:pic>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4</a:t>
            </a:r>
            <a:r>
              <a:rPr sz="1200" b="1" spc="-20" dirty="0">
                <a:solidFill>
                  <a:srgbClr val="708493"/>
                </a:solidFill>
                <a:latin typeface="NunitoSans-SemiBold"/>
                <a:cs typeface="NunitoSans-SemiBold"/>
              </a:rPr>
              <a:t>0</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4" name="object 36">
            <a:extLst>
              <a:ext uri="{FF2B5EF4-FFF2-40B4-BE49-F238E27FC236}">
                <a16:creationId xmlns:a16="http://schemas.microsoft.com/office/drawing/2014/main" id="{ABD88975-D035-450A-B935-BD13176AFA06}"/>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038D931F-447E-4B80-94B7-DFDE66A88542}"/>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1" name="object 3">
            <a:extLst>
              <a:ext uri="{FF2B5EF4-FFF2-40B4-BE49-F238E27FC236}">
                <a16:creationId xmlns:a16="http://schemas.microsoft.com/office/drawing/2014/main" id="{274A0E57-698B-4D92-BAFE-D587650B8988}"/>
              </a:ext>
            </a:extLst>
          </p:cNvPr>
          <p:cNvSpPr txBox="1"/>
          <p:nvPr/>
        </p:nvSpPr>
        <p:spPr>
          <a:xfrm>
            <a:off x="533401" y="1066824"/>
            <a:ext cx="6705600"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EF81CB43-4CB2-0EA1-4E4E-9E86C2EF815D}"/>
              </a:ext>
            </a:extLst>
          </p:cNvPr>
          <p:cNvSpPr txBox="1"/>
          <p:nvPr/>
        </p:nvSpPr>
        <p:spPr>
          <a:xfrm>
            <a:off x="556591" y="7017698"/>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6" name="Picture 5">
            <a:extLst>
              <a:ext uri="{FF2B5EF4-FFF2-40B4-BE49-F238E27FC236}">
                <a16:creationId xmlns:a16="http://schemas.microsoft.com/office/drawing/2014/main" id="{D981B8EF-19AC-2120-147E-84F986A837A8}"/>
              </a:ext>
            </a:extLst>
          </p:cNvPr>
          <p:cNvPicPr>
            <a:picLocks noChangeAspect="1"/>
          </p:cNvPicPr>
          <p:nvPr/>
        </p:nvPicPr>
        <p:blipFill>
          <a:blip r:embed="rId4"/>
          <a:stretch>
            <a:fillRect/>
          </a:stretch>
        </p:blipFill>
        <p:spPr>
          <a:xfrm>
            <a:off x="541251" y="1500908"/>
            <a:ext cx="6897083" cy="26358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9348713"/>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endParaRPr lang="en-US" sz="800" dirty="0">
              <a:latin typeface="Nunito Sans" pitchFamily="2" charset="0"/>
            </a:endParaRPr>
          </a:p>
          <a:p>
            <a:pPr>
              <a:spcAft>
                <a:spcPts val="660"/>
              </a:spcAft>
            </a:pPr>
            <a:endParaRPr lang="en-US" sz="800" dirty="0">
              <a:latin typeface="Nunito Sans" pitchFamily="2" charset="0"/>
            </a:endParaRPr>
          </a:p>
          <a:p>
            <a:pPr rtl="0"/>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2040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5336846"/>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6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6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a:latin typeface="Nunito Sans" pitchFamily="2" charset="0"/>
              </a:rPr>
              <a:t>BNYA-VEST-105-24</a:t>
            </a:r>
            <a:endParaRPr lang="en-US" sz="500" dirty="0">
              <a:latin typeface="Nunito Sans" pitchFamily="2" charset="0"/>
            </a:endParaRP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b="1"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endParaRPr lang="en-US" sz="1100" dirty="0">
              <a:latin typeface="Nunito Sans" pitchFamily="2" charset="0"/>
            </a:endParaRP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endParaRPr lang="en-US" sz="1100" dirty="0">
              <a:latin typeface="Nunito Sans" pitchFamily="2" charset="0"/>
            </a:endParaRPr>
          </a:p>
          <a:p>
            <a:pPr rtl="0">
              <a:lnSpc>
                <a:spcPct val="107000"/>
              </a:lnSpc>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endParaRPr lang="en-US" sz="1100" dirty="0">
              <a:latin typeface="Nunito Sans" pitchFamily="2" charset="0"/>
            </a:endParaRPr>
          </a:p>
          <a:p>
            <a:pPr>
              <a:lnSpc>
                <a:spcPct val="107000"/>
              </a:lnSpc>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2040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3014</TotalTime>
  <Words>3018</Words>
  <Application>Microsoft Office PowerPoint</Application>
  <PresentationFormat>Custom</PresentationFormat>
  <Paragraphs>94</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2040</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82</cp:revision>
  <dcterms:created xsi:type="dcterms:W3CDTF">2022-05-04T21:48:43Z</dcterms:created>
  <dcterms:modified xsi:type="dcterms:W3CDTF">2025-01-16T19:48:19Z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2022-07-26T21:22:14Z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c08d19df-ef3a-4b59-9354-6a7db9e6092c</vt:lpwstr>
  </property>
  <property fmtid="{D5CDD505-2E9C-101B-9397-08002B2CF9AE}" pid="11" name="MSIP_Label_5781dfe3-6600-4878-ab62-89c56005e52a_ContentBits">
    <vt:lpwstr>0</vt:lpwstr>
  </property>
</Properties>
</file>