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452" r:id="rId4"/>
    <p:sldId id="453" r:id="rId5"/>
  </p:sldIdLst>
  <p:sldSz cx="7772400" cy="10058400"/>
  <p:notesSz cx="7772400" cy="10058400"/>
  <p:defaultTextStyle>
    <a:defPPr>
      <a:defRPr kern="0"/>
    </a:defPPr>
  </p:defaultTextStyle>
  <p:extLst>
    <p:ext uri="{EFAFB233-063F-42B5-8137-9DF3F51BA10A}">
      <p15:sldGuideLst xmlns:p15="http://schemas.microsoft.com/office/powerpoint/2012/main">
        <p15:guide id="1" orient="horz" pos="1632" userDrawn="1">
          <p15:clr>
            <a:srgbClr val="A4A3A4"/>
          </p15:clr>
        </p15:guide>
        <p15:guide id="2" pos="2832" userDrawn="1">
          <p15:clr>
            <a:srgbClr val="A4A3A4"/>
          </p15:clr>
        </p15:guide>
        <p15:guide id="3" orient="horz" pos="4560" userDrawn="1">
          <p15:clr>
            <a:srgbClr val="A4A3A4"/>
          </p15:clr>
        </p15:guide>
        <p15:guide id="4" orient="horz" pos="2784" userDrawn="1">
          <p15:clr>
            <a:srgbClr val="A4A3A4"/>
          </p15:clr>
        </p15:guide>
        <p15:guide id="5" orient="horz" pos="912" userDrawn="1">
          <p15:clr>
            <a:srgbClr val="A4A3A4"/>
          </p15:clr>
        </p15:guide>
        <p15:guide id="6" orient="horz" pos="2688" userDrawn="1">
          <p15:clr>
            <a:srgbClr val="A4A3A4"/>
          </p15:clr>
        </p15:guide>
        <p15:guide id="7" pos="336" userDrawn="1">
          <p15:clr>
            <a:srgbClr val="A4A3A4"/>
          </p15:clr>
        </p15:guide>
        <p15:guide id="8" pos="4464" userDrawn="1">
          <p15:clr>
            <a:srgbClr val="A4A3A4"/>
          </p15:clr>
        </p15:guide>
        <p15:guide id="9" orient="horz" pos="1776" userDrawn="1">
          <p15:clr>
            <a:srgbClr val="A4A3A4"/>
          </p15:clr>
        </p15:guide>
        <p15:guide id="10" orient="horz" pos="4416" userDrawn="1">
          <p15:clr>
            <a:srgbClr val="A4A3A4"/>
          </p15:clr>
        </p15:guide>
        <p15:guide id="12" orient="horz" pos="2880" userDrawn="1">
          <p15:clr>
            <a:srgbClr val="A4A3A4"/>
          </p15:clr>
        </p15:guide>
        <p15:guide id="13" pos="3264" userDrawn="1">
          <p15:clr>
            <a:srgbClr val="A4A3A4"/>
          </p15:clr>
        </p15:guide>
        <p15:guide id="14" orient="horz" pos="3888" userDrawn="1">
          <p15:clr>
            <a:srgbClr val="A4A3A4"/>
          </p15:clr>
        </p15:guide>
        <p15:guide id="15" orient="horz" pos="2976" userDrawn="1">
          <p15:clr>
            <a:srgbClr val="A4A3A4"/>
          </p15:clr>
        </p15:guide>
        <p15:guide id="16" orient="horz" pos="398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3B64E5-818B-FE50-1C44-092E3ADBF5AE}" name="Amber DeLeo" initials="AD"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DF9B"/>
    <a:srgbClr val="DBBF4D"/>
    <a:srgbClr val="97D1F1"/>
    <a:srgbClr val="4A657A"/>
    <a:srgbClr val="4A6584"/>
    <a:srgbClr val="2C8FC5"/>
    <a:srgbClr val="4DB2E8"/>
    <a:srgbClr val="D5EFF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33"/>
    <p:restoredTop sz="94320" autoAdjust="0"/>
  </p:normalViewPr>
  <p:slideViewPr>
    <p:cSldViewPr>
      <p:cViewPr varScale="1">
        <p:scale>
          <a:sx n="103" d="100"/>
          <a:sy n="103" d="100"/>
        </p:scale>
        <p:origin x="6618" y="126"/>
      </p:cViewPr>
      <p:guideLst>
        <p:guide orient="horz" pos="1632"/>
        <p:guide pos="2832"/>
        <p:guide orient="horz" pos="4560"/>
        <p:guide orient="horz" pos="2784"/>
        <p:guide orient="horz" pos="912"/>
        <p:guide orient="horz" pos="2688"/>
        <p:guide pos="336"/>
        <p:guide pos="4464"/>
        <p:guide orient="horz" pos="1776"/>
        <p:guide orient="horz" pos="4416"/>
        <p:guide orient="horz" pos="2880"/>
        <p:guide pos="3264"/>
        <p:guide orient="horz" pos="3888"/>
        <p:guide orient="horz" pos="2976"/>
        <p:guide orient="horz" pos="398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68592679164013"/>
          <c:y val="6.892383176390569E-3"/>
          <c:w val="0.56557659083713985"/>
          <c:h val="0.84836503972955357"/>
        </c:manualLayout>
      </c:layout>
      <c:doughnutChart>
        <c:varyColors val="1"/>
        <c:ser>
          <c:idx val="0"/>
          <c:order val="0"/>
          <c:tx>
            <c:strRef>
              <c:f>Sheet1!$B$1</c:f>
              <c:strCache>
                <c:ptCount val="1"/>
                <c:pt idx="0">
                  <c:v>Sales</c:v>
                </c:pt>
              </c:strCache>
            </c:strRef>
          </c:tx>
          <c:spPr>
            <a:solidFill>
              <a:srgbClr val="97D1F1"/>
            </a:solidFill>
            <a:ln>
              <a:noFill/>
            </a:ln>
          </c:spPr>
          <c:dPt>
            <c:idx val="0"/>
            <c:bubble3D val="0"/>
            <c:spPr>
              <a:solidFill>
                <a:srgbClr val="DBBF4D"/>
              </a:solidFill>
              <a:ln w="19050">
                <a:noFill/>
              </a:ln>
              <a:effectLst/>
            </c:spPr>
            <c:extLst>
              <c:ext xmlns:c16="http://schemas.microsoft.com/office/drawing/2014/chart" uri="{C3380CC4-5D6E-409C-BE32-E72D297353CC}">
                <c16:uniqueId val="{00000001-A05F-4D5D-B9A7-CA3E612929CB}"/>
              </c:ext>
            </c:extLst>
          </c:dPt>
          <c:dPt>
            <c:idx val="1"/>
            <c:bubble3D val="0"/>
            <c:spPr>
              <a:solidFill>
                <a:srgbClr val="97D1F1"/>
              </a:solidFill>
              <a:ln w="19050">
                <a:noFill/>
              </a:ln>
              <a:effectLst/>
            </c:spPr>
            <c:extLst>
              <c:ext xmlns:c16="http://schemas.microsoft.com/office/drawing/2014/chart" uri="{C3380CC4-5D6E-409C-BE32-E72D297353CC}">
                <c16:uniqueId val="{00000003-A05F-4D5D-B9A7-CA3E612929CB}"/>
              </c:ext>
            </c:extLst>
          </c:dPt>
          <c:dPt>
            <c:idx val="2"/>
            <c:bubble3D val="0"/>
            <c:spPr>
              <a:solidFill>
                <a:srgbClr val="EEDF9B"/>
              </a:solidFill>
              <a:ln w="19050">
                <a:noFill/>
              </a:ln>
              <a:effectLst/>
            </c:spPr>
            <c:extLst>
              <c:ext xmlns:c16="http://schemas.microsoft.com/office/drawing/2014/chart" uri="{C3380CC4-5D6E-409C-BE32-E72D297353CC}">
                <c16:uniqueId val="{00000005-A05F-4D5D-B9A7-CA3E612929CB}"/>
              </c:ext>
            </c:extLst>
          </c:dPt>
          <c:dPt>
            <c:idx val="3"/>
            <c:bubble3D val="0"/>
            <c:spPr>
              <a:solidFill>
                <a:srgbClr val="97D1F1"/>
              </a:solidFill>
              <a:ln w="19050">
                <a:noFill/>
              </a:ln>
              <a:effectLst/>
            </c:spPr>
            <c:extLst>
              <c:ext xmlns:c16="http://schemas.microsoft.com/office/drawing/2014/chart" uri="{C3380CC4-5D6E-409C-BE32-E72D297353CC}">
                <c16:uniqueId val="{00000007-A05F-4D5D-B9A7-CA3E612929CB}"/>
              </c:ext>
            </c:extLst>
          </c:dPt>
          <c:cat>
            <c:strRef>
              <c:f>Sheet1!$A$2:$A$5</c:f>
              <c:strCache>
                <c:ptCount val="3"/>
                <c:pt idx="0">
                  <c:v>1st Qtr</c:v>
                </c:pt>
                <c:pt idx="1">
                  <c:v>2nd Qtr</c:v>
                </c:pt>
                <c:pt idx="2">
                  <c:v>3rd Qtr</c:v>
                </c:pt>
              </c:strCache>
            </c:strRef>
          </c:cat>
          <c:val>
            <c:numRef>
              <c:f>Sheet1!$B$2:$B$5</c:f>
              <c:numCache>
                <c:formatCode>General</c:formatCode>
                <c:ptCount val="4"/>
                <c:pt idx="0">
                  <c:v>45</c:v>
                </c:pt>
                <c:pt idx="1">
                  <c:v>30</c:v>
                </c:pt>
                <c:pt idx="2">
                  <c:v>25</c:v>
                </c:pt>
                <c:pt idx="3">
                  <c:v>0</c:v>
                </c:pt>
              </c:numCache>
            </c:numRef>
          </c:val>
          <c:extLst>
            <c:ext xmlns:c16="http://schemas.microsoft.com/office/drawing/2014/chart" uri="{C3380CC4-5D6E-409C-BE32-E72D297353CC}">
              <c16:uniqueId val="{00000008-A05F-4D5D-B9A7-CA3E612929CB}"/>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D35C5954-C9D5-4AA9-8C4D-2B14DDAD9C6D}"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0A76EC56-92CB-4460-9301-F1D088C78645}" type="slidenum">
              <a:rPr lang="en-US" smtClean="0"/>
              <a:t>‹#›</a:t>
            </a:fld>
            <a:endParaRPr lang="en-US"/>
          </a:p>
        </p:txBody>
      </p:sp>
    </p:spTree>
    <p:extLst>
      <p:ext uri="{BB962C8B-B14F-4D97-AF65-F5344CB8AC3E}">
        <p14:creationId xmlns:p14="http://schemas.microsoft.com/office/powerpoint/2010/main" val="2063814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151758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info@vestwell.com" TargetMode="External"/><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mailto:info@vestwell.com" TargetMode="External"/><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object 18"/>
          <p:cNvSpPr txBox="1"/>
          <p:nvPr/>
        </p:nvSpPr>
        <p:spPr>
          <a:xfrm>
            <a:off x="5105400" y="4648200"/>
            <a:ext cx="2289294" cy="1077539"/>
          </a:xfrm>
          <a:prstGeom prst="rect">
            <a:avLst/>
          </a:prstGeom>
        </p:spPr>
        <p:txBody>
          <a:bodyPr vert="horz" wrap="square" lIns="0" tIns="12700" rIns="0" bIns="0" rtlCol="0">
            <a:spAutoFit/>
          </a:bodyPr>
          <a:lstStyle/>
          <a:p>
            <a:pPr marL="72390">
              <a:lnSpc>
                <a:spcPct val="100000"/>
              </a:lnSpc>
            </a:pPr>
            <a:r>
              <a:rPr sz="900" b="1" spc="90" dirty="0">
                <a:solidFill>
                  <a:srgbClr val="2C8FC5"/>
                </a:solidFill>
                <a:latin typeface="Nunito-Black"/>
                <a:cs typeface="Nunito-Black"/>
              </a:rPr>
              <a:t>PORTFOLIO CHARACTERISTICS</a:t>
            </a:r>
            <a:endParaRPr sz="900" spc="90" dirty="0">
              <a:latin typeface="Nunito-Black"/>
              <a:cs typeface="Nunito-Black"/>
            </a:endParaRPr>
          </a:p>
          <a:p>
            <a:pPr marL="76200">
              <a:lnSpc>
                <a:spcPct val="100000"/>
              </a:lnSpc>
              <a:spcBef>
                <a:spcPts val="775"/>
              </a:spcBef>
              <a:tabLst>
                <a:tab pos="1022350"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Moderate </a:t>
            </a:r>
            <a:r>
              <a:rPr sz="900" b="1" spc="-10" dirty="0">
                <a:solidFill>
                  <a:srgbClr val="4A657A"/>
                </a:solidFill>
                <a:latin typeface="NunitoSans-SemiBold"/>
                <a:cs typeface="NunitoSans-SemiBold"/>
              </a:rPr>
              <a:t>Aggressive</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Turnover</a:t>
            </a:r>
            <a:r>
              <a:rPr lang="en-US" sz="900" b="1" spc="-10" dirty="0">
                <a:solidFill>
                  <a:srgbClr val="4A657A"/>
                </a:solidFill>
                <a:latin typeface="NunitoSans-SemiBold"/>
                <a:cs typeface="NunitoSans-SemiBold"/>
              </a:rPr>
              <a:t>                                 Moderately Low</a:t>
            </a:r>
            <a:endParaRPr lang="en-US" sz="900" dirty="0">
              <a:latin typeface="NunitoSans-SemiBold"/>
              <a:cs typeface="NunitoSans-SemiBold"/>
            </a:endParaRPr>
          </a:p>
          <a:p>
            <a:pPr marL="76200" marR="68580">
              <a:lnSpc>
                <a:spcPts val="1900"/>
              </a:lnSpc>
              <a:tabLst>
                <a:tab pos="1794510" algn="l"/>
                <a:tab pos="2066289" algn="l"/>
              </a:tabLst>
            </a:pPr>
            <a:r>
              <a:rPr lang="en-US" sz="900" b="1" dirty="0" err="1">
                <a:solidFill>
                  <a:srgbClr val="4A657A"/>
                </a:solidFill>
                <a:latin typeface="NunitoSans-SemiBold"/>
                <a:cs typeface="NunitoSans-SemiBold"/>
              </a:rPr>
              <a:t>Wtd</a:t>
            </a:r>
            <a:r>
              <a:rPr lang="en-US" sz="900" b="1" dirty="0">
                <a:solidFill>
                  <a:srgbClr val="4A657A"/>
                </a:solidFill>
                <a:latin typeface="NunitoSans-SemiBold"/>
                <a:cs typeface="NunitoSans-SemiBold"/>
              </a:rPr>
              <a:t>.</a:t>
            </a:r>
            <a:r>
              <a:rPr lang="en-US" sz="900" b="1" spc="220" dirty="0">
                <a:solidFill>
                  <a:srgbClr val="4A657A"/>
                </a:solidFill>
                <a:latin typeface="NunitoSans-SemiBold"/>
                <a:cs typeface="NunitoSans-SemiBold"/>
              </a:rPr>
              <a:t> </a:t>
            </a:r>
            <a:r>
              <a:rPr lang="en-US" sz="900" b="1" dirty="0">
                <a:solidFill>
                  <a:srgbClr val="4A657A"/>
                </a:solidFill>
                <a:latin typeface="NunitoSans-SemiBold"/>
                <a:cs typeface="NunitoSans-SemiBold"/>
              </a:rPr>
              <a:t>Internal</a:t>
            </a:r>
            <a:r>
              <a:rPr lang="en-US" sz="900" b="1" spc="-5" dirty="0">
                <a:solidFill>
                  <a:srgbClr val="4A657A"/>
                </a:solidFill>
                <a:latin typeface="NunitoSans-SemiBold"/>
                <a:cs typeface="NunitoSans-SemiBold"/>
              </a:rPr>
              <a:t> </a:t>
            </a:r>
            <a:r>
              <a:rPr lang="en-US" sz="900" b="1" dirty="0">
                <a:solidFill>
                  <a:srgbClr val="4A657A"/>
                </a:solidFill>
                <a:latin typeface="NunitoSans-SemiBold"/>
                <a:cs typeface="NunitoSans-SemiBold"/>
              </a:rPr>
              <a:t>Exp.</a:t>
            </a:r>
            <a:r>
              <a:rPr lang="en-US" sz="900" b="1" spc="-10" dirty="0">
                <a:solidFill>
                  <a:srgbClr val="4A657A"/>
                </a:solidFill>
                <a:latin typeface="NunitoSans-SemiBold"/>
                <a:cs typeface="NunitoSans-SemiBold"/>
              </a:rPr>
              <a:t> </a:t>
            </a:r>
            <a:r>
              <a:rPr lang="en-US" sz="900" b="1" spc="-20" dirty="0">
                <a:solidFill>
                  <a:srgbClr val="4A657A"/>
                </a:solidFill>
                <a:latin typeface="NunitoSans-SemiBold"/>
                <a:cs typeface="NunitoSans-SemiBold"/>
              </a:rPr>
              <a:t>Ratio**</a:t>
            </a:r>
            <a:r>
              <a:rPr lang="en-US" sz="900" b="1" dirty="0">
                <a:solidFill>
                  <a:srgbClr val="4A657A"/>
                </a:solidFill>
                <a:latin typeface="NunitoSans-SemiBold"/>
                <a:cs typeface="NunitoSans-SemiBold"/>
              </a:rPr>
              <a:t>	</a:t>
            </a:r>
            <a:r>
              <a:rPr lang="en-US" sz="1350" b="1" spc="-15" baseline="-6172" dirty="0">
                <a:solidFill>
                  <a:srgbClr val="4A657A"/>
                </a:solidFill>
                <a:latin typeface="NunitoSans-SemiBold"/>
                <a:cs typeface="NunitoSans-SemiBold"/>
              </a:rPr>
              <a:t>0.03%    </a:t>
            </a:r>
            <a:r>
              <a:rPr lang="en-US" sz="900" b="1" dirty="0">
                <a:solidFill>
                  <a:srgbClr val="4A657A"/>
                </a:solidFill>
                <a:latin typeface="NunitoSans-SemiBold"/>
                <a:cs typeface="NunitoSans-SemiBold"/>
              </a:rPr>
              <a:t>#</a:t>
            </a:r>
            <a:r>
              <a:rPr lang="en-US" sz="900" b="1" spc="-15" dirty="0">
                <a:solidFill>
                  <a:srgbClr val="4A657A"/>
                </a:solidFill>
                <a:latin typeface="NunitoSans-SemiBold"/>
                <a:cs typeface="NunitoSans-SemiBold"/>
              </a:rPr>
              <a:t> </a:t>
            </a:r>
            <a:r>
              <a:rPr lang="en-US" sz="900" b="1" dirty="0">
                <a:solidFill>
                  <a:srgbClr val="4A657A"/>
                </a:solidFill>
                <a:latin typeface="NunitoSans-SemiBold"/>
                <a:cs typeface="NunitoSans-SemiBold"/>
              </a:rPr>
              <a:t>of </a:t>
            </a:r>
            <a:r>
              <a:rPr lang="en-US" sz="900" b="1" spc="-10" dirty="0">
                <a:solidFill>
                  <a:srgbClr val="4A657A"/>
                </a:solidFill>
                <a:latin typeface="NunitoSans-SemiBold"/>
                <a:cs typeface="NunitoSans-SemiBold"/>
              </a:rPr>
              <a:t>Holdings</a:t>
            </a:r>
            <a:r>
              <a:rPr lang="en-US" sz="900" b="1" dirty="0">
                <a:solidFill>
                  <a:srgbClr val="4A657A"/>
                </a:solidFill>
                <a:latin typeface="NunitoSans-SemiBold"/>
                <a:cs typeface="NunitoSans-SemiBold"/>
              </a:rPr>
              <a:t>	        </a:t>
            </a:r>
            <a:r>
              <a:rPr lang="en-US" sz="900" b="1" spc="-50" dirty="0">
                <a:solidFill>
                  <a:srgbClr val="4A657A"/>
                </a:solidFill>
                <a:latin typeface="NunitoSans-SemiBold"/>
                <a:cs typeface="NunitoSans-SemiBold"/>
              </a:rPr>
              <a:t>7</a:t>
            </a:r>
            <a:endParaRPr lang="en-US" sz="900" dirty="0">
              <a:latin typeface="NunitoSans-SemiBold"/>
              <a:cs typeface="NunitoSans-SemiBold"/>
            </a:endParaRP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216502"/>
            <a:ext cx="2972435" cy="878840"/>
          </a:xfrm>
          <a:prstGeom prst="rect">
            <a:avLst/>
          </a:prstGeom>
        </p:spPr>
        <p:txBody>
          <a:bodyPr vert="horz" wrap="square" lIns="0" tIns="12700" rIns="0" bIns="0" rtlCol="0">
            <a:spAutoFit/>
          </a:bodyPr>
          <a:lstStyle/>
          <a:p>
            <a:pPr marL="12700" marR="5080">
              <a:lnSpc>
                <a:spcPct val="100000"/>
              </a:lnSpc>
              <a:spcBef>
                <a:spcPts val="100"/>
              </a:spcBef>
            </a:pPr>
            <a:r>
              <a:rPr spc="-30" dirty="0"/>
              <a:t>Target</a:t>
            </a:r>
            <a:r>
              <a:rPr spc="-145" dirty="0"/>
              <a:t> </a:t>
            </a:r>
            <a:r>
              <a:rPr spc="-20" dirty="0"/>
              <a:t>Retirement </a:t>
            </a:r>
            <a:r>
              <a:rPr dirty="0"/>
              <a:t>Strategy:</a:t>
            </a:r>
            <a:r>
              <a:rPr spc="-120" dirty="0"/>
              <a:t> </a:t>
            </a:r>
            <a:r>
              <a:rPr spc="-20" dirty="0"/>
              <a:t>20</a:t>
            </a:r>
            <a:r>
              <a:rPr lang="en-US" spc="-20" dirty="0"/>
              <a:t>45</a:t>
            </a:r>
            <a:endParaRPr spc="-20" dirty="0"/>
          </a:p>
        </p:txBody>
      </p:sp>
      <p:sp>
        <p:nvSpPr>
          <p:cNvPr id="7" name="object 7"/>
          <p:cNvSpPr/>
          <p:nvPr/>
        </p:nvSpPr>
        <p:spPr>
          <a:xfrm>
            <a:off x="499363" y="25146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spc="-10"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flipV="1">
            <a:off x="533400" y="8500531"/>
            <a:ext cx="6700793" cy="45719"/>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65597" y="2646191"/>
            <a:ext cx="1217295" cy="154529"/>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5" name="object 15"/>
          <p:cNvSpPr/>
          <p:nvPr/>
        </p:nvSpPr>
        <p:spPr>
          <a:xfrm>
            <a:off x="5165597" y="318318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6" name="object 16"/>
          <p:cNvSpPr/>
          <p:nvPr/>
        </p:nvSpPr>
        <p:spPr>
          <a:xfrm>
            <a:off x="5165597" y="3804976"/>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7" name="object 17"/>
          <p:cNvSpPr/>
          <p:nvPr/>
        </p:nvSpPr>
        <p:spPr>
          <a:xfrm>
            <a:off x="5165597" y="41148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9" name="object 19"/>
          <p:cNvSpPr/>
          <p:nvPr/>
        </p:nvSpPr>
        <p:spPr>
          <a:xfrm>
            <a:off x="543136" y="5328285"/>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58028" y="6000750"/>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41870" y="4515483"/>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60095" y="6059190"/>
            <a:ext cx="190563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dirty="0">
              <a:latin typeface="Nunito-Black"/>
              <a:cs typeface="Nunito-Black"/>
            </a:endParaRPr>
          </a:p>
        </p:txBody>
      </p:sp>
      <p:sp>
        <p:nvSpPr>
          <p:cNvPr id="26" name="object 26"/>
          <p:cNvSpPr txBox="1"/>
          <p:nvPr/>
        </p:nvSpPr>
        <p:spPr>
          <a:xfrm>
            <a:off x="647495" y="6248400"/>
            <a:ext cx="4080583" cy="2261581"/>
          </a:xfrm>
          <a:prstGeom prst="rect">
            <a:avLst/>
          </a:prstGeom>
        </p:spPr>
        <p:txBody>
          <a:bodyPr vert="horz" wrap="square" lIns="0" tIns="12700" rIns="0" bIns="0" rtlCol="0">
            <a:spAutoFit/>
          </a:bodyPr>
          <a:lstStyle/>
          <a:p>
            <a:pPr marL="12700" marR="5080">
              <a:lnSpc>
                <a:spcPct val="116700"/>
              </a:lnSpc>
              <a:spcBef>
                <a:spcPts val="100"/>
              </a:spcBef>
            </a:pPr>
            <a:r>
              <a:rPr lang="en-US" sz="1000" b="1" dirty="0">
                <a:solidFill>
                  <a:srgbClr val="4A657A"/>
                </a:solidFill>
                <a:latin typeface="NunitoSans-SemiBold"/>
                <a:cs typeface="NunitoSans-SemiBold"/>
              </a:rPr>
              <a:t>As currently allocated, this strategy may be appropriate for an investor with an intermediate to long-term investment horizon, seeking long-term growth of capital and a moderate tolerance for risk. </a:t>
            </a:r>
          </a:p>
          <a:p>
            <a:pPr marL="12700" marR="5080">
              <a:lnSpc>
                <a:spcPct val="116700"/>
              </a:lnSpc>
              <a:spcBef>
                <a:spcPts val="100"/>
              </a:spcBef>
            </a:pPr>
            <a:br>
              <a:rPr lang="en-US" sz="600" b="1" dirty="0">
                <a:solidFill>
                  <a:srgbClr val="4A657A"/>
                </a:solidFill>
                <a:latin typeface="NunitoSans-SemiBold"/>
                <a:cs typeface="NunitoSans-SemiBold"/>
              </a:rPr>
            </a:b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asset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designed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investors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planning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retire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a:t>
            </a:r>
            <a:r>
              <a:rPr sz="1000" b="1" spc="-30" dirty="0">
                <a:solidFill>
                  <a:srgbClr val="4A657A"/>
                </a:solidFill>
                <a:latin typeface="NunitoSans-SemiBold"/>
                <a:cs typeface="NunitoSans-SemiBold"/>
              </a:rPr>
              <a:t> </a:t>
            </a:r>
            <a:r>
              <a:rPr lang="en-US" sz="1000" b="1" spc="-30" dirty="0">
                <a:solidFill>
                  <a:srgbClr val="4A657A"/>
                </a:solidFill>
                <a:latin typeface="NunitoSans-SemiBold"/>
                <a:cs typeface="NunitoSans-SemiBold"/>
              </a:rPr>
              <a:t>the next </a:t>
            </a:r>
            <a:r>
              <a:rPr lang="en-US" sz="1000" b="1" dirty="0">
                <a:solidFill>
                  <a:srgbClr val="4A657A"/>
                </a:solidFill>
                <a:latin typeface="NunitoSans-SemiBold"/>
                <a:cs typeface="NunitoSans-SemiBold"/>
              </a:rPr>
              <a:t>20-25 years</a:t>
            </a:r>
            <a:r>
              <a:rPr sz="1000" b="1" spc="-10" dirty="0">
                <a:solidFill>
                  <a:srgbClr val="4A657A"/>
                </a:solidFill>
                <a:latin typeface="NunitoSans-SemiBold"/>
                <a:cs typeface="NunitoSans-SemiBold"/>
              </a:rPr>
              <a:t>.</a:t>
            </a:r>
            <a:endParaRPr sz="1000" dirty="0">
              <a:latin typeface="NunitoSans-SemiBold"/>
              <a:cs typeface="NunitoSans-SemiBold"/>
            </a:endParaRPr>
          </a:p>
          <a:p>
            <a:pPr marL="12700" marR="66040">
              <a:lnSpc>
                <a:spcPct val="116700"/>
              </a:lnSpc>
              <a:spcBef>
                <a:spcPts val="595"/>
              </a:spcBef>
            </a:pPr>
            <a:r>
              <a:rPr sz="1000" b="1" dirty="0">
                <a:solidFill>
                  <a:srgbClr val="4A657A"/>
                </a:solidFill>
                <a:latin typeface="NunitoSans-SemiBold"/>
                <a:cs typeface="NunitoSans-SemiBold"/>
              </a:rPr>
              <a:t>The</a:t>
            </a:r>
            <a:r>
              <a:rPr sz="1000" b="1" spc="-4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provide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growth</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capital</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consistent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30" dirty="0">
                <a:solidFill>
                  <a:srgbClr val="4A657A"/>
                </a:solidFill>
                <a:latin typeface="NunitoSans-SemiBold"/>
                <a:cs typeface="NunitoSans-SemiBold"/>
              </a:rPr>
              <a:t> </a:t>
            </a:r>
            <a:r>
              <a:rPr sz="1000" b="1" spc="-25" dirty="0">
                <a:solidFill>
                  <a:srgbClr val="4A657A"/>
                </a:solidFill>
                <a:latin typeface="NunitoSans-SemiBold"/>
                <a:cs typeface="NunitoSans-SemiBold"/>
              </a:rPr>
              <a:t>the </a:t>
            </a:r>
            <a:r>
              <a:rPr sz="1000" b="1" dirty="0">
                <a:solidFill>
                  <a:srgbClr val="4A657A"/>
                </a:solidFill>
                <a:latin typeface="NunitoSans-SemiBold"/>
                <a:cs typeface="NunitoSans-SemiBold"/>
              </a:rPr>
              <a:t>investor’s</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time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horizon.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strategy’s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0" dirty="0">
                <a:solidFill>
                  <a:srgbClr val="4A657A"/>
                </a:solidFill>
                <a:latin typeface="NunitoSans-SemiBold"/>
                <a:cs typeface="NunitoSans-SemiBold"/>
              </a:rPr>
              <a:t> will </a:t>
            </a:r>
            <a:r>
              <a:rPr sz="1000" b="1" dirty="0">
                <a:solidFill>
                  <a:srgbClr val="4A657A"/>
                </a:solidFill>
                <a:latin typeface="NunitoSans-SemiBold"/>
                <a:cs typeface="NunitoSans-SemiBold"/>
              </a:rPr>
              <a:t>become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gradually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more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conservative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date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approaches, </a:t>
            </a:r>
            <a:r>
              <a:rPr sz="1000" b="1" dirty="0">
                <a:solidFill>
                  <a:srgbClr val="4A657A"/>
                </a:solidFill>
                <a:latin typeface="NunitoSans-SemiBold"/>
                <a:cs typeface="NunitoSans-SemiBold"/>
              </a:rPr>
              <a:t>seeking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dampen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overall</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volatility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a:p>
            <a:pPr marL="12700" marR="38100">
              <a:lnSpc>
                <a:spcPct val="116700"/>
              </a:lnSpc>
              <a:spcBef>
                <a:spcPts val="600"/>
              </a:spcBef>
            </a:pPr>
            <a:r>
              <a:rPr sz="1000" b="1" dirty="0">
                <a:solidFill>
                  <a:srgbClr val="4A657A"/>
                </a:solidFill>
                <a:latin typeface="NunitoSans-SemiBold"/>
                <a:cs typeface="NunitoSans-SemiBold"/>
              </a:rPr>
              <a:t>The</a:t>
            </a:r>
            <a:r>
              <a:rPr sz="1000" b="1" spc="-35" dirty="0">
                <a:solidFill>
                  <a:srgbClr val="4A657A"/>
                </a:solidFill>
                <a:latin typeface="NunitoSans-SemiBold"/>
                <a:cs typeface="NunitoSans-SemiBold"/>
              </a:rPr>
              <a:t> </a:t>
            </a:r>
            <a:r>
              <a:rPr sz="1000" b="1" dirty="0">
                <a:solidFill>
                  <a:srgbClr val="4A657A"/>
                </a:solidFill>
                <a:latin typeface="NunitoSans-SemiBold"/>
                <a:cs typeface="NunitoSans-SemiBold"/>
              </a:rPr>
              <a:t>portfolio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is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comprised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mutual funds </a:t>
            </a:r>
            <a:r>
              <a:rPr sz="1000" b="1" dirty="0">
                <a:solidFill>
                  <a:srgbClr val="4A657A"/>
                </a:solidFill>
                <a:latin typeface="NunitoSans-SemiBold"/>
                <a:cs typeface="NunitoSans-SemiBold"/>
              </a:rPr>
              <a:t>with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weighting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each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security</a:t>
            </a:r>
            <a:r>
              <a:rPr sz="1000" b="1" spc="-20" dirty="0">
                <a:solidFill>
                  <a:srgbClr val="4A657A"/>
                </a:solidFill>
                <a:latin typeface="NunitoSans-SemiBold"/>
                <a:cs typeface="NunitoSans-SemiBold"/>
              </a:rPr>
              <a:t> </a:t>
            </a:r>
            <a:r>
              <a:rPr lang="en-US" sz="1000" b="1" spc="-20" dirty="0">
                <a:solidFill>
                  <a:srgbClr val="4A657A"/>
                </a:solidFill>
                <a:latin typeface="NunitoSans-SemiBold"/>
                <a:cs typeface="NunitoSans-SemiBold"/>
              </a:rPr>
              <a:t>designed </a:t>
            </a:r>
            <a:r>
              <a:rPr sz="1000" b="1" dirty="0">
                <a:solidFill>
                  <a:srgbClr val="4A657A"/>
                </a:solidFill>
                <a:latin typeface="NunitoSans-SemiBold"/>
                <a:cs typeface="NunitoSans-SemiBold"/>
              </a:rPr>
              <a:t>to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achieve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goals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p:txBody>
      </p:sp>
      <p:sp>
        <p:nvSpPr>
          <p:cNvPr id="27" name="object 27"/>
          <p:cNvSpPr/>
          <p:nvPr/>
        </p:nvSpPr>
        <p:spPr>
          <a:xfrm>
            <a:off x="539495" y="697992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8" name="object 28"/>
          <p:cNvSpPr/>
          <p:nvPr/>
        </p:nvSpPr>
        <p:spPr>
          <a:xfrm>
            <a:off x="539495" y="73914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324600"/>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0" name="object 30"/>
          <p:cNvSpPr/>
          <p:nvPr/>
        </p:nvSpPr>
        <p:spPr>
          <a:xfrm>
            <a:off x="539495" y="8208645"/>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a:latin typeface="Nunito-Black"/>
              <a:cs typeface="Nunito-Black"/>
            </a:endParaRPr>
          </a:p>
        </p:txBody>
      </p:sp>
      <p:sp>
        <p:nvSpPr>
          <p:cNvPr id="32" name="object 32"/>
          <p:cNvSpPr/>
          <p:nvPr/>
        </p:nvSpPr>
        <p:spPr>
          <a:xfrm>
            <a:off x="5175148" y="5029200"/>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78297" y="52578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4864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42" name="object 42"/>
          <p:cNvPicPr/>
          <p:nvPr/>
        </p:nvPicPr>
        <p:blipFill>
          <a:blip r:embed="rId2" cstate="print"/>
          <a:stretch>
            <a:fillRect/>
          </a:stretch>
        </p:blipFill>
        <p:spPr>
          <a:xfrm>
            <a:off x="3872735" y="4961896"/>
            <a:ext cx="241274" cy="241261"/>
          </a:xfrm>
          <a:prstGeom prst="rect">
            <a:avLst/>
          </a:prstGeom>
        </p:spPr>
      </p:pic>
      <p:pic>
        <p:nvPicPr>
          <p:cNvPr id="43" name="object 43"/>
          <p:cNvPicPr/>
          <p:nvPr/>
        </p:nvPicPr>
        <p:blipFill>
          <a:blip r:embed="rId3"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3735933358"/>
              </p:ext>
            </p:extLst>
          </p:nvPr>
        </p:nvGraphicFramePr>
        <p:xfrm>
          <a:off x="639617" y="2819401"/>
          <a:ext cx="4313383" cy="2880042"/>
        </p:xfrm>
        <a:graphic>
          <a:graphicData uri="http://schemas.openxmlformats.org/drawingml/2006/table">
            <a:tbl>
              <a:tblPr firstRow="1" bandRow="1">
                <a:tableStyleId>{2D5ABB26-0587-4C30-8999-92F81FD0307C}</a:tableStyleId>
              </a:tblPr>
              <a:tblGrid>
                <a:gridCol w="2052750">
                  <a:extLst>
                    <a:ext uri="{9D8B030D-6E8A-4147-A177-3AD203B41FA5}">
                      <a16:colId xmlns:a16="http://schemas.microsoft.com/office/drawing/2014/main" val="20000"/>
                    </a:ext>
                  </a:extLst>
                </a:gridCol>
                <a:gridCol w="1879633">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tblGrid>
              <a:tr h="287302">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8.70</a:t>
                      </a:r>
                    </a:p>
                  </a:txBody>
                  <a:tcPr marL="0" marR="0" marT="43815" marB="0">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7503">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a:t>
                      </a:r>
                      <a:r>
                        <a:rPr sz="900" b="1" spc="-25" dirty="0">
                          <a:solidFill>
                            <a:srgbClr val="4A657A"/>
                          </a:solidFill>
                          <a:latin typeface="NunitoSans-SemiBold"/>
                          <a:cs typeface="NunitoSans-SemiBold"/>
                        </a:rPr>
                        <a:t>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a:cs typeface="Nunito Sans"/>
                        </a:rPr>
                        <a:t>3.38%</a:t>
                      </a: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4734">
                <a:tc vMerge="1">
                  <a:txBody>
                    <a:bodyPr/>
                    <a:lstStyle/>
                    <a:p>
                      <a:endParaRPr/>
                    </a:p>
                  </a:txBody>
                  <a:tcPr marL="0" marR="0" marT="0" marB="0">
                    <a:lnR w="12700">
                      <a:solidFill>
                        <a:srgbClr val="F2F7FB"/>
                      </a:solidFill>
                      <a:prstDash val="solid"/>
                    </a:lnR>
                  </a:tcPr>
                </a:tc>
                <a:tc rowSpan="5" gridSpan="2">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a:noFill/>
                    </a:lnB>
                    <a:lnTlToBr w="12700" cmpd="sng">
                      <a:noFill/>
                      <a:prstDash val="solid"/>
                    </a:lnTlToBr>
                    <a:lnBlToTr w="12700" cmpd="sng">
                      <a:noFill/>
                      <a:prstDash val="solid"/>
                    </a:lnBlToTr>
                  </a:tcPr>
                </a:tc>
                <a:tc rowSpan="5" hMerge="1">
                  <a:txBody>
                    <a:bodyPr/>
                    <a:lstStyle/>
                    <a:p>
                      <a:pPr algn="r">
                        <a:lnSpc>
                          <a:spcPct val="100000"/>
                        </a:lnSpc>
                        <a:spcBef>
                          <a:spcPts val="345"/>
                        </a:spcBef>
                      </a:pPr>
                      <a:endParaRPr sz="900" dirty="0">
                        <a:solidFill>
                          <a:schemeClr val="bg1"/>
                        </a:solidFill>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4311">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54977">
                <a:tc>
                  <a:txBody>
                    <a:bodyPr/>
                    <a:lstStyle/>
                    <a:p>
                      <a:pPr marL="31750">
                        <a:lnSpc>
                          <a:spcPct val="100000"/>
                        </a:lnSpc>
                        <a:spcBef>
                          <a:spcPts val="10"/>
                        </a:spcBef>
                      </a:pPr>
                      <a:endParaRPr sz="100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3457">
                <a:tc>
                  <a:txBody>
                    <a:bodyPr/>
                    <a:lstStyle/>
                    <a:p>
                      <a:pPr marL="31750">
                        <a:lnSpc>
                          <a:spcPct val="100000"/>
                        </a:lnSpc>
                        <a:spcBef>
                          <a:spcPts val="25"/>
                        </a:spcBef>
                      </a:pPr>
                      <a:endParaRPr sz="100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3457">
                <a:tc>
                  <a:txBody>
                    <a:bodyPr/>
                    <a:lstStyle/>
                    <a:p>
                      <a:pPr marL="31750">
                        <a:lnSpc>
                          <a:spcPct val="100000"/>
                        </a:lnSpc>
                        <a:spcBef>
                          <a:spcPts val="375"/>
                        </a:spcBef>
                      </a:pPr>
                      <a:endParaRPr sz="100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94301">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4" cstate="print"/>
          <a:stretch>
            <a:fillRect/>
          </a:stretch>
        </p:blipFill>
        <p:spPr>
          <a:xfrm>
            <a:off x="2827779" y="5398554"/>
            <a:ext cx="241274" cy="241261"/>
          </a:xfrm>
          <a:prstGeom prst="rect">
            <a:avLst/>
          </a:prstGeom>
        </p:spPr>
      </p:pic>
      <p:pic>
        <p:nvPicPr>
          <p:cNvPr id="49" name="object 49"/>
          <p:cNvPicPr/>
          <p:nvPr/>
        </p:nvPicPr>
        <p:blipFill>
          <a:blip r:embed="rId5" cstate="print"/>
          <a:stretch>
            <a:fillRect/>
          </a:stretch>
        </p:blipFill>
        <p:spPr>
          <a:xfrm>
            <a:off x="2827779" y="4961896"/>
            <a:ext cx="241274" cy="241261"/>
          </a:xfrm>
          <a:prstGeom prst="rect">
            <a:avLst/>
          </a:prstGeom>
        </p:spPr>
      </p:pic>
      <p:sp>
        <p:nvSpPr>
          <p:cNvPr id="54" name="object 15">
            <a:extLst>
              <a:ext uri="{FF2B5EF4-FFF2-40B4-BE49-F238E27FC236}">
                <a16:creationId xmlns:a16="http://schemas.microsoft.com/office/drawing/2014/main" id="{15D0C47F-6561-0083-EE20-CDA119A4E685}"/>
              </a:ext>
            </a:extLst>
          </p:cNvPr>
          <p:cNvSpPr/>
          <p:nvPr/>
        </p:nvSpPr>
        <p:spPr>
          <a:xfrm>
            <a:off x="5175148" y="35052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66342" y="3036882"/>
            <a:ext cx="1027508" cy="283451"/>
          </a:xfrm>
          <a:prstGeom prst="rect">
            <a:avLst/>
          </a:prstGeom>
        </p:spPr>
      </p:pic>
      <p:sp>
        <p:nvSpPr>
          <p:cNvPr id="56" name="object 36">
            <a:extLst>
              <a:ext uri="{FF2B5EF4-FFF2-40B4-BE49-F238E27FC236}">
                <a16:creationId xmlns:a16="http://schemas.microsoft.com/office/drawing/2014/main" id="{2E86B84C-83C9-49A4-972A-8376DACAE0FB}"/>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8"/>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57" name="TextBox 56">
            <a:extLst>
              <a:ext uri="{FF2B5EF4-FFF2-40B4-BE49-F238E27FC236}">
                <a16:creationId xmlns:a16="http://schemas.microsoft.com/office/drawing/2014/main" id="{55519BD4-640B-42C2-B5DF-784CC1552BE5}"/>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62" name="TextBox 61">
            <a:extLst>
              <a:ext uri="{FF2B5EF4-FFF2-40B4-BE49-F238E27FC236}">
                <a16:creationId xmlns:a16="http://schemas.microsoft.com/office/drawing/2014/main" id="{5ADCF442-D731-413E-B99C-20D5DA267D14}"/>
              </a:ext>
            </a:extLst>
          </p:cNvPr>
          <p:cNvSpPr txBox="1"/>
          <p:nvPr/>
        </p:nvSpPr>
        <p:spPr>
          <a:xfrm>
            <a:off x="539424" y="3570000"/>
            <a:ext cx="1986281" cy="2523768"/>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p>
          <a:p>
            <a:endParaRPr lang="en-US" sz="1000" b="1" spc="-10" dirty="0">
              <a:solidFill>
                <a:srgbClr val="4A657A"/>
              </a:solidFill>
              <a:latin typeface="NunitoSans-SemiBold"/>
            </a:endParaRPr>
          </a:p>
          <a:p>
            <a:endParaRPr lang="en-US" dirty="0"/>
          </a:p>
        </p:txBody>
      </p:sp>
      <p:sp>
        <p:nvSpPr>
          <p:cNvPr id="24" name="object 41">
            <a:extLst>
              <a:ext uri="{FF2B5EF4-FFF2-40B4-BE49-F238E27FC236}">
                <a16:creationId xmlns:a16="http://schemas.microsoft.com/office/drawing/2014/main" id="{76248301-81CB-BDC1-CB19-9184EC2C4552}"/>
              </a:ext>
            </a:extLst>
          </p:cNvPr>
          <p:cNvSpPr txBox="1"/>
          <p:nvPr/>
        </p:nvSpPr>
        <p:spPr>
          <a:xfrm>
            <a:off x="457200" y="861060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35" name="object 41">
            <a:extLst>
              <a:ext uri="{FF2B5EF4-FFF2-40B4-BE49-F238E27FC236}">
                <a16:creationId xmlns:a16="http://schemas.microsoft.com/office/drawing/2014/main" id="{268D6A61-CBB1-3328-9B0E-33D24BD2A7E5}"/>
              </a:ext>
            </a:extLst>
          </p:cNvPr>
          <p:cNvSpPr txBox="1"/>
          <p:nvPr/>
        </p:nvSpPr>
        <p:spPr>
          <a:xfrm>
            <a:off x="504552" y="920424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graphicFrame>
        <p:nvGraphicFramePr>
          <p:cNvPr id="36" name="Chart 35">
            <a:extLst>
              <a:ext uri="{FF2B5EF4-FFF2-40B4-BE49-F238E27FC236}">
                <a16:creationId xmlns:a16="http://schemas.microsoft.com/office/drawing/2014/main" id="{A4975496-DE23-F665-C5BB-7119B4CABD0C}"/>
              </a:ext>
            </a:extLst>
          </p:cNvPr>
          <p:cNvGraphicFramePr/>
          <p:nvPr>
            <p:extLst>
              <p:ext uri="{D42A27DB-BD31-4B8C-83A1-F6EECF244321}">
                <p14:modId xmlns:p14="http://schemas.microsoft.com/office/powerpoint/2010/main" val="3916359575"/>
              </p:ext>
            </p:extLst>
          </p:nvPr>
        </p:nvGraphicFramePr>
        <p:xfrm>
          <a:off x="4953000" y="6324600"/>
          <a:ext cx="2526195" cy="1465821"/>
        </p:xfrm>
        <a:graphic>
          <a:graphicData uri="http://schemas.openxmlformats.org/drawingml/2006/chart">
            <c:chart xmlns:c="http://schemas.openxmlformats.org/drawingml/2006/chart" xmlns:r="http://schemas.openxmlformats.org/officeDocument/2006/relationships" r:id="rId9"/>
          </a:graphicData>
        </a:graphic>
      </p:graphicFrame>
      <p:sp>
        <p:nvSpPr>
          <p:cNvPr id="37" name="object 35">
            <a:extLst>
              <a:ext uri="{FF2B5EF4-FFF2-40B4-BE49-F238E27FC236}">
                <a16:creationId xmlns:a16="http://schemas.microsoft.com/office/drawing/2014/main" id="{4B7D532F-4444-EC39-C674-87DC4EA643D2}"/>
              </a:ext>
            </a:extLst>
          </p:cNvPr>
          <p:cNvSpPr txBox="1"/>
          <p:nvPr/>
        </p:nvSpPr>
        <p:spPr>
          <a:xfrm>
            <a:off x="5578187" y="7698410"/>
            <a:ext cx="1508413" cy="598305"/>
          </a:xfrm>
          <a:prstGeom prst="rect">
            <a:avLst/>
          </a:prstGeom>
        </p:spPr>
        <p:txBody>
          <a:bodyPr vert="horz" wrap="square" lIns="0" tIns="12700" rIns="0" bIns="0" rtlCol="0">
            <a:spAutoFit/>
          </a:bodyPr>
          <a:lstStyle/>
          <a:p>
            <a:pPr marL="12700" marR="5080">
              <a:lnSpc>
                <a:spcPct val="138900"/>
              </a:lnSpc>
              <a:spcBef>
                <a:spcPts val="100"/>
              </a:spcBef>
              <a:tabLst>
                <a:tab pos="1147763" algn="l"/>
              </a:tabLst>
            </a:pPr>
            <a:r>
              <a:rPr lang="en-US" sz="900" b="1" dirty="0">
                <a:solidFill>
                  <a:srgbClr val="4A657A"/>
                </a:solidFill>
                <a:latin typeface="NunitoSans-SemiBold"/>
                <a:cs typeface="NunitoSans-SemiBold"/>
              </a:rPr>
              <a:t>U.S.</a:t>
            </a:r>
            <a:r>
              <a:rPr lang="en-US" sz="900" b="1" spc="-20"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Equity	45.0%</a:t>
            </a:r>
          </a:p>
          <a:p>
            <a:pPr marL="12700" marR="5080">
              <a:lnSpc>
                <a:spcPct val="138900"/>
              </a:lnSpc>
              <a:spcBef>
                <a:spcPts val="100"/>
              </a:spcBef>
              <a:tabLst>
                <a:tab pos="1147763" algn="l"/>
              </a:tabLst>
            </a:pPr>
            <a:r>
              <a:rPr lang="en-US" sz="900" b="1" spc="-10" dirty="0">
                <a:solidFill>
                  <a:srgbClr val="4A657A"/>
                </a:solidFill>
                <a:latin typeface="NunitoSans-SemiBold"/>
                <a:cs typeface="NunitoSans-SemiBold"/>
              </a:rPr>
              <a:t>U.S. Fixed Income	30.0%</a:t>
            </a:r>
          </a:p>
          <a:p>
            <a:pPr marL="12700" marR="5080">
              <a:lnSpc>
                <a:spcPct val="138900"/>
              </a:lnSpc>
              <a:spcBef>
                <a:spcPts val="100"/>
              </a:spcBef>
              <a:tabLst>
                <a:tab pos="1147763" algn="l"/>
              </a:tabLst>
            </a:pPr>
            <a:r>
              <a:rPr lang="en-US" sz="900" b="1" spc="-10" dirty="0">
                <a:solidFill>
                  <a:srgbClr val="4A657A"/>
                </a:solidFill>
                <a:latin typeface="NunitoSans-SemiBold"/>
                <a:cs typeface="NunitoSans-SemiBold"/>
              </a:rPr>
              <a:t>Non-U.S. Equity 	25.0%</a:t>
            </a:r>
          </a:p>
        </p:txBody>
      </p:sp>
      <p:sp>
        <p:nvSpPr>
          <p:cNvPr id="53" name="object 18">
            <a:extLst>
              <a:ext uri="{FF2B5EF4-FFF2-40B4-BE49-F238E27FC236}">
                <a16:creationId xmlns:a16="http://schemas.microsoft.com/office/drawing/2014/main" id="{659D4621-7F69-58BC-06FA-A012A0CAD81D}"/>
              </a:ext>
            </a:extLst>
          </p:cNvPr>
          <p:cNvSpPr txBox="1"/>
          <p:nvPr/>
        </p:nvSpPr>
        <p:spPr>
          <a:xfrm>
            <a:off x="5221355" y="2883182"/>
            <a:ext cx="2057400" cy="1551707"/>
          </a:xfrm>
          <a:prstGeom prst="rect">
            <a:avLst/>
          </a:prstGeom>
        </p:spPr>
        <p:txBody>
          <a:bodyPr vert="horz" wrap="square" lIns="0" tIns="12700" rIns="0" bIns="0" rtlCol="0">
            <a:spAutoFit/>
          </a:bodyPr>
          <a:lstStyle/>
          <a:p>
            <a:pPr marL="4763" algn="l">
              <a:lnSpc>
                <a:spcPts val="1035"/>
              </a:lnSpc>
              <a:tabLst>
                <a:tab pos="1714500" algn="l"/>
              </a:tabLst>
            </a:pPr>
            <a:r>
              <a:rPr lang="en-US" sz="900" b="1" dirty="0">
                <a:solidFill>
                  <a:srgbClr val="4A657A"/>
                </a:solidFill>
                <a:latin typeface="NunitoSans-SemiBold"/>
                <a:cs typeface="NunitoSans-SemiBold"/>
              </a:rPr>
              <a:t>Fidelity® Total Market Index Fund	23.0%</a:t>
            </a:r>
          </a:p>
          <a:p>
            <a:pPr marL="4763" algn="l">
              <a:lnSpc>
                <a:spcPts val="1035"/>
              </a:lnSpc>
              <a:tabLst>
                <a:tab pos="1874838"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Schwab Total Stock Market Index 	22.0%</a:t>
            </a:r>
          </a:p>
          <a:p>
            <a:pPr marL="4763" algn="l">
              <a:lnSpc>
                <a:spcPts val="1035"/>
              </a:lnSpc>
              <a:tabLst>
                <a:tab pos="1874838" algn="l"/>
              </a:tabLst>
            </a:pPr>
            <a:r>
              <a:rPr lang="en-US" sz="900" b="1" spc="-10" dirty="0">
                <a:solidFill>
                  <a:srgbClr val="4A657A"/>
                </a:solidFill>
                <a:latin typeface="NunitoSans-SemiBold"/>
                <a:cs typeface="NunitoSans-SemiBold"/>
              </a:rPr>
              <a:t>Fund®</a:t>
            </a:r>
          </a:p>
          <a:p>
            <a:pPr marL="4763" algn="l">
              <a:lnSpc>
                <a:spcPts val="1035"/>
              </a:lnSpc>
              <a:tabLst>
                <a:tab pos="1714500"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Fidelity® International Index Fund	18.0%</a:t>
            </a:r>
            <a:endParaRPr lang="en-US" sz="900" dirty="0">
              <a:latin typeface="NunitoSans-SemiBold"/>
              <a:cs typeface="NunitoSans-SemiBold"/>
            </a:endParaRPr>
          </a:p>
          <a:p>
            <a:pPr marL="4763" algn="l">
              <a:lnSpc>
                <a:spcPts val="1035"/>
              </a:lnSpc>
              <a:tabLst>
                <a:tab pos="1714500" algn="l"/>
              </a:tabLst>
            </a:pPr>
            <a:endParaRPr lang="en-US" sz="900" b="1" dirty="0">
              <a:solidFill>
                <a:srgbClr val="4A657A"/>
              </a:solidFill>
              <a:latin typeface="NunitoSans-SemiBold"/>
              <a:cs typeface="NunitoSans-SemiBold"/>
            </a:endParaRPr>
          </a:p>
          <a:p>
            <a:pPr marL="4763" algn="l">
              <a:lnSpc>
                <a:spcPts val="1035"/>
              </a:lnSpc>
              <a:tabLst>
                <a:tab pos="1714500" algn="l"/>
              </a:tabLst>
            </a:pPr>
            <a:r>
              <a:rPr lang="en-US" sz="900" b="1" dirty="0">
                <a:solidFill>
                  <a:srgbClr val="4A657A"/>
                </a:solidFill>
                <a:latin typeface="NunitoSans-SemiBold"/>
                <a:cs typeface="NunitoSans-SemiBold"/>
              </a:rPr>
              <a:t>Fidelity® U.S. Bond Index Fund	11.0%</a:t>
            </a:r>
            <a:br>
              <a:rPr lang="en-US" sz="300" dirty="0">
                <a:latin typeface="NunitoSans-SemiBold"/>
                <a:cs typeface="NunitoSans-SemiBold"/>
              </a:rPr>
            </a:br>
            <a:endParaRPr lang="en-US" sz="300" dirty="0">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Schwab U.S. Aggregate Bond Index 	10.0%</a:t>
            </a:r>
          </a:p>
          <a:p>
            <a:pPr marL="4763" algn="l">
              <a:lnSpc>
                <a:spcPts val="1035"/>
              </a:lnSpc>
              <a:tabLst>
                <a:tab pos="1714500" algn="l"/>
              </a:tabLst>
            </a:pPr>
            <a:r>
              <a:rPr lang="en-US" sz="900" b="1" spc="-10" dirty="0">
                <a:solidFill>
                  <a:srgbClr val="4A657A"/>
                </a:solidFill>
                <a:latin typeface="NunitoSans-SemiBold"/>
                <a:cs typeface="NunitoSans-SemiBold"/>
              </a:rPr>
              <a:t>Fund</a:t>
            </a:r>
            <a:endParaRPr lang="en-US" sz="600" b="1" spc="-10" dirty="0">
              <a:solidFill>
                <a:srgbClr val="4A657A"/>
              </a:solidFill>
              <a:latin typeface="NunitoSans-SemiBold"/>
              <a:cs typeface="NunitoSans-SemiBold"/>
            </a:endParaRPr>
          </a:p>
          <a:p>
            <a:pPr marL="4763" algn="l">
              <a:lnSpc>
                <a:spcPts val="1035"/>
              </a:lnSpc>
              <a:tabLst>
                <a:tab pos="1714500" algn="l"/>
              </a:tabLst>
            </a:pPr>
            <a:endParaRPr lang="en-US" sz="900" b="1" spc="-10" dirty="0">
              <a:solidFill>
                <a:srgbClr val="4A657A"/>
              </a:solidFill>
              <a:latin typeface="NunitoSans-SemiBold"/>
              <a:cs typeface="NunitoSans-SemiBold"/>
            </a:endParaRPr>
          </a:p>
        </p:txBody>
      </p:sp>
      <p:sp>
        <p:nvSpPr>
          <p:cNvPr id="14" name="Rounded Rectangle 66">
            <a:extLst>
              <a:ext uri="{FF2B5EF4-FFF2-40B4-BE49-F238E27FC236}">
                <a16:creationId xmlns:a16="http://schemas.microsoft.com/office/drawing/2014/main" id="{6591848A-8153-99B5-75F6-976475C1E371}"/>
              </a:ext>
            </a:extLst>
          </p:cNvPr>
          <p:cNvSpPr/>
          <p:nvPr/>
        </p:nvSpPr>
        <p:spPr>
          <a:xfrm>
            <a:off x="5378564" y="8145236"/>
            <a:ext cx="152400" cy="152400"/>
          </a:xfrm>
          <a:prstGeom prst="roundRect">
            <a:avLst/>
          </a:prstGeom>
          <a:solidFill>
            <a:srgbClr val="EED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object 39">
            <a:extLst>
              <a:ext uri="{FF2B5EF4-FFF2-40B4-BE49-F238E27FC236}">
                <a16:creationId xmlns:a16="http://schemas.microsoft.com/office/drawing/2014/main" id="{7AEED118-27B4-8369-CA77-2FD66509B25E}"/>
              </a:ext>
            </a:extLst>
          </p:cNvPr>
          <p:cNvPicPr/>
          <p:nvPr/>
        </p:nvPicPr>
        <p:blipFill>
          <a:blip r:embed="rId10" cstate="print"/>
          <a:stretch>
            <a:fillRect/>
          </a:stretch>
        </p:blipFill>
        <p:spPr>
          <a:xfrm flipV="1">
            <a:off x="5378564" y="7932964"/>
            <a:ext cx="152400" cy="152400"/>
          </a:xfrm>
          <a:prstGeom prst="rect">
            <a:avLst/>
          </a:prstGeom>
          <a:solidFill>
            <a:srgbClr val="97D1F1"/>
          </a:solidFill>
        </p:spPr>
      </p:pic>
      <p:sp>
        <p:nvSpPr>
          <p:cNvPr id="39" name="Rounded Rectangle 61">
            <a:extLst>
              <a:ext uri="{FF2B5EF4-FFF2-40B4-BE49-F238E27FC236}">
                <a16:creationId xmlns:a16="http://schemas.microsoft.com/office/drawing/2014/main" id="{7E9FA822-FEFF-EFC4-1135-D11CB25F25A5}"/>
              </a:ext>
            </a:extLst>
          </p:cNvPr>
          <p:cNvSpPr/>
          <p:nvPr/>
        </p:nvSpPr>
        <p:spPr>
          <a:xfrm>
            <a:off x="5378564" y="7745184"/>
            <a:ext cx="152400" cy="152400"/>
          </a:xfrm>
          <a:prstGeom prst="roundRect">
            <a:avLst/>
          </a:prstGeom>
          <a:solidFill>
            <a:srgbClr val="DBB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708493"/>
                </a:solidFill>
                <a:latin typeface="NunitoSans-SemiBold"/>
                <a:cs typeface="NunitoSans-SemiBold"/>
              </a:rPr>
              <a:t>Target</a:t>
            </a:r>
            <a:r>
              <a:rPr sz="1200" b="1" spc="-30" dirty="0">
                <a:solidFill>
                  <a:srgbClr val="708493"/>
                </a:solidFill>
                <a:latin typeface="NunitoSans-SemiBold"/>
                <a:cs typeface="NunitoSans-SemiBold"/>
              </a:rPr>
              <a:t> </a:t>
            </a:r>
            <a:r>
              <a:rPr sz="1200" b="1" spc="-10" dirty="0">
                <a:solidFill>
                  <a:srgbClr val="708493"/>
                </a:solidFill>
                <a:latin typeface="NunitoSans-SemiBold"/>
                <a:cs typeface="NunitoSans-SemiBold"/>
              </a:rPr>
              <a:t>Retirement</a:t>
            </a:r>
            <a:r>
              <a:rPr sz="1200" b="1" spc="-15" dirty="0">
                <a:solidFill>
                  <a:srgbClr val="708493"/>
                </a:solidFill>
                <a:latin typeface="NunitoSans-SemiBold"/>
                <a:cs typeface="NunitoSans-SemiBold"/>
              </a:rPr>
              <a:t> </a:t>
            </a:r>
            <a:r>
              <a:rPr sz="1200" b="1" spc="-10" dirty="0">
                <a:solidFill>
                  <a:srgbClr val="708493"/>
                </a:solidFill>
                <a:latin typeface="NunitoSans-SemiBold"/>
                <a:cs typeface="NunitoSans-SemiBold"/>
              </a:rPr>
              <a:t>Strategy:</a:t>
            </a:r>
            <a:r>
              <a:rPr sz="1200" b="1" spc="-15" dirty="0">
                <a:solidFill>
                  <a:srgbClr val="708493"/>
                </a:solidFill>
                <a:latin typeface="NunitoSans-SemiBold"/>
                <a:cs typeface="NunitoSans-SemiBold"/>
              </a:rPr>
              <a:t> </a:t>
            </a:r>
            <a:r>
              <a:rPr sz="1200" b="1" spc="-20" dirty="0">
                <a:solidFill>
                  <a:srgbClr val="708493"/>
                </a:solidFill>
                <a:latin typeface="NunitoSans-SemiBold"/>
                <a:cs typeface="NunitoSans-SemiBold"/>
              </a:rPr>
              <a:t>20</a:t>
            </a:r>
            <a:r>
              <a:rPr lang="en-US" sz="1200" b="1" spc="-20" dirty="0">
                <a:solidFill>
                  <a:srgbClr val="708493"/>
                </a:solidFill>
                <a:latin typeface="NunitoSans-SemiBold"/>
                <a:cs typeface="NunitoSans-SemiBold"/>
              </a:rPr>
              <a:t>45</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2" name="TextBox 51">
            <a:extLst>
              <a:ext uri="{FF2B5EF4-FFF2-40B4-BE49-F238E27FC236}">
                <a16:creationId xmlns:a16="http://schemas.microsoft.com/office/drawing/2014/main" id="{7C1C2762-F148-450B-9C7E-856AEEAD8926}"/>
              </a:ext>
            </a:extLst>
          </p:cNvPr>
          <p:cNvSpPr txBox="1"/>
          <p:nvPr/>
        </p:nvSpPr>
        <p:spPr>
          <a:xfrm>
            <a:off x="444964" y="9525000"/>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53" name="object 36">
            <a:extLst>
              <a:ext uri="{FF2B5EF4-FFF2-40B4-BE49-F238E27FC236}">
                <a16:creationId xmlns:a16="http://schemas.microsoft.com/office/drawing/2014/main" id="{297AA7EE-3444-4EC8-AA84-C2098690FD8E}"/>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2"/>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4" name="object 3">
            <a:extLst>
              <a:ext uri="{FF2B5EF4-FFF2-40B4-BE49-F238E27FC236}">
                <a16:creationId xmlns:a16="http://schemas.microsoft.com/office/drawing/2014/main" id="{1CBA43B8-075F-4E30-A9CF-52D8E55CDFE0}"/>
              </a:ext>
            </a:extLst>
          </p:cNvPr>
          <p:cNvSpPr txBox="1"/>
          <p:nvPr/>
        </p:nvSpPr>
        <p:spPr>
          <a:xfrm>
            <a:off x="533400" y="1066824"/>
            <a:ext cx="6666611"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 below show the open-end mutual funds/ETFs held in the model as of December 31, 2024. </a:t>
            </a:r>
          </a:p>
          <a:p>
            <a:pPr marL="12700">
              <a:lnSpc>
                <a:spcPct val="100000"/>
              </a:lnSpc>
              <a:spcBef>
                <a:spcPts val="125"/>
              </a:spcBef>
            </a:pPr>
            <a:endParaRPr lang="en-US" sz="900" dirty="0">
              <a:latin typeface="Nunito-Black"/>
              <a:cs typeface="Nunito-Black"/>
            </a:endParaRPr>
          </a:p>
        </p:txBody>
      </p:sp>
      <p:sp>
        <p:nvSpPr>
          <p:cNvPr id="2" name="object 35">
            <a:extLst>
              <a:ext uri="{FF2B5EF4-FFF2-40B4-BE49-F238E27FC236}">
                <a16:creationId xmlns:a16="http://schemas.microsoft.com/office/drawing/2014/main" id="{C45F90DC-8303-051C-E993-D5A0CEA52C53}"/>
              </a:ext>
            </a:extLst>
          </p:cNvPr>
          <p:cNvSpPr txBox="1"/>
          <p:nvPr/>
        </p:nvSpPr>
        <p:spPr>
          <a:xfrm>
            <a:off x="533400" y="6324600"/>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3" name="Picture 2">
            <a:extLst>
              <a:ext uri="{FF2B5EF4-FFF2-40B4-BE49-F238E27FC236}">
                <a16:creationId xmlns:a16="http://schemas.microsoft.com/office/drawing/2014/main" id="{FE1CE025-8686-AD1A-E646-14CF6EC3BDF0}"/>
              </a:ext>
            </a:extLst>
          </p:cNvPr>
          <p:cNvPicPr>
            <a:picLocks noChangeAspect="1"/>
          </p:cNvPicPr>
          <p:nvPr/>
        </p:nvPicPr>
        <p:blipFill>
          <a:blip r:embed="rId3"/>
          <a:stretch>
            <a:fillRect/>
          </a:stretch>
        </p:blipFill>
        <p:spPr>
          <a:xfrm>
            <a:off x="517836" y="1456309"/>
            <a:ext cx="6902760" cy="2339761"/>
          </a:xfrm>
          <a:prstGeom prst="rect">
            <a:avLst/>
          </a:prstGeom>
        </p:spPr>
      </p:pic>
      <p:pic>
        <p:nvPicPr>
          <p:cNvPr id="6" name="Picture 5">
            <a:extLst>
              <a:ext uri="{FF2B5EF4-FFF2-40B4-BE49-F238E27FC236}">
                <a16:creationId xmlns:a16="http://schemas.microsoft.com/office/drawing/2014/main" id="{162B37C4-1B77-8C17-3298-1943941BFE67}"/>
              </a:ext>
            </a:extLst>
          </p:cNvPr>
          <p:cNvPicPr>
            <a:picLocks noChangeAspect="1"/>
          </p:cNvPicPr>
          <p:nvPr/>
        </p:nvPicPr>
        <p:blipFill>
          <a:blip r:embed="rId4"/>
          <a:stretch>
            <a:fillRect/>
          </a:stretch>
        </p:blipFill>
        <p:spPr>
          <a:xfrm>
            <a:off x="533400" y="4061888"/>
            <a:ext cx="3657600" cy="168051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8922956"/>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dirty="0">
                <a:latin typeface="Nunito Sans" pitchFamily="2" charset="0"/>
              </a:rPr>
              <a:t>©2025 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a:spcAft>
                <a:spcPts val="66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 </a:t>
            </a:r>
          </a:p>
          <a:p>
            <a:pPr>
              <a:spcAft>
                <a:spcPts val="66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a:spcAft>
                <a:spcPts val="660"/>
              </a:spcAft>
            </a:pPr>
            <a:r>
              <a:rPr lang="en-US" sz="800" dirty="0">
                <a:latin typeface="Nunito Sans" pitchFamily="2" charset="0"/>
              </a:rPr>
              <a:t>Equity securities (i.e., stocks), as well as portfolios that invest in equity securities, are subject to several general risks, including the risk that the financial condition of the issuer may become impaired or the general condition of the stock market may deteriorate, either of which may cause a decrease in the value of the issuer’s securities. Equity securities are susceptible to general stock market fluctuations and to sudden, significant and prolonged increases and decreases in value as market confidence in and perceptions of the security’s issuer change. These perceptions are based on various and unpredictable factors, including expectations regarding government, economic, monetary and fiscal policies, inflation and interest rates, economic expansion or contraction, and global or regional political, economic, and banking crises. There can be no assurance that an issuer will pay dividends on outstanding shares of its common stock, as the payment of dividends will generally depend upon various factors, including the financial condition of the issuer and general economic conditions. Holders of common stocks of any given issuer will generally incur more risk than holders of preferred stocks and debt obligations of the same issuer because common stockholders, as owners of the issuer, generally have subordinated rights to receive payments from such issuer in comparison with the rights of creditors or holders of the issuer’s debt obligations or preferred stocks. The existence of a liquid trading market for certain equity securities may depend on whether dealers will make a market in such securities. There can be no assurance that a market will be made for any securities, that any market for the securities will be maintained, or that any such market will be or remain liquid. The price at which an equity security may be sold will be adversely affected if trading markets for the security are limited or absent.</a:t>
            </a:r>
          </a:p>
          <a:p>
            <a:pPr>
              <a:spcAft>
                <a:spcPts val="660"/>
              </a:spcAft>
            </a:pPr>
            <a:r>
              <a:rPr lang="en-US" sz="800" dirty="0">
                <a:latin typeface="Nunito Sans" pitchFamily="2" charset="0"/>
              </a:rPr>
              <a:t>Foreign investments are subject to risks not ordinarily associated with domestic investments, such as currency, economic and political risks, and may follow different accounting standards than domestic investments. </a:t>
            </a:r>
          </a:p>
          <a:p>
            <a:pPr>
              <a:spcAft>
                <a:spcPts val="660"/>
              </a:spcAft>
            </a:pPr>
            <a:r>
              <a:rPr lang="en-US" sz="800" dirty="0">
                <a:latin typeface="Nunito Sans" pitchFamily="2" charset="0"/>
              </a:rPr>
              <a:t>Investments in emerging or developing markets involve exposure to economic structures that are generally less diverse and mature, and to political systems that can be expected to have less stability than those of more developed countries. These securities may be less liquid and more volatile than investments in U.S. and longer-established non-U.S. markets.</a:t>
            </a:r>
          </a:p>
          <a:p>
            <a:pPr>
              <a:spcAft>
                <a:spcPts val="660"/>
              </a:spcAft>
            </a:pPr>
            <a:r>
              <a:rPr lang="en-US" sz="800" dirty="0">
                <a:latin typeface="Nunito Sans" pitchFamily="2" charset="0"/>
              </a:rPr>
              <a:t>Portfolios that invest in small/mid capitalization companies involve greater risk and price volatility than an investment in securities of larger capitalization, more established companies. Such securities may have limited marketability and the firms may have limited product lines, markets and financial resources than larger, more established companies.</a:t>
            </a:r>
          </a:p>
          <a:p>
            <a:pPr>
              <a:spcAft>
                <a:spcPts val="660"/>
              </a:spcAft>
            </a:pPr>
            <a:r>
              <a:rPr lang="en-US" sz="800" dirty="0">
                <a:latin typeface="Nunito Sans" pitchFamily="2" charset="0"/>
              </a:rPr>
              <a:t>Portfolios that invest a significant portion of assets in one sector, issuer, geographical area or industry, or in related industries, may involve greater risks, including greater potential for volatility, than more diversified portfolios. </a:t>
            </a:r>
          </a:p>
          <a:p>
            <a:pPr rtl="0"/>
            <a:endParaRPr lang="en-US" sz="800" b="1" dirty="0">
              <a:latin typeface="Nunito Sans" pitchFamily="2" charset="0"/>
            </a:endParaRPr>
          </a:p>
          <a:p>
            <a:pPr rtl="0"/>
            <a:endParaRPr lang="en-US" sz="8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2045</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4851969"/>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a:latin typeface="Nunito Sans" pitchFamily="2" charset="0"/>
              </a:rPr>
              <a:t>BNYA-VEST-106-24</a:t>
            </a:r>
            <a:endParaRPr lang="en-US" sz="500" dirty="0">
              <a:latin typeface="Nunito Sans" pitchFamily="2" charset="0"/>
            </a:endParaRPr>
          </a:p>
          <a:p>
            <a:pPr rtl="0"/>
            <a:endParaRPr lang="en-US" sz="800" dirty="0">
              <a:latin typeface="Nunito Sans" pitchFamily="2" charset="0"/>
            </a:endParaRPr>
          </a:p>
          <a:p>
            <a:pPr rtl="0">
              <a:spcAft>
                <a:spcPts val="500"/>
              </a:spcAft>
            </a:pPr>
            <a:r>
              <a:rPr lang="en-US" sz="800" b="1" dirty="0">
                <a:latin typeface="Nunito Sans" pitchFamily="2" charset="0"/>
              </a:rPr>
              <a:t>Glossary of Terms</a:t>
            </a:r>
          </a:p>
          <a:p>
            <a:pPr rtl="0">
              <a:spcAft>
                <a:spcPts val="500"/>
              </a:spcAft>
            </a:pPr>
            <a:r>
              <a:rPr lang="en-US" sz="800" b="1" dirty="0">
                <a:latin typeface="Nunito Sans" pitchFamily="2" charset="0"/>
              </a:rPr>
              <a:t>Average Effective Duration</a:t>
            </a:r>
            <a:r>
              <a:rPr lang="en-US" sz="800" dirty="0">
                <a:latin typeface="Nunito Sans" pitchFamily="2"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endParaRPr lang="en-US" sz="1100" dirty="0">
              <a:latin typeface="Nunito Sans" pitchFamily="2" charset="0"/>
            </a:endParaRPr>
          </a:p>
          <a:p>
            <a:pPr rtl="0">
              <a:spcAft>
                <a:spcPts val="500"/>
              </a:spcAft>
            </a:pPr>
            <a:r>
              <a:rPr lang="en-US" sz="800" b="1" dirty="0">
                <a:latin typeface="Nunito Sans" pitchFamily="2" charset="0"/>
              </a:rPr>
              <a:t>Weighted Average Coupon</a:t>
            </a:r>
            <a:r>
              <a:rPr lang="en-US" sz="800" dirty="0">
                <a:latin typeface="Nunito Sans" pitchFamily="2"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p>
          <a:p>
            <a:pPr rtl="0">
              <a:spcAft>
                <a:spcPts val="500"/>
              </a:spcAft>
            </a:pPr>
            <a:r>
              <a:rPr lang="en-US" sz="800" b="1" dirty="0">
                <a:latin typeface="Nunito Sans" pitchFamily="2" charset="0"/>
              </a:rPr>
              <a:t>Portfolio Turnover</a:t>
            </a:r>
            <a:r>
              <a:rPr lang="en-US" sz="800" dirty="0">
                <a:latin typeface="Nunito Sans" pitchFamily="2"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Gross Expense 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endParaRPr lang="en-US" sz="1100" dirty="0">
              <a:latin typeface="Nunito Sans" pitchFamily="2" charset="0"/>
            </a:endParaRP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a:spcAft>
                <a:spcPts val="660"/>
              </a:spcAft>
            </a:pPr>
            <a:endParaRPr lang="en-US" sz="880" dirty="0">
              <a:latin typeface="Nunito Sans" pitchFamily="2" charset="0"/>
            </a:endParaRPr>
          </a:p>
          <a:p>
            <a:endParaRPr lang="en-US" sz="880" dirty="0">
              <a:latin typeface="Nunito Sans" pitchFamily="2" charset="0"/>
            </a:endParaRPr>
          </a:p>
          <a:p>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2045</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4 of 4                                                                        vestwell.com</a:t>
            </a:r>
            <a:endParaRPr sz="800" dirty="0">
              <a:latin typeface="NunitoSans-SemiBold"/>
              <a:cs typeface="NunitoSans-SemiBold"/>
            </a:endParaRPr>
          </a:p>
        </p:txBody>
      </p:sp>
    </p:spTree>
    <p:extLst>
      <p:ext uri="{BB962C8B-B14F-4D97-AF65-F5344CB8AC3E}">
        <p14:creationId xmlns:p14="http://schemas.microsoft.com/office/powerpoint/2010/main" val="361279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2916</TotalTime>
  <Words>2956</Words>
  <Application>Microsoft Office PowerPoint</Application>
  <PresentationFormat>Custom</PresentationFormat>
  <Paragraphs>90</Paragraphs>
  <Slides>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Target Retirement Strategy: 2045</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DeLeo, Amber</dc:creator>
  <cp:lastModifiedBy>Armstrong, Andrew</cp:lastModifiedBy>
  <cp:revision>82</cp:revision>
  <dcterms:created xsi:type="dcterms:W3CDTF">2022-05-04T21:48:43Z</dcterms:created>
  <dcterms:modified xsi:type="dcterms:W3CDTF">2025-01-16T19:47:26Z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2022-07-27T17:50:24Z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c699daeb-63a6-413d-9b3a-f1701296fd7b</vt:lpwstr>
  </property>
  <property fmtid="{D5CDD505-2E9C-101B-9397-08002B2CF9AE}" pid="11" name="MSIP_Label_5781dfe3-6600-4878-ab62-89c56005e52a_ContentBits">
    <vt:lpwstr>0</vt:lpwstr>
  </property>
</Properties>
</file>