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912" userDrawn="1">
          <p15:clr>
            <a:srgbClr val="A4A3A4"/>
          </p15:clr>
        </p15:guide>
        <p15:guide id="2" pos="2832" userDrawn="1">
          <p15:clr>
            <a:srgbClr val="A4A3A4"/>
          </p15:clr>
        </p15:guide>
        <p15:guide id="3" orient="horz" pos="6096" userDrawn="1">
          <p15:clr>
            <a:srgbClr val="A4A3A4"/>
          </p15:clr>
        </p15:guide>
        <p15:guide id="4" orient="horz" pos="2688" userDrawn="1">
          <p15:clr>
            <a:srgbClr val="A4A3A4"/>
          </p15:clr>
        </p15:guide>
        <p15:guide id="5" pos="384" userDrawn="1">
          <p15:clr>
            <a:srgbClr val="A4A3A4"/>
          </p15:clr>
        </p15:guide>
        <p15:guide id="6" pos="4464" userDrawn="1">
          <p15:clr>
            <a:srgbClr val="A4A3A4"/>
          </p15:clr>
        </p15:guide>
        <p15:guide id="7" orient="horz" pos="2784" userDrawn="1">
          <p15:clr>
            <a:srgbClr val="A4A3A4"/>
          </p15:clr>
        </p15:guide>
        <p15:guide id="8" orient="horz" pos="4512" userDrawn="1">
          <p15:clr>
            <a:srgbClr val="A4A3A4"/>
          </p15:clr>
        </p15:guide>
        <p15:guide id="9" orient="horz" pos="1776" userDrawn="1">
          <p15:clr>
            <a:srgbClr val="A4A3A4"/>
          </p15:clr>
        </p15:guide>
        <p15:guide id="10" orient="horz" pos="3936" userDrawn="1">
          <p15:clr>
            <a:srgbClr val="A4A3A4"/>
          </p15:clr>
        </p15:guide>
        <p15:guide id="11" pos="3600" userDrawn="1">
          <p15:clr>
            <a:srgbClr val="A4A3A4"/>
          </p15:clr>
        </p15:guide>
        <p15:guide id="13" pos="3312" userDrawn="1">
          <p15:clr>
            <a:srgbClr val="A4A3A4"/>
          </p15:clr>
        </p15:guide>
        <p15:guide id="14" orient="horz" pos="2880" userDrawn="1">
          <p15:clr>
            <a:srgbClr val="A4A3A4"/>
          </p15:clr>
        </p15:guide>
        <p15:guide id="15" orient="horz"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9A70D4D-1D8F-DEEA-087F-1D40BF7C8FEF}" name="Germana, Frank" initials="GF" userId="S::Frank.Germana@bnymellon.com::44844c67-bda8-4ed9-82a6-95a41f790b46" providerId="AD"/>
  <p188:author id="{3E3B64E5-818B-FE50-1C44-092E3ADBF5AE}" name="Amber DeLeo" initials="AD"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D1F1"/>
    <a:srgbClr val="4DB2E8"/>
    <a:srgbClr val="DBBF4D"/>
    <a:srgbClr val="FFDF9B"/>
    <a:srgbClr val="4A657A"/>
    <a:srgbClr val="000000"/>
    <a:srgbClr val="D5EF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9"/>
    <p:restoredTop sz="93659" autoAdjust="0"/>
  </p:normalViewPr>
  <p:slideViewPr>
    <p:cSldViewPr>
      <p:cViewPr varScale="1">
        <p:scale>
          <a:sx n="102" d="100"/>
          <a:sy n="102" d="100"/>
        </p:scale>
        <p:origin x="6642" y="132"/>
      </p:cViewPr>
      <p:guideLst>
        <p:guide orient="horz" pos="912"/>
        <p:guide pos="2832"/>
        <p:guide orient="horz" pos="6096"/>
        <p:guide orient="horz" pos="2688"/>
        <p:guide pos="384"/>
        <p:guide pos="4464"/>
        <p:guide orient="horz" pos="2784"/>
        <p:guide orient="horz" pos="4512"/>
        <p:guide orient="horz" pos="1776"/>
        <p:guide orient="horz" pos="3936"/>
        <p:guide pos="3600"/>
        <p:guide pos="3312"/>
        <p:guide orient="horz" pos="2880"/>
        <p:guide orient="horz"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68592679164013"/>
          <c:y val="6.892383176390569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DBBF4D"/>
              </a:solidFill>
              <a:ln w="19050">
                <a:noFill/>
              </a:ln>
              <a:effectLst/>
            </c:spPr>
            <c:extLst>
              <c:ext xmlns:c16="http://schemas.microsoft.com/office/drawing/2014/chart" uri="{C3380CC4-5D6E-409C-BE32-E72D297353CC}">
                <c16:uniqueId val="{00000001-0260-46B7-AB19-CEC5DEB8C29C}"/>
              </c:ext>
            </c:extLst>
          </c:dPt>
          <c:dPt>
            <c:idx val="1"/>
            <c:bubble3D val="0"/>
            <c:spPr>
              <a:solidFill>
                <a:srgbClr val="FFDF9B"/>
              </a:solidFill>
              <a:ln w="19050">
                <a:noFill/>
              </a:ln>
              <a:effectLst/>
            </c:spPr>
            <c:extLst>
              <c:ext xmlns:c16="http://schemas.microsoft.com/office/drawing/2014/chart" uri="{C3380CC4-5D6E-409C-BE32-E72D297353CC}">
                <c16:uniqueId val="{00000003-0260-46B7-AB19-CEC5DEB8C29C}"/>
              </c:ext>
            </c:extLst>
          </c:dPt>
          <c:dPt>
            <c:idx val="2"/>
            <c:bubble3D val="0"/>
            <c:spPr>
              <a:solidFill>
                <a:srgbClr val="97D1F1"/>
              </a:solidFill>
              <a:ln w="19050">
                <a:noFill/>
              </a:ln>
              <a:effectLst/>
            </c:spPr>
            <c:extLst>
              <c:ext xmlns:c16="http://schemas.microsoft.com/office/drawing/2014/chart" uri="{C3380CC4-5D6E-409C-BE32-E72D297353CC}">
                <c16:uniqueId val="{00000005-0260-46B7-AB19-CEC5DEB8C29C}"/>
              </c:ext>
            </c:extLst>
          </c:dPt>
          <c:dPt>
            <c:idx val="3"/>
            <c:bubble3D val="0"/>
            <c:spPr>
              <a:solidFill>
                <a:srgbClr val="8064A2"/>
              </a:solidFill>
              <a:ln w="19050">
                <a:noFill/>
              </a:ln>
              <a:effectLst/>
            </c:spPr>
            <c:extLst>
              <c:ext xmlns:c16="http://schemas.microsoft.com/office/drawing/2014/chart" uri="{C3380CC4-5D6E-409C-BE32-E72D297353CC}">
                <c16:uniqueId val="{00000007-0260-46B7-AB19-CEC5DEB8C29C}"/>
              </c:ext>
            </c:extLst>
          </c:dPt>
          <c:cat>
            <c:strRef>
              <c:f>Sheet1!$A$2:$A$5</c:f>
              <c:strCache>
                <c:ptCount val="3"/>
                <c:pt idx="0">
                  <c:v>1st Qtr</c:v>
                </c:pt>
                <c:pt idx="1">
                  <c:v>2nd Qtr</c:v>
                </c:pt>
                <c:pt idx="2">
                  <c:v>3rd Qtr</c:v>
                </c:pt>
              </c:strCache>
            </c:strRef>
          </c:cat>
          <c:val>
            <c:numRef>
              <c:f>Sheet1!$B$2:$B$5</c:f>
              <c:numCache>
                <c:formatCode>General</c:formatCode>
                <c:ptCount val="4"/>
                <c:pt idx="0">
                  <c:v>48</c:v>
                </c:pt>
                <c:pt idx="1">
                  <c:v>27</c:v>
                </c:pt>
                <c:pt idx="2">
                  <c:v>25</c:v>
                </c:pt>
                <c:pt idx="3">
                  <c:v>0</c:v>
                </c:pt>
              </c:numCache>
            </c:numRef>
          </c:val>
          <c:extLst>
            <c:ext xmlns:c16="http://schemas.microsoft.com/office/drawing/2014/chart" uri="{C3380CC4-5D6E-409C-BE32-E72D297353CC}">
              <c16:uniqueId val="{00000008-0260-46B7-AB19-CEC5DEB8C29C}"/>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C6654AE3-428E-4C03-BF99-BCF00FBF3992}"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82B8ED72-2C46-4FB5-A64B-DA57FBF6EE20}" type="slidenum">
              <a:rPr lang="en-US" smtClean="0"/>
              <a:t>‹#›</a:t>
            </a:fld>
            <a:endParaRPr lang="en-US"/>
          </a:p>
        </p:txBody>
      </p:sp>
    </p:spTree>
    <p:extLst>
      <p:ext uri="{BB962C8B-B14F-4D97-AF65-F5344CB8AC3E}">
        <p14:creationId xmlns:p14="http://schemas.microsoft.com/office/powerpoint/2010/main" val="4236773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nfo@vestwell.com" TargetMode="External"/><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229224" y="4648200"/>
            <a:ext cx="2289294" cy="1077539"/>
          </a:xfrm>
          <a:prstGeom prst="rect">
            <a:avLst/>
          </a:prstGeom>
        </p:spPr>
        <p:txBody>
          <a:bodyPr vert="horz" wrap="square" lIns="0" tIns="12700" rIns="0" bIns="0" rtlCol="0">
            <a:spAutoFit/>
          </a:bodyPr>
          <a:lstStyle/>
          <a:p>
            <a:pPr marL="72390">
              <a:lnSpc>
                <a:spcPct val="100000"/>
              </a:lnSpc>
            </a:pPr>
            <a:r>
              <a:rPr sz="900" b="1" spc="90" dirty="0">
                <a:solidFill>
                  <a:srgbClr val="2C8FC5"/>
                </a:solidFill>
                <a:latin typeface="Nunito-Black"/>
                <a:cs typeface="Nunito-Black"/>
              </a:rPr>
              <a:t>PORTFOLIO CHARACTERISTICS</a:t>
            </a:r>
            <a:endParaRPr sz="900" spc="90" dirty="0">
              <a:latin typeface="Nunito-Black"/>
              <a:cs typeface="Nunito-Black"/>
            </a:endParaRPr>
          </a:p>
          <a:p>
            <a:pPr marL="76200">
              <a:lnSpc>
                <a:spcPct val="100000"/>
              </a:lnSpc>
              <a:spcBef>
                <a:spcPts val="775"/>
              </a:spcBef>
              <a:tabLst>
                <a:tab pos="1025525"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Moderate </a:t>
            </a:r>
            <a:r>
              <a:rPr sz="900" b="1" spc="-10" dirty="0">
                <a:solidFill>
                  <a:srgbClr val="4A657A"/>
                </a:solidFill>
                <a:latin typeface="NunitoSans-SemiBold"/>
                <a:cs typeface="NunitoSans-SemiBold"/>
              </a:rPr>
              <a:t>Aggressive</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lang="en-US" sz="900" b="1" spc="-10" dirty="0">
                <a:solidFill>
                  <a:srgbClr val="4A657A"/>
                </a:solidFill>
                <a:latin typeface="NunitoSans-SemiBold"/>
                <a:cs typeface="NunitoSans-SemiBold"/>
              </a:rPr>
              <a:t>                                   </a:t>
            </a:r>
            <a:r>
              <a:rPr lang="en-US" sz="900" b="1" spc="-25" dirty="0">
                <a:solidFill>
                  <a:srgbClr val="4A657A"/>
                </a:solidFill>
                <a:latin typeface="NunitoSans-SemiBold"/>
                <a:cs typeface="NunitoSans-SemiBold"/>
              </a:rPr>
              <a:t>Moderately Low</a:t>
            </a:r>
            <a:endParaRPr sz="900" dirty="0">
              <a:latin typeface="NunitoSans-SemiBold"/>
              <a:cs typeface="NunitoSans-SemiBold"/>
            </a:endParaRPr>
          </a:p>
          <a:p>
            <a:pPr marL="76200" marR="68580">
              <a:lnSpc>
                <a:spcPts val="1900"/>
              </a:lnSpc>
              <a:tabLst>
                <a:tab pos="1794510" algn="l"/>
                <a:tab pos="2066289" algn="l"/>
              </a:tabLst>
            </a:pPr>
            <a:r>
              <a:rPr sz="900" b="1" dirty="0">
                <a:solidFill>
                  <a:srgbClr val="4A657A"/>
                </a:solidFill>
                <a:latin typeface="NunitoSans-SemiBold"/>
                <a:cs typeface="NunitoSans-SemiBold"/>
              </a:rPr>
              <a:t>Wtd.</a:t>
            </a:r>
            <a:r>
              <a:rPr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3</a:t>
            </a:r>
            <a:r>
              <a:rPr sz="1350" b="1" spc="-15" baseline="-6172" dirty="0">
                <a:solidFill>
                  <a:srgbClr val="4A657A"/>
                </a:solidFill>
                <a:latin typeface="NunitoSans-SemiBold"/>
                <a:cs typeface="NunitoSans-SemiBold"/>
              </a:rPr>
              <a:t>%</a:t>
            </a:r>
            <a:r>
              <a:rPr lang="en-US" sz="1350" b="1" spc="-15" baseline="-6172"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 </a:t>
            </a: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lang="en-US" sz="900" b="1" spc="-50" dirty="0">
                <a:solidFill>
                  <a:srgbClr val="4A657A"/>
                </a:solidFill>
                <a:latin typeface="NunitoSans-SemiBold"/>
                <a:cs typeface="NunitoSans-SemiBold"/>
              </a:rPr>
              <a:t>7</a:t>
            </a:r>
            <a:endParaRPr sz="900" dirty="0">
              <a:latin typeface="NunitoSans-SemiBold"/>
              <a:cs typeface="NunitoSans-SemiBold"/>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2972435" cy="878840"/>
          </a:xfrm>
          <a:prstGeom prst="rect">
            <a:avLst/>
          </a:prstGeom>
        </p:spPr>
        <p:txBody>
          <a:bodyPr vert="horz" wrap="square" lIns="0" tIns="12700" rIns="0" bIns="0" rtlCol="0">
            <a:spAutoFit/>
          </a:bodyPr>
          <a:lstStyle/>
          <a:p>
            <a:pPr marL="12700" marR="5080">
              <a:lnSpc>
                <a:spcPct val="100000"/>
              </a:lnSpc>
              <a:spcBef>
                <a:spcPts val="100"/>
              </a:spcBef>
            </a:pPr>
            <a:r>
              <a:rPr spc="-30" dirty="0"/>
              <a:t>Target</a:t>
            </a:r>
            <a:r>
              <a:rPr spc="-145" dirty="0"/>
              <a:t> </a:t>
            </a:r>
            <a:r>
              <a:rPr spc="-20" dirty="0"/>
              <a:t>Retirement </a:t>
            </a:r>
            <a:r>
              <a:rPr dirty="0"/>
              <a:t>Strategy:</a:t>
            </a:r>
            <a:r>
              <a:rPr spc="-120" dirty="0"/>
              <a:t> </a:t>
            </a:r>
            <a:r>
              <a:rPr spc="-20" dirty="0"/>
              <a:t>20</a:t>
            </a:r>
            <a:r>
              <a:rPr lang="en-US" spc="-20" dirty="0"/>
              <a:t>5</a:t>
            </a:r>
            <a:r>
              <a:rPr spc="-20" dirty="0"/>
              <a:t>0</a:t>
            </a:r>
          </a:p>
        </p:txBody>
      </p:sp>
      <p:sp>
        <p:nvSpPr>
          <p:cNvPr id="7" name="object 7"/>
          <p:cNvSpPr/>
          <p:nvPr/>
        </p:nvSpPr>
        <p:spPr>
          <a:xfrm>
            <a:off x="499363" y="25146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spc="-10"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97586" y="84582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257800" y="2648543"/>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5" name="object 15"/>
          <p:cNvSpPr/>
          <p:nvPr/>
        </p:nvSpPr>
        <p:spPr>
          <a:xfrm>
            <a:off x="5165597" y="3068889"/>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6" name="object 16"/>
          <p:cNvSpPr/>
          <p:nvPr/>
        </p:nvSpPr>
        <p:spPr>
          <a:xfrm>
            <a:off x="5165597" y="3707008"/>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7" name="object 17"/>
          <p:cNvSpPr/>
          <p:nvPr/>
        </p:nvSpPr>
        <p:spPr>
          <a:xfrm>
            <a:off x="5165597" y="3943356"/>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9" name="object 19"/>
          <p:cNvSpPr/>
          <p:nvPr/>
        </p:nvSpPr>
        <p:spPr>
          <a:xfrm>
            <a:off x="539750" y="5328285"/>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39750" y="447285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257800" y="6005830"/>
            <a:ext cx="1905635" cy="154529"/>
          </a:xfrm>
          <a:prstGeom prst="rect">
            <a:avLst/>
          </a:prstGeom>
        </p:spPr>
        <p:txBody>
          <a:bodyPr vert="horz" wrap="square" lIns="0" tIns="15875" rIns="0" bIns="0" rtlCol="0">
            <a:spAutoFit/>
          </a:bodyPr>
          <a:lstStyle/>
          <a:p>
            <a:pPr marL="12700">
              <a:lnSpc>
                <a:spcPct val="100000"/>
              </a:lnSpc>
              <a:spcBef>
                <a:spcPts val="125"/>
              </a:spcBef>
            </a:pPr>
            <a:r>
              <a:rPr lang="en-US" sz="900" b="1" dirty="0">
                <a:solidFill>
                  <a:srgbClr val="2C8FC5"/>
                </a:solidFill>
                <a:latin typeface="Nunito-Black"/>
                <a:cs typeface="Nunito-Black"/>
              </a:rPr>
              <a:t> </a:t>
            </a: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dirty="0">
              <a:latin typeface="Nunito-Black"/>
              <a:cs typeface="Nunito-Black"/>
            </a:endParaRPr>
          </a:p>
        </p:txBody>
      </p:sp>
      <p:sp>
        <p:nvSpPr>
          <p:cNvPr id="26" name="object 26"/>
          <p:cNvSpPr txBox="1"/>
          <p:nvPr/>
        </p:nvSpPr>
        <p:spPr>
          <a:xfrm>
            <a:off x="647496" y="6240549"/>
            <a:ext cx="3950970" cy="2217658"/>
          </a:xfrm>
          <a:prstGeom prst="rect">
            <a:avLst/>
          </a:prstGeom>
        </p:spPr>
        <p:txBody>
          <a:bodyPr vert="horz" wrap="square" lIns="0" tIns="12700" rIns="0" bIns="0" rtlCol="0">
            <a:spAutoFit/>
          </a:bodyPr>
          <a:lstStyle/>
          <a:p>
            <a:pPr marL="12700" marR="5080">
              <a:lnSpc>
                <a:spcPct val="116700"/>
              </a:lnSpc>
              <a:spcBef>
                <a:spcPts val="100"/>
              </a:spcBef>
            </a:pPr>
            <a:r>
              <a:rPr lang="en-US" sz="1000" b="1" dirty="0">
                <a:solidFill>
                  <a:srgbClr val="4A657A"/>
                </a:solidFill>
                <a:latin typeface="NunitoSans-SemiBold"/>
                <a:cs typeface="NunitoSans-SemiBold"/>
              </a:rPr>
              <a:t>This strategy may be appropriate for an investor with a long-term investment horizon, seeking significant capital appreciation, and a high tolerance for risk. </a:t>
            </a:r>
          </a:p>
          <a:p>
            <a:pPr marL="12700" marR="184150">
              <a:lnSpc>
                <a:spcPct val="116700"/>
              </a:lnSpc>
              <a:spcBef>
                <a:spcPts val="6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asset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designed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investors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planning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retire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a:t>
            </a:r>
            <a:r>
              <a:rPr lang="en-US" sz="1000" b="1" dirty="0">
                <a:solidFill>
                  <a:srgbClr val="4A657A"/>
                </a:solidFill>
                <a:latin typeface="NunitoSans-SemiBold"/>
                <a:cs typeface="NunitoSans-SemiBold"/>
              </a:rPr>
              <a:t> the next</a:t>
            </a:r>
            <a:r>
              <a:rPr sz="1000" b="1" spc="-30" dirty="0">
                <a:solidFill>
                  <a:srgbClr val="4A657A"/>
                </a:solidFill>
                <a:latin typeface="NunitoSans-SemiBold"/>
                <a:cs typeface="NunitoSans-SemiBold"/>
              </a:rPr>
              <a:t> </a:t>
            </a:r>
            <a:r>
              <a:rPr lang="en-US" sz="1000" b="1" spc="-30" dirty="0">
                <a:solidFill>
                  <a:srgbClr val="4A657A"/>
                </a:solidFill>
                <a:latin typeface="NunitoSans-SemiBold"/>
                <a:cs typeface="NunitoSans-SemiBold"/>
              </a:rPr>
              <a:t>25-</a:t>
            </a:r>
            <a:r>
              <a:rPr lang="en-US" sz="1000" b="1" dirty="0">
                <a:solidFill>
                  <a:srgbClr val="4A657A"/>
                </a:solidFill>
                <a:latin typeface="NunitoSans-SemiBold"/>
                <a:cs typeface="NunitoSans-SemiBold"/>
              </a:rPr>
              <a:t>3</a:t>
            </a:r>
            <a:r>
              <a:rPr sz="1000" b="1" dirty="0">
                <a:solidFill>
                  <a:srgbClr val="4A657A"/>
                </a:solidFill>
                <a:latin typeface="NunitoSans-SemiBold"/>
                <a:cs typeface="NunitoSans-SemiBold"/>
              </a:rPr>
              <a:t>0</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years.</a:t>
            </a:r>
            <a:endParaRPr sz="1000" dirty="0">
              <a:latin typeface="NunitoSans-SemiBold"/>
              <a:cs typeface="NunitoSans-SemiBold"/>
            </a:endParaRPr>
          </a:p>
          <a:p>
            <a:pPr marL="12700" marR="66040">
              <a:lnSpc>
                <a:spcPct val="116700"/>
              </a:lnSpc>
              <a:spcBef>
                <a:spcPts val="595"/>
              </a:spcBef>
            </a:pPr>
            <a:r>
              <a:rPr sz="1000" b="1" dirty="0">
                <a:solidFill>
                  <a:srgbClr val="4A657A"/>
                </a:solidFill>
                <a:latin typeface="NunitoSans-SemiBold"/>
                <a:cs typeface="NunitoSans-SemiBold"/>
              </a:rPr>
              <a:t>The</a:t>
            </a:r>
            <a:r>
              <a:rPr sz="1000" b="1" spc="-4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provide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growth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consistent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30" dirty="0">
                <a:solidFill>
                  <a:srgbClr val="4A657A"/>
                </a:solidFill>
                <a:latin typeface="NunitoSans-SemiBold"/>
                <a:cs typeface="NunitoSans-SemiBold"/>
              </a:rPr>
              <a:t> </a:t>
            </a:r>
            <a:r>
              <a:rPr sz="1000" b="1" spc="-25" dirty="0">
                <a:solidFill>
                  <a:srgbClr val="4A657A"/>
                </a:solidFill>
                <a:latin typeface="NunitoSans-SemiBold"/>
                <a:cs typeface="NunitoSans-SemiBold"/>
              </a:rPr>
              <a:t>the </a:t>
            </a:r>
            <a:r>
              <a:rPr sz="1000" b="1" dirty="0">
                <a:solidFill>
                  <a:srgbClr val="4A657A"/>
                </a:solidFill>
                <a:latin typeface="NunitoSans-SemiBold"/>
                <a:cs typeface="NunitoSans-SemiBold"/>
              </a:rPr>
              <a:t>investor’s</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time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strategy’s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0" dirty="0">
                <a:solidFill>
                  <a:srgbClr val="4A657A"/>
                </a:solidFill>
                <a:latin typeface="NunitoSans-SemiBold"/>
                <a:cs typeface="NunitoSans-SemiBold"/>
              </a:rPr>
              <a:t> will </a:t>
            </a:r>
            <a:r>
              <a:rPr sz="1000" b="1" dirty="0">
                <a:solidFill>
                  <a:srgbClr val="4A657A"/>
                </a:solidFill>
                <a:latin typeface="NunitoSans-SemiBold"/>
                <a:cs typeface="NunitoSans-SemiBold"/>
              </a:rPr>
              <a:t>become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gradually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more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conservative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date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approaches, </a:t>
            </a:r>
            <a:r>
              <a:rPr sz="1000" b="1" dirty="0">
                <a:solidFill>
                  <a:srgbClr val="4A657A"/>
                </a:solidFill>
                <a:latin typeface="NunitoSans-SemiBold"/>
                <a:cs typeface="NunitoSans-SemiBold"/>
              </a:rPr>
              <a:t>seeking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dampen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overall</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volatility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a:p>
            <a:pPr marL="12700" marR="38100">
              <a:lnSpc>
                <a:spcPct val="116700"/>
              </a:lnSpc>
              <a:spcBef>
                <a:spcPts val="600"/>
              </a:spcBef>
            </a:pPr>
            <a:r>
              <a:rPr sz="1000" b="1" dirty="0">
                <a:solidFill>
                  <a:srgbClr val="4A657A"/>
                </a:solidFill>
                <a:latin typeface="NunitoSans-SemiBold"/>
                <a:cs typeface="NunitoSans-SemiBold"/>
              </a:rPr>
              <a:t>The</a:t>
            </a:r>
            <a:r>
              <a:rPr sz="1000" b="1" spc="-35" dirty="0">
                <a:solidFill>
                  <a:srgbClr val="4A657A"/>
                </a:solidFill>
                <a:latin typeface="NunitoSans-SemiBold"/>
                <a:cs typeface="NunitoSans-SemiBold"/>
              </a:rPr>
              <a:t> </a:t>
            </a:r>
            <a:r>
              <a:rPr sz="1000" b="1" dirty="0">
                <a:solidFill>
                  <a:srgbClr val="4A657A"/>
                </a:solidFill>
                <a:latin typeface="NunitoSans-SemiBold"/>
                <a:cs typeface="NunitoSans-SemiBold"/>
              </a:rPr>
              <a:t>portfolio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is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comprised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mutual funds </a:t>
            </a:r>
            <a:r>
              <a:rPr sz="1000" b="1" dirty="0">
                <a:solidFill>
                  <a:srgbClr val="4A657A"/>
                </a:solidFill>
                <a:latin typeface="NunitoSans-SemiBold"/>
                <a:cs typeface="NunitoSans-SemiBold"/>
              </a:rPr>
              <a:t>with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weighting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each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security</a:t>
            </a:r>
            <a:r>
              <a:rPr sz="1000" b="1" spc="-20" dirty="0">
                <a:solidFill>
                  <a:srgbClr val="4A657A"/>
                </a:solidFill>
                <a:latin typeface="NunitoSans-SemiBold"/>
                <a:cs typeface="NunitoSans-SemiBold"/>
              </a:rPr>
              <a:t> </a:t>
            </a:r>
            <a:r>
              <a:rPr lang="en-US" sz="1000" b="1" spc="-20" dirty="0">
                <a:solidFill>
                  <a:srgbClr val="4A657A"/>
                </a:solidFill>
                <a:latin typeface="NunitoSans-SemiBold"/>
                <a:cs typeface="NunitoSans-SemiBold"/>
              </a:rPr>
              <a:t>designed </a:t>
            </a:r>
            <a:r>
              <a:rPr sz="1000" b="1" dirty="0">
                <a:solidFill>
                  <a:srgbClr val="4A657A"/>
                </a:solidFill>
                <a:latin typeface="NunitoSans-SemiBold"/>
                <a:cs typeface="NunitoSans-SemiBold"/>
              </a:rPr>
              <a:t>to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achieve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goals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p:txBody>
      </p:sp>
      <p:sp>
        <p:nvSpPr>
          <p:cNvPr id="27" name="object 27"/>
          <p:cNvSpPr/>
          <p:nvPr/>
        </p:nvSpPr>
        <p:spPr>
          <a:xfrm>
            <a:off x="539495" y="69342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8" name="object 28"/>
          <p:cNvSpPr/>
          <p:nvPr/>
        </p:nvSpPr>
        <p:spPr>
          <a:xfrm>
            <a:off x="539495" y="7385685"/>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324600"/>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0" name="object 30"/>
          <p:cNvSpPr/>
          <p:nvPr/>
        </p:nvSpPr>
        <p:spPr>
          <a:xfrm>
            <a:off x="539495" y="81534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175148" y="5086352"/>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321177" y="5322096"/>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310884" y="5529264"/>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42" name="object 42"/>
          <p:cNvPicPr/>
          <p:nvPr/>
        </p:nvPicPr>
        <p:blipFill>
          <a:blip r:embed="rId2" cstate="print"/>
          <a:stretch>
            <a:fillRect/>
          </a:stretch>
        </p:blipFill>
        <p:spPr>
          <a:xfrm>
            <a:off x="3872735" y="4961896"/>
            <a:ext cx="241274" cy="241261"/>
          </a:xfrm>
          <a:prstGeom prst="rect">
            <a:avLst/>
          </a:prstGeom>
        </p:spPr>
      </p:pic>
      <p:pic>
        <p:nvPicPr>
          <p:cNvPr id="43" name="object 43"/>
          <p:cNvPicPr/>
          <p:nvPr/>
        </p:nvPicPr>
        <p:blipFill>
          <a:blip r:embed="rId3"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1281239943"/>
              </p:ext>
            </p:extLst>
          </p:nvPr>
        </p:nvGraphicFramePr>
        <p:xfrm>
          <a:off x="609093" y="2834957"/>
          <a:ext cx="4343907" cy="2864485"/>
        </p:xfrm>
        <a:graphic>
          <a:graphicData uri="http://schemas.openxmlformats.org/drawingml/2006/table">
            <a:tbl>
              <a:tblPr firstRow="1" bandRow="1">
                <a:tableStyleId>{2D5ABB26-0587-4C30-8999-92F81FD0307C}</a:tableStyleId>
              </a:tblPr>
              <a:tblGrid>
                <a:gridCol w="2067277">
                  <a:extLst>
                    <a:ext uri="{9D8B030D-6E8A-4147-A177-3AD203B41FA5}">
                      <a16:colId xmlns:a16="http://schemas.microsoft.com/office/drawing/2014/main" val="20000"/>
                    </a:ext>
                  </a:extLst>
                </a:gridCol>
                <a:gridCol w="1895630">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tblGrid>
              <a:tr h="28575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8.88</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a:t>
                      </a:r>
                      <a:r>
                        <a:rPr sz="900" b="1" spc="-25" dirty="0">
                          <a:solidFill>
                            <a:srgbClr val="4A657A"/>
                          </a:solidFill>
                          <a:latin typeface="NunitoSans-SemiBold"/>
                          <a:cs typeface="NunitoSans-SemiBold"/>
                        </a:rPr>
                        <a:t>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3.37%</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rowSpan="5" gridSpan="2">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a:noFill/>
                    </a:lnB>
                    <a:lnTlToBr w="12700" cmpd="sng">
                      <a:noFill/>
                      <a:prstDash val="solid"/>
                    </a:lnTlToBr>
                    <a:lnBlToTr w="12700" cmpd="sng">
                      <a:noFill/>
                      <a:prstDash val="solid"/>
                    </a:lnBlToTr>
                  </a:tcPr>
                </a:tc>
                <a:tc rowSpan="5" hMerge="1">
                  <a:txBody>
                    <a:bodyPr/>
                    <a:lstStyle/>
                    <a:p>
                      <a:pPr algn="r">
                        <a:lnSpc>
                          <a:spcPct val="100000"/>
                        </a:lnSpc>
                        <a:spcBef>
                          <a:spcPts val="345"/>
                        </a:spcBef>
                      </a:pPr>
                      <a:endParaRPr sz="900" dirty="0">
                        <a:solidFill>
                          <a:schemeClr val="bg1"/>
                        </a:solidFill>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3060">
                <a:tc>
                  <a:txBody>
                    <a:bodyPr/>
                    <a:lstStyle/>
                    <a:p>
                      <a:pPr marL="31750">
                        <a:lnSpc>
                          <a:spcPct val="100000"/>
                        </a:lnSpc>
                        <a:spcBef>
                          <a:spcPts val="10"/>
                        </a:spcBef>
                      </a:pPr>
                      <a:endParaRPr sz="1000" dirty="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dirty="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4" cstate="print"/>
          <a:stretch>
            <a:fillRect/>
          </a:stretch>
        </p:blipFill>
        <p:spPr>
          <a:xfrm>
            <a:off x="2827779" y="5398554"/>
            <a:ext cx="241274" cy="241261"/>
          </a:xfrm>
          <a:prstGeom prst="rect">
            <a:avLst/>
          </a:prstGeom>
        </p:spPr>
      </p:pic>
      <p:pic>
        <p:nvPicPr>
          <p:cNvPr id="49" name="object 49"/>
          <p:cNvPicPr/>
          <p:nvPr/>
        </p:nvPicPr>
        <p:blipFill>
          <a:blip r:embed="rId5"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a:off x="5175148" y="342356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2692" y="3036882"/>
            <a:ext cx="1027508" cy="283451"/>
          </a:xfrm>
          <a:prstGeom prst="rect">
            <a:avLst/>
          </a:prstGeom>
        </p:spPr>
      </p:pic>
      <p:sp>
        <p:nvSpPr>
          <p:cNvPr id="57" name="object 36">
            <a:extLst>
              <a:ext uri="{FF2B5EF4-FFF2-40B4-BE49-F238E27FC236}">
                <a16:creationId xmlns:a16="http://schemas.microsoft.com/office/drawing/2014/main" id="{D532A760-8B00-4209-A8B9-2E5EAAB10716}"/>
              </a:ext>
            </a:extLst>
          </p:cNvPr>
          <p:cNvSpPr txBox="1"/>
          <p:nvPr/>
        </p:nvSpPr>
        <p:spPr>
          <a:xfrm>
            <a:off x="645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8"/>
              </a:rPr>
              <a:t>info@vestwell.com</a:t>
            </a:r>
            <a:r>
              <a:rPr lang="en-US" sz="800" b="1" spc="-10" dirty="0">
                <a:solidFill>
                  <a:srgbClr val="4A657A"/>
                </a:solidFill>
                <a:latin typeface="NunitoSans-SemiBold"/>
                <a:cs typeface="NunitoSans-SemiBold"/>
              </a:rPr>
              <a:t>  |  Page 1 of 4 </a:t>
            </a:r>
            <a:r>
              <a:rPr lang="en-US" sz="800" spc="-10" dirty="0">
                <a:solidFill>
                  <a:srgbClr val="4A657A"/>
                </a:solidFill>
                <a:latin typeface="NunitoSans-SemiBold"/>
                <a:cs typeface="NunitoSans-SemiBold"/>
              </a:rPr>
              <a:t> </a:t>
            </a:r>
            <a:r>
              <a:rPr lang="en-US" sz="800" b="1" spc="-10" dirty="0">
                <a:solidFill>
                  <a:srgbClr val="4A657A"/>
                </a:solidFill>
                <a:latin typeface="NunitoSans-SemiBold"/>
                <a:cs typeface="NunitoSans-SemiBold"/>
              </a:rPr>
              <a:t>                                                                      vestwell.com</a:t>
            </a:r>
            <a:endParaRPr sz="800" dirty="0">
              <a:latin typeface="NunitoSans-SemiBold"/>
              <a:cs typeface="NunitoSans-SemiBold"/>
            </a:endParaRPr>
          </a:p>
        </p:txBody>
      </p:sp>
      <p:sp>
        <p:nvSpPr>
          <p:cNvPr id="59" name="TextBox 58">
            <a:extLst>
              <a:ext uri="{FF2B5EF4-FFF2-40B4-BE49-F238E27FC236}">
                <a16:creationId xmlns:a16="http://schemas.microsoft.com/office/drawing/2014/main" id="{E44EAE1D-7515-4E06-9BD9-800EA4D04842}"/>
              </a:ext>
            </a:extLst>
          </p:cNvPr>
          <p:cNvSpPr txBox="1"/>
          <p:nvPr/>
        </p:nvSpPr>
        <p:spPr>
          <a:xfrm>
            <a:off x="568168"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64" name="TextBox 63">
            <a:extLst>
              <a:ext uri="{FF2B5EF4-FFF2-40B4-BE49-F238E27FC236}">
                <a16:creationId xmlns:a16="http://schemas.microsoft.com/office/drawing/2014/main" id="{86043382-DE72-4C70-9FF5-8122DECFDC4B}"/>
              </a:ext>
            </a:extLst>
          </p:cNvPr>
          <p:cNvSpPr txBox="1"/>
          <p:nvPr/>
        </p:nvSpPr>
        <p:spPr>
          <a:xfrm>
            <a:off x="539424" y="3570000"/>
            <a:ext cx="1986281" cy="2754600"/>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sz="1000" dirty="0">
              <a:latin typeface="NunitoSans-SemiBold"/>
              <a:cs typeface="NunitoSans-SemiBold"/>
            </a:endParaRPr>
          </a:p>
          <a:p>
            <a:endParaRPr lang="en-US" sz="1000" dirty="0">
              <a:latin typeface="NunitoSans-SemiBold"/>
              <a:cs typeface="NunitoSans-SemiBold"/>
            </a:endParaRPr>
          </a:p>
          <a:p>
            <a:endParaRPr lang="en-US" sz="1000" dirty="0">
              <a:latin typeface="NunitoSans-SemiBold"/>
              <a:cs typeface="NunitoSans-SemiBold"/>
            </a:endParaRPr>
          </a:p>
          <a:p>
            <a:endParaRPr lang="en-US" dirty="0"/>
          </a:p>
        </p:txBody>
      </p:sp>
      <p:sp>
        <p:nvSpPr>
          <p:cNvPr id="24" name="object 41">
            <a:extLst>
              <a:ext uri="{FF2B5EF4-FFF2-40B4-BE49-F238E27FC236}">
                <a16:creationId xmlns:a16="http://schemas.microsoft.com/office/drawing/2014/main" id="{BE7FC9BA-DF30-1BF5-1A32-3931DFA45F93}"/>
              </a:ext>
            </a:extLst>
          </p:cNvPr>
          <p:cNvSpPr txBox="1"/>
          <p:nvPr/>
        </p:nvSpPr>
        <p:spPr>
          <a:xfrm>
            <a:off x="533400" y="861060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35" name="object 41">
            <a:extLst>
              <a:ext uri="{FF2B5EF4-FFF2-40B4-BE49-F238E27FC236}">
                <a16:creationId xmlns:a16="http://schemas.microsoft.com/office/drawing/2014/main" id="{0BA53FED-CD23-400F-3E97-1BEF18310191}"/>
              </a:ext>
            </a:extLst>
          </p:cNvPr>
          <p:cNvSpPr txBox="1"/>
          <p:nvPr/>
        </p:nvSpPr>
        <p:spPr>
          <a:xfrm>
            <a:off x="580752" y="920424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graphicFrame>
        <p:nvGraphicFramePr>
          <p:cNvPr id="36" name="Chart 35">
            <a:extLst>
              <a:ext uri="{FF2B5EF4-FFF2-40B4-BE49-F238E27FC236}">
                <a16:creationId xmlns:a16="http://schemas.microsoft.com/office/drawing/2014/main" id="{2F8035A1-8320-33EE-A1F6-749AA8E49FB7}"/>
              </a:ext>
            </a:extLst>
          </p:cNvPr>
          <p:cNvGraphicFramePr/>
          <p:nvPr>
            <p:extLst>
              <p:ext uri="{D42A27DB-BD31-4B8C-83A1-F6EECF244321}">
                <p14:modId xmlns:p14="http://schemas.microsoft.com/office/powerpoint/2010/main" val="757240654"/>
              </p:ext>
            </p:extLst>
          </p:nvPr>
        </p:nvGraphicFramePr>
        <p:xfrm>
          <a:off x="5105400" y="6324600"/>
          <a:ext cx="2296541" cy="1465821"/>
        </p:xfrm>
        <a:graphic>
          <a:graphicData uri="http://schemas.openxmlformats.org/drawingml/2006/chart">
            <c:chart xmlns:c="http://schemas.openxmlformats.org/drawingml/2006/chart" xmlns:r="http://schemas.openxmlformats.org/officeDocument/2006/relationships" r:id="rId9"/>
          </a:graphicData>
        </a:graphic>
      </p:graphicFrame>
      <p:sp>
        <p:nvSpPr>
          <p:cNvPr id="37" name="object 35">
            <a:extLst>
              <a:ext uri="{FF2B5EF4-FFF2-40B4-BE49-F238E27FC236}">
                <a16:creationId xmlns:a16="http://schemas.microsoft.com/office/drawing/2014/main" id="{04982BA5-91EC-22B7-3430-F2A089412764}"/>
              </a:ext>
            </a:extLst>
          </p:cNvPr>
          <p:cNvSpPr txBox="1"/>
          <p:nvPr/>
        </p:nvSpPr>
        <p:spPr>
          <a:xfrm>
            <a:off x="5565547" y="7698410"/>
            <a:ext cx="1508413" cy="598305"/>
          </a:xfrm>
          <a:prstGeom prst="rect">
            <a:avLst/>
          </a:prstGeom>
        </p:spPr>
        <p:txBody>
          <a:bodyPr vert="horz" wrap="square" lIns="0" tIns="12700" rIns="0" bIns="0" rtlCol="0">
            <a:spAutoFit/>
          </a:bodyPr>
          <a:lstStyle/>
          <a:p>
            <a:pPr marL="12700" marR="5080">
              <a:lnSpc>
                <a:spcPct val="138900"/>
              </a:lnSpc>
              <a:spcBef>
                <a:spcPts val="100"/>
              </a:spcBef>
              <a:tabLst>
                <a:tab pos="1143000" algn="l"/>
              </a:tabLst>
            </a:pPr>
            <a:r>
              <a:rPr lang="en-US" sz="900" b="1" dirty="0">
                <a:solidFill>
                  <a:srgbClr val="4A657A"/>
                </a:solidFill>
                <a:latin typeface="NunitoSans-SemiBold"/>
                <a:cs typeface="NunitoSans-SemiBold"/>
              </a:rPr>
              <a:t>U.S.</a:t>
            </a:r>
            <a:r>
              <a:rPr lang="en-US" sz="900" b="1" spc="-20"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Equity	48.0%</a:t>
            </a:r>
          </a:p>
          <a:p>
            <a:pPr marL="12700" marR="5080">
              <a:lnSpc>
                <a:spcPct val="138900"/>
              </a:lnSpc>
              <a:spcBef>
                <a:spcPts val="100"/>
              </a:spcBef>
              <a:tabLst>
                <a:tab pos="1143000" algn="l"/>
              </a:tabLst>
            </a:pPr>
            <a:r>
              <a:rPr lang="en-US" sz="900" b="1" spc="-10" dirty="0">
                <a:solidFill>
                  <a:srgbClr val="4A657A"/>
                </a:solidFill>
                <a:latin typeface="NunitoSans-SemiBold"/>
                <a:cs typeface="NunitoSans-SemiBold"/>
              </a:rPr>
              <a:t>Non-U.S. Equity 	27.0%</a:t>
            </a:r>
          </a:p>
          <a:p>
            <a:pPr marL="12700" marR="5080">
              <a:lnSpc>
                <a:spcPct val="138900"/>
              </a:lnSpc>
              <a:spcBef>
                <a:spcPts val="100"/>
              </a:spcBef>
              <a:tabLst>
                <a:tab pos="1143000" algn="l"/>
              </a:tabLst>
            </a:pPr>
            <a:r>
              <a:rPr lang="en-US" sz="900" b="1" spc="-10" dirty="0">
                <a:solidFill>
                  <a:srgbClr val="4A657A"/>
                </a:solidFill>
                <a:latin typeface="NunitoSans-SemiBold"/>
                <a:cs typeface="NunitoSans-SemiBold"/>
              </a:rPr>
              <a:t>U.S. Fixed Income 	25.0%</a:t>
            </a:r>
          </a:p>
        </p:txBody>
      </p:sp>
      <p:sp>
        <p:nvSpPr>
          <p:cNvPr id="46" name="Rounded Rectangle 66">
            <a:extLst>
              <a:ext uri="{FF2B5EF4-FFF2-40B4-BE49-F238E27FC236}">
                <a16:creationId xmlns:a16="http://schemas.microsoft.com/office/drawing/2014/main" id="{DB2AEC96-7235-BF8D-4D91-093C286D8C12}"/>
              </a:ext>
            </a:extLst>
          </p:cNvPr>
          <p:cNvSpPr/>
          <p:nvPr/>
        </p:nvSpPr>
        <p:spPr>
          <a:xfrm>
            <a:off x="5378564" y="7949292"/>
            <a:ext cx="152400" cy="152400"/>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61">
            <a:extLst>
              <a:ext uri="{FF2B5EF4-FFF2-40B4-BE49-F238E27FC236}">
                <a16:creationId xmlns:a16="http://schemas.microsoft.com/office/drawing/2014/main" id="{530FF8C1-41B5-BDFE-0837-3EABC34CD10C}"/>
              </a:ext>
            </a:extLst>
          </p:cNvPr>
          <p:cNvSpPr/>
          <p:nvPr/>
        </p:nvSpPr>
        <p:spPr>
          <a:xfrm>
            <a:off x="5378564" y="7744556"/>
            <a:ext cx="152400" cy="15240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0" name="object 39">
            <a:extLst>
              <a:ext uri="{FF2B5EF4-FFF2-40B4-BE49-F238E27FC236}">
                <a16:creationId xmlns:a16="http://schemas.microsoft.com/office/drawing/2014/main" id="{4DE521DE-ABBB-A992-9DC3-6A7AF33B0B37}"/>
              </a:ext>
            </a:extLst>
          </p:cNvPr>
          <p:cNvPicPr/>
          <p:nvPr/>
        </p:nvPicPr>
        <p:blipFill>
          <a:blip r:embed="rId10" cstate="print"/>
          <a:stretch>
            <a:fillRect/>
          </a:stretch>
        </p:blipFill>
        <p:spPr>
          <a:xfrm flipV="1">
            <a:off x="5378564" y="8145236"/>
            <a:ext cx="152400" cy="152400"/>
          </a:xfrm>
          <a:prstGeom prst="rect">
            <a:avLst/>
          </a:prstGeom>
          <a:solidFill>
            <a:srgbClr val="97D1F1"/>
          </a:solidFill>
          <a:effectLst/>
        </p:spPr>
      </p:pic>
      <p:sp>
        <p:nvSpPr>
          <p:cNvPr id="51" name="object 18">
            <a:extLst>
              <a:ext uri="{FF2B5EF4-FFF2-40B4-BE49-F238E27FC236}">
                <a16:creationId xmlns:a16="http://schemas.microsoft.com/office/drawing/2014/main" id="{DE5E0AE5-25B0-22FA-15F9-082C3C5641BB}"/>
              </a:ext>
            </a:extLst>
          </p:cNvPr>
          <p:cNvSpPr txBox="1"/>
          <p:nvPr/>
        </p:nvSpPr>
        <p:spPr>
          <a:xfrm>
            <a:off x="5290456" y="2829793"/>
            <a:ext cx="2201636" cy="1551707"/>
          </a:xfrm>
          <a:prstGeom prst="rect">
            <a:avLst/>
          </a:prstGeom>
        </p:spPr>
        <p:txBody>
          <a:bodyPr vert="horz" wrap="square" lIns="0" tIns="12700" rIns="0" bIns="0" rtlCol="0">
            <a:spAutoFit/>
          </a:bodyPr>
          <a:lstStyle/>
          <a:p>
            <a:pPr marL="4763" algn="l">
              <a:lnSpc>
                <a:spcPts val="1035"/>
              </a:lnSpc>
              <a:tabLst>
                <a:tab pos="1714500" algn="l"/>
              </a:tabLst>
            </a:pPr>
            <a:r>
              <a:rPr lang="en-US" sz="900" b="1" dirty="0">
                <a:solidFill>
                  <a:srgbClr val="4A657A"/>
                </a:solidFill>
                <a:latin typeface="NunitoSans-SemiBold"/>
                <a:cs typeface="NunitoSans-SemiBold"/>
              </a:rPr>
              <a:t>Fidelity® Total Market Index Fund	24.0%</a:t>
            </a:r>
          </a:p>
          <a:p>
            <a:pPr marL="4763" algn="l">
              <a:lnSpc>
                <a:spcPts val="1035"/>
              </a:lnSpc>
              <a:tabLst>
                <a:tab pos="1874838"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Total Stock Market Index 	24.0%</a:t>
            </a:r>
          </a:p>
          <a:p>
            <a:pPr marL="4763" algn="l">
              <a:lnSpc>
                <a:spcPts val="1035"/>
              </a:lnSpc>
              <a:tabLst>
                <a:tab pos="1874838" algn="l"/>
              </a:tabLst>
            </a:pPr>
            <a:r>
              <a:rPr lang="en-US" sz="900" b="1" spc="-10" dirty="0">
                <a:solidFill>
                  <a:srgbClr val="4A657A"/>
                </a:solidFill>
                <a:latin typeface="NunitoSans-SemiBold"/>
                <a:cs typeface="NunitoSans-SemiBold"/>
              </a:rPr>
              <a:t>Fund®</a:t>
            </a:r>
          </a:p>
          <a:p>
            <a:pPr marL="4763" algn="l">
              <a:lnSpc>
                <a:spcPts val="1035"/>
              </a:lnSpc>
              <a:tabLst>
                <a:tab pos="1714500"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International Index Fund	19.0%</a:t>
            </a:r>
            <a:endParaRPr lang="en-US" sz="900" dirty="0">
              <a:latin typeface="NunitoSans-SemiBold"/>
              <a:cs typeface="NunitoSans-SemiBold"/>
            </a:endParaRPr>
          </a:p>
          <a:p>
            <a:pPr marL="4763" algn="l">
              <a:lnSpc>
                <a:spcPts val="1035"/>
              </a:lnSpc>
              <a:tabLst>
                <a:tab pos="1714500" algn="l"/>
              </a:tabLst>
            </a:pPr>
            <a:endParaRPr lang="en-US" sz="900" b="1" spc="-10"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U.S. Bond Index Fund	  9.0%</a:t>
            </a:r>
            <a:endParaRPr lang="en-US" sz="900" dirty="0">
              <a:latin typeface="NunitoSans-SemiBold"/>
              <a:cs typeface="NunitoSans-SemiBold"/>
            </a:endParaRPr>
          </a:p>
          <a:p>
            <a:pPr marL="4763" algn="l">
              <a:lnSpc>
                <a:spcPts val="1035"/>
              </a:lnSpc>
              <a:tabLst>
                <a:tab pos="1714500"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U.S. Aggregate Bond Index 	  8.0%</a:t>
            </a:r>
          </a:p>
          <a:p>
            <a:pPr marL="4763" algn="l">
              <a:lnSpc>
                <a:spcPts val="1035"/>
              </a:lnSpc>
              <a:tabLst>
                <a:tab pos="1714500" algn="l"/>
              </a:tabLst>
            </a:pPr>
            <a:r>
              <a:rPr lang="en-US" sz="900" b="1" spc="-10" dirty="0">
                <a:solidFill>
                  <a:srgbClr val="4A657A"/>
                </a:solidFill>
                <a:latin typeface="NunitoSans-SemiBold"/>
                <a:cs typeface="NunitoSans-SemiBold"/>
              </a:rPr>
              <a:t>Fund</a:t>
            </a:r>
            <a:endParaRPr lang="en-US" sz="600" b="1" spc="-10" dirty="0">
              <a:solidFill>
                <a:srgbClr val="4A657A"/>
              </a:solidFill>
              <a:latin typeface="NunitoSans-SemiBold"/>
              <a:cs typeface="NunitoSans-SemiBold"/>
            </a:endParaRPr>
          </a:p>
          <a:p>
            <a:pPr marL="4763" algn="l">
              <a:lnSpc>
                <a:spcPts val="1035"/>
              </a:lnSpc>
              <a:tabLst>
                <a:tab pos="1714500" algn="l"/>
              </a:tabLst>
            </a:pPr>
            <a:endParaRPr lang="en-US" sz="900" b="1" spc="-10" dirty="0">
              <a:solidFill>
                <a:srgbClr val="4A657A"/>
              </a:solidFill>
              <a:latin typeface="NunitoSans-SemiBold"/>
              <a:cs typeface="NunitoSans-Semi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708493"/>
                </a:solidFill>
                <a:latin typeface="NunitoSans-SemiBold"/>
                <a:cs typeface="NunitoSans-SemiBold"/>
              </a:rPr>
              <a:t>Target</a:t>
            </a:r>
            <a:r>
              <a:rPr sz="1200" b="1" spc="-30" dirty="0">
                <a:solidFill>
                  <a:srgbClr val="708493"/>
                </a:solidFill>
                <a:latin typeface="NunitoSans-SemiBold"/>
                <a:cs typeface="NunitoSans-SemiBold"/>
              </a:rPr>
              <a:t> </a:t>
            </a:r>
            <a:r>
              <a:rPr sz="1200" b="1" spc="-10" dirty="0">
                <a:solidFill>
                  <a:srgbClr val="708493"/>
                </a:solidFill>
                <a:latin typeface="NunitoSans-SemiBold"/>
                <a:cs typeface="NunitoSans-SemiBold"/>
              </a:rPr>
              <a:t>Retirement</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r>
              <a:rPr sz="1200" b="1" spc="-15" dirty="0">
                <a:solidFill>
                  <a:srgbClr val="708493"/>
                </a:solidFill>
                <a:latin typeface="NunitoSans-SemiBold"/>
                <a:cs typeface="NunitoSans-SemiBold"/>
              </a:rPr>
              <a:t> </a:t>
            </a:r>
            <a:r>
              <a:rPr sz="1200" b="1" spc="-20" dirty="0">
                <a:solidFill>
                  <a:srgbClr val="708493"/>
                </a:solidFill>
                <a:latin typeface="NunitoSans-SemiBold"/>
                <a:cs typeface="NunitoSans-SemiBold"/>
              </a:rPr>
              <a:t>20</a:t>
            </a:r>
            <a:r>
              <a:rPr lang="en-US" sz="1200" b="1" spc="-20" dirty="0">
                <a:solidFill>
                  <a:srgbClr val="708493"/>
                </a:solidFill>
                <a:latin typeface="NunitoSans-SemiBold"/>
                <a:cs typeface="NunitoSans-SemiBold"/>
              </a:rPr>
              <a:t>5</a:t>
            </a:r>
            <a:r>
              <a:rPr sz="1200" b="1" spc="-20" dirty="0">
                <a:solidFill>
                  <a:srgbClr val="708493"/>
                </a:solidFill>
                <a:latin typeface="NunitoSans-SemiBold"/>
                <a:cs typeface="NunitoSans-SemiBold"/>
              </a:rPr>
              <a:t>0</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2" name="object 36">
            <a:extLst>
              <a:ext uri="{FF2B5EF4-FFF2-40B4-BE49-F238E27FC236}">
                <a16:creationId xmlns:a16="http://schemas.microsoft.com/office/drawing/2014/main" id="{4449CE8A-92CC-41D8-96D7-A59B99BD9E27}"/>
              </a:ext>
            </a:extLst>
          </p:cNvPr>
          <p:cNvSpPr txBox="1"/>
          <p:nvPr/>
        </p:nvSpPr>
        <p:spPr>
          <a:xfrm>
            <a:off x="609600" y="9829800"/>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3" name="TextBox 52">
            <a:extLst>
              <a:ext uri="{FF2B5EF4-FFF2-40B4-BE49-F238E27FC236}">
                <a16:creationId xmlns:a16="http://schemas.microsoft.com/office/drawing/2014/main" id="{31EA15BD-F97C-4E41-BB6D-8B2DD2B2FEAB}"/>
              </a:ext>
            </a:extLst>
          </p:cNvPr>
          <p:cNvSpPr txBox="1"/>
          <p:nvPr/>
        </p:nvSpPr>
        <p:spPr>
          <a:xfrm>
            <a:off x="533400" y="9601200"/>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54" name="object 3">
            <a:extLst>
              <a:ext uri="{FF2B5EF4-FFF2-40B4-BE49-F238E27FC236}">
                <a16:creationId xmlns:a16="http://schemas.microsoft.com/office/drawing/2014/main" id="{DEC10098-3EC1-41B9-9383-D16B186FCE33}"/>
              </a:ext>
            </a:extLst>
          </p:cNvPr>
          <p:cNvSpPr txBox="1"/>
          <p:nvPr/>
        </p:nvSpPr>
        <p:spPr>
          <a:xfrm>
            <a:off x="609600" y="1079208"/>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2" name="object 35">
            <a:extLst>
              <a:ext uri="{FF2B5EF4-FFF2-40B4-BE49-F238E27FC236}">
                <a16:creationId xmlns:a16="http://schemas.microsoft.com/office/drawing/2014/main" id="{B71A627E-8D8D-601F-3BAD-7B64FC4C1405}"/>
              </a:ext>
            </a:extLst>
          </p:cNvPr>
          <p:cNvSpPr txBox="1"/>
          <p:nvPr/>
        </p:nvSpPr>
        <p:spPr>
          <a:xfrm>
            <a:off x="609600" y="6248400"/>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4" name="Picture 3">
            <a:extLst>
              <a:ext uri="{FF2B5EF4-FFF2-40B4-BE49-F238E27FC236}">
                <a16:creationId xmlns:a16="http://schemas.microsoft.com/office/drawing/2014/main" id="{C92C4A4E-AF36-E503-4C59-F21A5354AD55}"/>
              </a:ext>
            </a:extLst>
          </p:cNvPr>
          <p:cNvPicPr>
            <a:picLocks noChangeAspect="1"/>
          </p:cNvPicPr>
          <p:nvPr/>
        </p:nvPicPr>
        <p:blipFill>
          <a:blip r:embed="rId3"/>
          <a:stretch>
            <a:fillRect/>
          </a:stretch>
        </p:blipFill>
        <p:spPr>
          <a:xfrm>
            <a:off x="590940" y="4038598"/>
            <a:ext cx="3581399" cy="1645508"/>
          </a:xfrm>
          <a:prstGeom prst="rect">
            <a:avLst/>
          </a:prstGeom>
        </p:spPr>
      </p:pic>
      <p:pic>
        <p:nvPicPr>
          <p:cNvPr id="6" name="Picture 5">
            <a:extLst>
              <a:ext uri="{FF2B5EF4-FFF2-40B4-BE49-F238E27FC236}">
                <a16:creationId xmlns:a16="http://schemas.microsoft.com/office/drawing/2014/main" id="{C44280A3-6DCC-A6F1-D200-C26EA5737F10}"/>
              </a:ext>
            </a:extLst>
          </p:cNvPr>
          <p:cNvPicPr>
            <a:picLocks noChangeAspect="1"/>
          </p:cNvPicPr>
          <p:nvPr/>
        </p:nvPicPr>
        <p:blipFill>
          <a:blip r:embed="rId4"/>
          <a:stretch>
            <a:fillRect/>
          </a:stretch>
        </p:blipFill>
        <p:spPr>
          <a:xfrm>
            <a:off x="590940" y="1527607"/>
            <a:ext cx="6733508" cy="228239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609600" y="1037441"/>
            <a:ext cx="6781800" cy="8799845"/>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a:spcAft>
                <a:spcPts val="66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a:spcAft>
                <a:spcPts val="66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a:spcAft>
                <a:spcPts val="660"/>
              </a:spcAft>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a:t>
            </a:r>
          </a:p>
          <a:p>
            <a:pPr>
              <a:spcAft>
                <a:spcPts val="660"/>
              </a:spcAft>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a:spcAft>
                <a:spcPts val="660"/>
              </a:spcAft>
            </a:pPr>
            <a:endParaRPr lang="en-US" sz="800" dirty="0">
              <a:latin typeface="Nunito Sans" pitchFamily="2" charset="0"/>
            </a:endParaRPr>
          </a:p>
          <a:p>
            <a:pPr>
              <a:spcAft>
                <a:spcPts val="660"/>
              </a:spcAft>
            </a:pPr>
            <a:endParaRPr lang="en-US" sz="8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2050</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609600" y="9753600"/>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609600" y="1037441"/>
            <a:ext cx="6781800" cy="5036635"/>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a:latin typeface="Nunito Sans" pitchFamily="2" charset="0"/>
              </a:rPr>
              <a:t>BNYA-VEST-107-24</a:t>
            </a:r>
            <a:endParaRPr lang="en-US" sz="500" dirty="0">
              <a:latin typeface="Nunito Sans" pitchFamily="2" charset="0"/>
            </a:endParaRPr>
          </a:p>
          <a:p>
            <a:pPr rtl="0"/>
            <a:endParaRPr lang="en-US" sz="800" dirty="0">
              <a:latin typeface="Nunito Sans" pitchFamily="2" charset="0"/>
            </a:endParaRPr>
          </a:p>
          <a:p>
            <a:pPr rtl="0"/>
            <a:r>
              <a:rPr lang="en-US" sz="800" b="1" dirty="0">
                <a:latin typeface="Nunito Sans" pitchFamily="2" charset="0"/>
              </a:rPr>
              <a:t>Glossary of Terms</a:t>
            </a:r>
          </a:p>
          <a:p>
            <a:pPr rtl="0"/>
            <a:endParaRPr lang="en-US" sz="800" dirty="0">
              <a:latin typeface="Nunito Sans" pitchFamily="2" charset="0"/>
            </a:endParaRP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rtl="0">
              <a:spcAft>
                <a:spcPts val="500"/>
              </a:spcAft>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rtl="0">
              <a:spcAft>
                <a:spcPts val="500"/>
              </a:spcAft>
            </a:pPr>
            <a:r>
              <a:rPr lang="en-US" sz="800" b="1" dirty="0">
                <a:latin typeface="Nunito Sans" pitchFamily="2" charset="0"/>
              </a:rPr>
              <a:t>Portfolio Turnover</a:t>
            </a:r>
            <a:r>
              <a:rPr lang="en-US" sz="800" dirty="0">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Gross Expense 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lang="en-US" sz="1100" dirty="0">
              <a:latin typeface="Nunito Sans" pitchFamily="2" charset="0"/>
            </a:endParaRP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2050</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623455" y="9753600"/>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2877</TotalTime>
  <Words>2955</Words>
  <Application>Microsoft Office PowerPoint</Application>
  <PresentationFormat>Custom</PresentationFormat>
  <Paragraphs>92</Paragraphs>
  <Slides>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Target Retirement Strategy: 2050</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DeLeo, Amber</dc:creator>
  <cp:lastModifiedBy>Armstrong, Andrew</cp:lastModifiedBy>
  <cp:revision>91</cp:revision>
  <dcterms:created xsi:type="dcterms:W3CDTF">2022-05-04T21:48:43Z</dcterms:created>
  <dcterms:modified xsi:type="dcterms:W3CDTF">2025-01-16T19:48:01Z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2022-07-27T18:54:03Z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6a55842b-ac66-4b5a-abc8-0210dfdfd734</vt:lpwstr>
  </property>
  <property fmtid="{D5CDD505-2E9C-101B-9397-08002B2CF9AE}" pid="11" name="MSIP_Label_5781dfe3-6600-4878-ab62-89c56005e52a_ContentBits">
    <vt:lpwstr>0</vt:lpwstr>
  </property>
</Properties>
</file>