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454" r:id="rId3"/>
    <p:sldId id="455" r:id="rId4"/>
    <p:sldId id="452"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624" userDrawn="1">
          <p15:clr>
            <a:srgbClr val="A4A3A4"/>
          </p15:clr>
        </p15:guide>
        <p15:guide id="2" pos="3168" userDrawn="1">
          <p15:clr>
            <a:srgbClr val="A4A3A4"/>
          </p15:clr>
        </p15:guide>
        <p15:guide id="3" orient="horz" pos="6096" userDrawn="1">
          <p15:clr>
            <a:srgbClr val="A4A3A4"/>
          </p15:clr>
        </p15:guide>
        <p15:guide id="4" orient="horz" pos="4416" userDrawn="1">
          <p15:clr>
            <a:srgbClr val="A4A3A4"/>
          </p15:clr>
        </p15:guide>
        <p15:guide id="5" pos="288" userDrawn="1">
          <p15:clr>
            <a:srgbClr val="A4A3A4"/>
          </p15:clr>
        </p15:guide>
        <p15:guide id="6" pos="4464" userDrawn="1">
          <p15:clr>
            <a:srgbClr val="A4A3A4"/>
          </p15:clr>
        </p15:guide>
        <p15:guide id="7" orient="horz" pos="2448" userDrawn="1">
          <p15:clr>
            <a:srgbClr val="A4A3A4"/>
          </p15:clr>
        </p15:guide>
        <p15:guide id="10" orient="horz" pos="1776" userDrawn="1">
          <p15:clr>
            <a:srgbClr val="A4A3A4"/>
          </p15:clr>
        </p15:guide>
        <p15:guide id="11" orient="horz" pos="4080" userDrawn="1">
          <p15:clr>
            <a:srgbClr val="A4A3A4"/>
          </p15:clr>
        </p15:guide>
        <p15:guide id="12" pos="2784" userDrawn="1">
          <p15:clr>
            <a:srgbClr val="A4A3A4"/>
          </p15:clr>
        </p15:guide>
        <p15:guide id="13" orient="horz" pos="2496" userDrawn="1">
          <p15:clr>
            <a:srgbClr val="A4A3A4"/>
          </p15:clr>
        </p15:guide>
        <p15:guide id="14" pos="3264" userDrawn="1">
          <p15:clr>
            <a:srgbClr val="A4A3A4"/>
          </p15:clr>
        </p15:guide>
        <p15:guide id="15" orient="horz" pos="2880" userDrawn="1">
          <p15:clr>
            <a:srgbClr val="A4A3A4"/>
          </p15:clr>
        </p15:guide>
        <p15:guide id="16" orient="horz" pos="912" userDrawn="1">
          <p15:clr>
            <a:srgbClr val="A4A3A4"/>
          </p15:clr>
        </p15:guide>
        <p15:guide id="17" orient="horz" pos="2976" userDrawn="1">
          <p15:clr>
            <a:srgbClr val="A4A3A4"/>
          </p15:clr>
        </p15:guide>
        <p15:guide id="18" orient="horz" pos="39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97D1F1"/>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73"/>
  </p:normalViewPr>
  <p:slideViewPr>
    <p:cSldViewPr>
      <p:cViewPr varScale="1">
        <p:scale>
          <a:sx n="103" d="100"/>
          <a:sy n="103" d="100"/>
        </p:scale>
        <p:origin x="6618" y="90"/>
      </p:cViewPr>
      <p:guideLst>
        <p:guide orient="horz" pos="624"/>
        <p:guide pos="3168"/>
        <p:guide orient="horz" pos="6096"/>
        <p:guide orient="horz" pos="4416"/>
        <p:guide pos="288"/>
        <p:guide pos="4464"/>
        <p:guide orient="horz" pos="2448"/>
        <p:guide orient="horz" pos="1776"/>
        <p:guide orient="horz" pos="4080"/>
        <p:guide pos="2784"/>
        <p:guide orient="horz" pos="2496"/>
        <p:guide pos="3264"/>
        <p:guide orient="horz" pos="2880"/>
        <p:guide orient="horz" pos="912"/>
        <p:guide orient="horz" pos="2976"/>
        <p:guide orient="horz" pos="39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dLbls>
          <c:showLegendKey val="0"/>
          <c:showVal val="0"/>
          <c:showCatName val="0"/>
          <c:showSerName val="0"/>
          <c:showPercent val="0"/>
          <c:showBubbleSize val="0"/>
          <c:showLeaderLines val="0"/>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68592679164013"/>
          <c:y val="6.892383176390569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BBF4D"/>
              </a:solidFill>
              <a:ln w="19050">
                <a:noFill/>
              </a:ln>
              <a:effectLst/>
            </c:spPr>
            <c:extLst>
              <c:ext xmlns:c16="http://schemas.microsoft.com/office/drawing/2014/chart" uri="{C3380CC4-5D6E-409C-BE32-E72D297353CC}">
                <c16:uniqueId val="{00000001-7A61-4293-A328-75765571138B}"/>
              </c:ext>
            </c:extLst>
          </c:dPt>
          <c:dPt>
            <c:idx val="1"/>
            <c:bubble3D val="0"/>
            <c:spPr>
              <a:solidFill>
                <a:srgbClr val="FFDF9B"/>
              </a:solidFill>
              <a:ln w="19050">
                <a:noFill/>
              </a:ln>
              <a:effectLst/>
            </c:spPr>
            <c:extLst>
              <c:ext xmlns:c16="http://schemas.microsoft.com/office/drawing/2014/chart" uri="{C3380CC4-5D6E-409C-BE32-E72D297353CC}">
                <c16:uniqueId val="{00000003-7A61-4293-A328-75765571138B}"/>
              </c:ext>
            </c:extLst>
          </c:dPt>
          <c:dPt>
            <c:idx val="2"/>
            <c:bubble3D val="0"/>
            <c:spPr>
              <a:solidFill>
                <a:srgbClr val="97D1F1"/>
              </a:solidFill>
              <a:ln w="19050">
                <a:noFill/>
              </a:ln>
              <a:effectLst/>
            </c:spPr>
            <c:extLst>
              <c:ext xmlns:c16="http://schemas.microsoft.com/office/drawing/2014/chart" uri="{C3380CC4-5D6E-409C-BE32-E72D297353CC}">
                <c16:uniqueId val="{00000005-7A61-4293-A328-75765571138B}"/>
              </c:ext>
            </c:extLst>
          </c:dPt>
          <c:dPt>
            <c:idx val="3"/>
            <c:bubble3D val="0"/>
            <c:spPr>
              <a:solidFill>
                <a:srgbClr val="8064A2"/>
              </a:solidFill>
              <a:ln w="19050">
                <a:noFill/>
              </a:ln>
              <a:effectLst/>
            </c:spPr>
            <c:extLst>
              <c:ext xmlns:c16="http://schemas.microsoft.com/office/drawing/2014/chart" uri="{C3380CC4-5D6E-409C-BE32-E72D297353CC}">
                <c16:uniqueId val="{00000007-7A61-4293-A328-75765571138B}"/>
              </c:ext>
            </c:extLst>
          </c:dPt>
          <c:cat>
            <c:strRef>
              <c:f>Sheet1!$A$2:$A$5</c:f>
              <c:strCache>
                <c:ptCount val="3"/>
                <c:pt idx="0">
                  <c:v>1st Qtr</c:v>
                </c:pt>
                <c:pt idx="1">
                  <c:v>2nd Qtr</c:v>
                </c:pt>
                <c:pt idx="2">
                  <c:v>3rd Qtr</c:v>
                </c:pt>
              </c:strCache>
            </c:strRef>
          </c:cat>
          <c:val>
            <c:numRef>
              <c:f>Sheet1!$B$2:$B$5</c:f>
              <c:numCache>
                <c:formatCode>General</c:formatCode>
                <c:ptCount val="4"/>
                <c:pt idx="0">
                  <c:v>59</c:v>
                </c:pt>
                <c:pt idx="1">
                  <c:v>31</c:v>
                </c:pt>
                <c:pt idx="2">
                  <c:v>10</c:v>
                </c:pt>
                <c:pt idx="3">
                  <c:v>0</c:v>
                </c:pt>
              </c:numCache>
            </c:numRef>
          </c:val>
          <c:extLst>
            <c:ext xmlns:c16="http://schemas.microsoft.com/office/drawing/2014/chart" uri="{C3380CC4-5D6E-409C-BE32-E72D297353CC}">
              <c16:uniqueId val="{00000008-7A61-4293-A328-75765571138B}"/>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62883F38-499C-4D09-8006-DB80757317A7}"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6076E7EC-C8A1-4697-B20A-FBAD894428D8}" type="slidenum">
              <a:rPr lang="en-US" smtClean="0"/>
              <a:t>‹#›</a:t>
            </a:fld>
            <a:endParaRPr lang="en-US"/>
          </a:p>
        </p:txBody>
      </p:sp>
    </p:spTree>
    <p:extLst>
      <p:ext uri="{BB962C8B-B14F-4D97-AF65-F5344CB8AC3E}">
        <p14:creationId xmlns:p14="http://schemas.microsoft.com/office/powerpoint/2010/main" val="2968016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extLst>
      <p:ext uri="{BB962C8B-B14F-4D97-AF65-F5344CB8AC3E}">
        <p14:creationId xmlns:p14="http://schemas.microsoft.com/office/powerpoint/2010/main" val="362054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vestwell.com" TargetMode="External"/><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chart" Target="../charts/chart2.xml"/><Relationship Id="rId4" Type="http://schemas.openxmlformats.org/officeDocument/2006/relationships/image" Target="../media/image3.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05400" y="4700337"/>
            <a:ext cx="2289294" cy="1077539"/>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55702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Moderate</a:t>
            </a:r>
            <a:endParaRPr lang="en-US" sz="900" dirty="0">
              <a:latin typeface="NunitoSans-SemiBold"/>
              <a:cs typeface="NunitoSans-SemiBold"/>
            </a:endParaRPr>
          </a:p>
          <a:p>
            <a:pPr marL="76200" marR="68580">
              <a:lnSpc>
                <a:spcPts val="1900"/>
              </a:lnSpc>
              <a:tabLst>
                <a:tab pos="1794510" algn="l"/>
                <a:tab pos="2066289" algn="l"/>
              </a:tabLst>
            </a:pPr>
            <a:r>
              <a:rPr lang="en-US" sz="900" b="1" dirty="0" err="1">
                <a:solidFill>
                  <a:srgbClr val="4A657A"/>
                </a:solidFill>
                <a:latin typeface="NunitoSans-SemiBold"/>
                <a:cs typeface="NunitoSans-SemiBold"/>
              </a:rPr>
              <a:t>Wtd</a:t>
            </a:r>
            <a:r>
              <a:rPr lang="en-US" sz="900" b="1" dirty="0">
                <a:solidFill>
                  <a:srgbClr val="4A657A"/>
                </a:solidFill>
                <a:latin typeface="NunitoSans-SemiBold"/>
                <a:cs typeface="NunitoSans-SemiBold"/>
              </a:rPr>
              <a:t>.</a:t>
            </a:r>
            <a:r>
              <a:rPr lang="en-US" sz="900" b="1" spc="220" dirty="0">
                <a:solidFill>
                  <a:srgbClr val="4A657A"/>
                </a:solidFill>
                <a:latin typeface="NunitoSans-SemiBold"/>
                <a:cs typeface="NunitoSans-SemiBold"/>
              </a:rPr>
              <a:t> </a:t>
            </a:r>
            <a:r>
              <a:rPr lang="en-US" sz="900" b="1" dirty="0">
                <a:solidFill>
                  <a:srgbClr val="4A657A"/>
                </a:solidFill>
                <a:latin typeface="NunitoSans-SemiBold"/>
                <a:cs typeface="NunitoSans-SemiBold"/>
              </a:rPr>
              <a:t>Internal</a:t>
            </a:r>
            <a:r>
              <a:rPr lang="en-US" sz="900" b="1" spc="-5" dirty="0">
                <a:solidFill>
                  <a:srgbClr val="4A657A"/>
                </a:solidFill>
                <a:latin typeface="NunitoSans-SemiBold"/>
                <a:cs typeface="NunitoSans-SemiBold"/>
              </a:rPr>
              <a:t> </a:t>
            </a:r>
            <a:r>
              <a:rPr lang="en-US" sz="900" b="1" dirty="0">
                <a:solidFill>
                  <a:srgbClr val="4A657A"/>
                </a:solidFill>
                <a:latin typeface="NunitoSans-SemiBold"/>
                <a:cs typeface="NunitoSans-SemiBold"/>
              </a:rPr>
              <a:t>Exp.</a:t>
            </a:r>
            <a:r>
              <a:rPr lang="en-US" sz="900" b="1" spc="-10" dirty="0">
                <a:solidFill>
                  <a:srgbClr val="4A657A"/>
                </a:solidFill>
                <a:latin typeface="NunitoSans-SemiBold"/>
                <a:cs typeface="NunitoSans-SemiBold"/>
              </a:rPr>
              <a:t> </a:t>
            </a:r>
            <a:r>
              <a:rPr lang="en-US" sz="900" b="1" spc="-20" dirty="0">
                <a:solidFill>
                  <a:srgbClr val="4A657A"/>
                </a:solidFill>
                <a:latin typeface="NunitoSans-SemiBold"/>
                <a:cs typeface="NunitoSans-SemiBold"/>
              </a:rPr>
              <a:t>Ratio**</a:t>
            </a:r>
            <a:r>
              <a:rPr lang="en-US" sz="900" b="1"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0.03%    </a:t>
            </a:r>
            <a:r>
              <a:rPr lang="en-US" sz="900" b="1" dirty="0">
                <a:solidFill>
                  <a:srgbClr val="4A657A"/>
                </a:solidFill>
                <a:latin typeface="NunitoSans-SemiBold"/>
                <a:cs typeface="NunitoSans-SemiBold"/>
              </a:rPr>
              <a:t>#</a:t>
            </a:r>
            <a:r>
              <a:rPr lang="en-US" sz="900" b="1" spc="-15" dirty="0">
                <a:solidFill>
                  <a:srgbClr val="4A657A"/>
                </a:solidFill>
                <a:latin typeface="NunitoSans-SemiBold"/>
                <a:cs typeface="NunitoSans-SemiBold"/>
              </a:rPr>
              <a:t> </a:t>
            </a:r>
            <a:r>
              <a:rPr lang="en-US" sz="900" b="1" dirty="0">
                <a:solidFill>
                  <a:srgbClr val="4A657A"/>
                </a:solidFill>
                <a:latin typeface="NunitoSans-SemiBold"/>
                <a:cs typeface="NunitoSans-SemiBold"/>
              </a:rPr>
              <a:t>of </a:t>
            </a:r>
            <a:r>
              <a:rPr lang="en-US" sz="900" b="1" spc="-10" dirty="0">
                <a:solidFill>
                  <a:srgbClr val="4A657A"/>
                </a:solidFill>
                <a:latin typeface="NunitoSans-SemiBold"/>
                <a:cs typeface="NunitoSans-SemiBold"/>
              </a:rPr>
              <a:t>Holdings</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7</a:t>
            </a:r>
            <a:endParaRPr lang="en-US"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2972435" cy="878840"/>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r>
              <a:rPr spc="-20" dirty="0"/>
              <a:t>Retirement </a:t>
            </a:r>
            <a:r>
              <a:rPr dirty="0"/>
              <a:t>Strategy:</a:t>
            </a:r>
            <a:r>
              <a:rPr spc="-120" dirty="0"/>
              <a:t> </a:t>
            </a:r>
            <a:r>
              <a:rPr spc="-20" dirty="0"/>
              <a:t>2060</a:t>
            </a:r>
          </a:p>
        </p:txBody>
      </p:sp>
      <p:sp>
        <p:nvSpPr>
          <p:cNvPr id="7" name="object 7"/>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529596" y="850453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73618"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18318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65597" y="380497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7" name="object 17"/>
          <p:cNvSpPr/>
          <p:nvPr/>
        </p:nvSpPr>
        <p:spPr>
          <a:xfrm>
            <a:off x="5165597" y="4114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9750" y="53282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43697"/>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29596" y="4498259"/>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75691"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265947"/>
            <a:ext cx="3950970" cy="2209800"/>
          </a:xfrm>
          <a:prstGeom prst="rect">
            <a:avLst/>
          </a:prstGeom>
        </p:spPr>
        <p:txBody>
          <a:bodyPr vert="horz" wrap="square" lIns="0" tIns="12700" rIns="0" bIns="0" rtlCol="0">
            <a:spAutoFit/>
          </a:bodyPr>
          <a:lstStyle/>
          <a:p>
            <a:pPr marL="12700" marR="5080">
              <a:lnSpc>
                <a:spcPct val="116700"/>
              </a:lnSpc>
              <a:spcBef>
                <a:spcPts val="1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may be </a:t>
            </a:r>
            <a:r>
              <a:rPr sz="1000" b="1" dirty="0">
                <a:solidFill>
                  <a:srgbClr val="4A657A"/>
                </a:solidFill>
                <a:latin typeface="NunitoSans-SemiBold"/>
                <a:cs typeface="NunitoSans-SemiBold"/>
              </a:rPr>
              <a:t>appropriate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investor</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long-</a:t>
            </a:r>
            <a:r>
              <a:rPr sz="1000" b="1" spc="-20" dirty="0">
                <a:solidFill>
                  <a:srgbClr val="4A657A"/>
                </a:solidFill>
                <a:latin typeface="NunitoSans-SemiBold"/>
                <a:cs typeface="NunitoSans-SemiBold"/>
              </a:rPr>
              <a:t>term </a:t>
            </a:r>
            <a:r>
              <a:rPr sz="1000" b="1" dirty="0">
                <a:solidFill>
                  <a:srgbClr val="4A657A"/>
                </a:solidFill>
                <a:latin typeface="NunitoSans-SemiBold"/>
                <a:cs typeface="NunitoSans-SemiBold"/>
              </a:rPr>
              <a:t>investment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seeking</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significant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15" dirty="0">
                <a:solidFill>
                  <a:srgbClr val="4A657A"/>
                </a:solidFill>
                <a:latin typeface="NunitoSans-SemiBold"/>
                <a:cs typeface="NunitoSans-SemiBold"/>
              </a:rPr>
              <a:t> </a:t>
            </a:r>
            <a:r>
              <a:rPr sz="1000" b="1" spc="-10" dirty="0">
                <a:solidFill>
                  <a:srgbClr val="4A657A"/>
                </a:solidFill>
                <a:latin typeface="NunitoSans-SemiBold"/>
                <a:cs typeface="NunitoSans-SemiBold"/>
              </a:rPr>
              <a:t>appreciation,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and</a:t>
            </a:r>
            <a:r>
              <a:rPr sz="1000" b="1" spc="-20" dirty="0">
                <a:solidFill>
                  <a:srgbClr val="4A657A"/>
                </a:solidFill>
                <a:latin typeface="NunitoSans-SemiBold"/>
                <a:cs typeface="NunitoSans-SemiBold"/>
              </a:rPr>
              <a:t> </a:t>
            </a:r>
            <a:r>
              <a:rPr sz="1000" b="1" spc="-50" dirty="0">
                <a:solidFill>
                  <a:srgbClr val="4A657A"/>
                </a:solidFill>
                <a:latin typeface="NunitoSans-SemiBold"/>
                <a:cs typeface="NunitoSans-SemiBold"/>
              </a:rPr>
              <a:t>a </a:t>
            </a:r>
            <a:r>
              <a:rPr sz="1000" b="1" dirty="0">
                <a:solidFill>
                  <a:srgbClr val="4A657A"/>
                </a:solidFill>
                <a:latin typeface="NunitoSans-SemiBold"/>
                <a:cs typeface="NunitoSans-SemiBold"/>
              </a:rPr>
              <a:t>high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tolerance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risk.</a:t>
            </a:r>
            <a:endParaRPr sz="1000" dirty="0">
              <a:latin typeface="NunitoSans-SemiBold"/>
              <a:cs typeface="NunitoSans-SemiBold"/>
            </a:endParaRP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retire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a:t>
            </a:r>
            <a:r>
              <a:rPr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the next 35-</a:t>
            </a:r>
            <a:r>
              <a:rPr sz="1000" b="1" dirty="0">
                <a:solidFill>
                  <a:srgbClr val="4A657A"/>
                </a:solidFill>
                <a:latin typeface="NunitoSans-SemiBold"/>
                <a:cs typeface="NunitoSans-SemiBold"/>
              </a:rPr>
              <a:t>40</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years.</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lang="en-US" sz="1000" b="1" dirty="0">
                <a:solidFill>
                  <a:srgbClr val="4A657A"/>
                </a:solidFill>
                <a:latin typeface="NunitoSans-SemiBold"/>
                <a:cs typeface="NunitoSans-SemiBold"/>
              </a:rPr>
              <a:t> designed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342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787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2206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162925"/>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093368"/>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81600" y="5346031"/>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558589"/>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2" cstate="print"/>
          <a:stretch>
            <a:fillRect/>
          </a:stretch>
        </p:blipFill>
        <p:spPr>
          <a:xfrm>
            <a:off x="3872735" y="4961896"/>
            <a:ext cx="241274" cy="241261"/>
          </a:xfrm>
          <a:prstGeom prst="rect">
            <a:avLst/>
          </a:prstGeom>
        </p:spPr>
      </p:pic>
      <p:pic>
        <p:nvPicPr>
          <p:cNvPr id="43" name="object 43"/>
          <p:cNvPicPr/>
          <p:nvPr/>
        </p:nvPicPr>
        <p:blipFill>
          <a:blip r:embed="rId3"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2944163714"/>
              </p:ext>
            </p:extLst>
          </p:nvPr>
        </p:nvGraphicFramePr>
        <p:xfrm>
          <a:off x="668408" y="2867025"/>
          <a:ext cx="4284592" cy="2864485"/>
        </p:xfrm>
        <a:graphic>
          <a:graphicData uri="http://schemas.openxmlformats.org/drawingml/2006/table">
            <a:tbl>
              <a:tblPr firstRow="1" bandRow="1">
                <a:tableStyleId>{2D5ABB26-0587-4C30-8999-92F81FD0307C}</a:tableStyleId>
              </a:tblPr>
              <a:tblGrid>
                <a:gridCol w="2039050">
                  <a:extLst>
                    <a:ext uri="{9D8B030D-6E8A-4147-A177-3AD203B41FA5}">
                      <a16:colId xmlns:a16="http://schemas.microsoft.com/office/drawing/2014/main" val="20000"/>
                    </a:ext>
                  </a:extLst>
                </a:gridCol>
                <a:gridCol w="1864542">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9.60</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3.34%</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345"/>
                        </a:spcBef>
                      </a:pPr>
                      <a:endParaRPr sz="900" b="1" dirty="0">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4" cstate="print"/>
          <a:stretch>
            <a:fillRect/>
          </a:stretch>
        </p:blipFill>
        <p:spPr>
          <a:xfrm>
            <a:off x="2827779" y="5398554"/>
            <a:ext cx="241274" cy="241261"/>
          </a:xfrm>
          <a:prstGeom prst="rect">
            <a:avLst/>
          </a:prstGeom>
        </p:spPr>
      </p:pic>
      <p:pic>
        <p:nvPicPr>
          <p:cNvPr id="49" name="object 49"/>
          <p:cNvPicPr/>
          <p:nvPr/>
        </p:nvPicPr>
        <p:blipFill>
          <a:blip r:embed="rId5"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5052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1136" y="3036882"/>
            <a:ext cx="1027508" cy="283451"/>
          </a:xfrm>
          <a:prstGeom prst="rect">
            <a:avLst/>
          </a:prstGeom>
        </p:spPr>
      </p:pic>
      <p:sp>
        <p:nvSpPr>
          <p:cNvPr id="56" name="TextBox 55">
            <a:extLst>
              <a:ext uri="{FF2B5EF4-FFF2-40B4-BE49-F238E27FC236}">
                <a16:creationId xmlns:a16="http://schemas.microsoft.com/office/drawing/2014/main" id="{2E4A4DF6-815D-4304-BA67-4F24FF381038}"/>
              </a:ext>
            </a:extLst>
          </p:cNvPr>
          <p:cNvSpPr txBox="1"/>
          <p:nvPr/>
        </p:nvSpPr>
        <p:spPr>
          <a:xfrm>
            <a:off x="539424" y="3570000"/>
            <a:ext cx="1986281" cy="275460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sz="1000" dirty="0">
              <a:latin typeface="NunitoSans-SemiBold"/>
              <a:cs typeface="NunitoSans-SemiBold"/>
            </a:endParaRPr>
          </a:p>
          <a:p>
            <a:endParaRPr lang="en-US" sz="1000" dirty="0">
              <a:latin typeface="NunitoSans-SemiBold"/>
              <a:cs typeface="NunitoSans-SemiBold"/>
            </a:endParaRPr>
          </a:p>
          <a:p>
            <a:endParaRPr lang="en-US" sz="1000" dirty="0">
              <a:latin typeface="NunitoSans-SemiBold"/>
              <a:cs typeface="NunitoSans-SemiBold"/>
            </a:endParaRPr>
          </a:p>
          <a:p>
            <a:endParaRPr lang="en-US" dirty="0"/>
          </a:p>
        </p:txBody>
      </p:sp>
      <p:sp>
        <p:nvSpPr>
          <p:cNvPr id="57" name="object 36">
            <a:extLst>
              <a:ext uri="{FF2B5EF4-FFF2-40B4-BE49-F238E27FC236}">
                <a16:creationId xmlns:a16="http://schemas.microsoft.com/office/drawing/2014/main" id="{A30200DA-0A4C-46AD-825E-80F6FBF1A0C1}"/>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8"/>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59" name="TextBox 58">
            <a:extLst>
              <a:ext uri="{FF2B5EF4-FFF2-40B4-BE49-F238E27FC236}">
                <a16:creationId xmlns:a16="http://schemas.microsoft.com/office/drawing/2014/main" id="{143BB6E9-BA1B-4943-A112-A7EFB288C79A}"/>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24" name="object 41">
            <a:extLst>
              <a:ext uri="{FF2B5EF4-FFF2-40B4-BE49-F238E27FC236}">
                <a16:creationId xmlns:a16="http://schemas.microsoft.com/office/drawing/2014/main" id="{1CE05AFC-1135-D203-E73A-149E5BB5820C}"/>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35" name="object 41">
            <a:extLst>
              <a:ext uri="{FF2B5EF4-FFF2-40B4-BE49-F238E27FC236}">
                <a16:creationId xmlns:a16="http://schemas.microsoft.com/office/drawing/2014/main" id="{579496A8-9827-3B1F-EC2D-BE4844C2D952}"/>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36" name="object 18">
            <a:extLst>
              <a:ext uri="{FF2B5EF4-FFF2-40B4-BE49-F238E27FC236}">
                <a16:creationId xmlns:a16="http://schemas.microsoft.com/office/drawing/2014/main" id="{F87BE061-262C-F4A8-6DAA-3B711B412065}"/>
              </a:ext>
            </a:extLst>
          </p:cNvPr>
          <p:cNvSpPr txBox="1"/>
          <p:nvPr/>
        </p:nvSpPr>
        <p:spPr>
          <a:xfrm>
            <a:off x="5181600" y="2895600"/>
            <a:ext cx="2201636" cy="155170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Total Market Index Fund	30.0%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29.0%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22.0%</a:t>
            </a:r>
            <a:endParaRPr lang="en-US" sz="900" dirty="0">
              <a:latin typeface="NunitoSans-SemiBold"/>
              <a:cs typeface="NunitoSans-SemiBold"/>
            </a:endParaRPr>
          </a:p>
          <a:p>
            <a:pPr marL="4763" algn="l">
              <a:lnSpc>
                <a:spcPts val="1035"/>
              </a:lnSpc>
              <a:tabLst>
                <a:tab pos="1714500" algn="l"/>
              </a:tabLst>
            </a:pPr>
            <a:endParaRPr lang="en-US" sz="9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Emerging Markets Index 	  9.0%</a:t>
            </a:r>
          </a:p>
          <a:p>
            <a:pPr marL="4763" algn="l">
              <a:lnSpc>
                <a:spcPts val="1035"/>
              </a:lnSpc>
              <a:tabLst>
                <a:tab pos="1714500" algn="l"/>
              </a:tabLst>
            </a:pPr>
            <a:r>
              <a:rPr lang="en-US" sz="900" b="1" dirty="0">
                <a:solidFill>
                  <a:srgbClr val="4A657A"/>
                </a:solidFill>
                <a:latin typeface="NunitoSans-SemiBold"/>
                <a:cs typeface="NunitoSans-SemiBold"/>
              </a:rPr>
              <a:t>Fund	  </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Long-Term Treasury Bond      4.0%</a:t>
            </a:r>
          </a:p>
          <a:p>
            <a:pPr marL="4763" algn="l">
              <a:lnSpc>
                <a:spcPts val="1035"/>
              </a:lnSpc>
              <a:tabLst>
                <a:tab pos="1714500" algn="l"/>
              </a:tabLst>
            </a:pPr>
            <a:r>
              <a:rPr lang="en-US" sz="900" b="1" spc="-10" dirty="0">
                <a:solidFill>
                  <a:srgbClr val="4A657A"/>
                </a:solidFill>
                <a:latin typeface="NunitoSans-SemiBold"/>
                <a:cs typeface="NunitoSans-SemiBold"/>
              </a:rPr>
              <a:t>Index Fund</a:t>
            </a:r>
          </a:p>
        </p:txBody>
      </p:sp>
      <p:graphicFrame>
        <p:nvGraphicFramePr>
          <p:cNvPr id="37" name="Chart 36">
            <a:extLst>
              <a:ext uri="{FF2B5EF4-FFF2-40B4-BE49-F238E27FC236}">
                <a16:creationId xmlns:a16="http://schemas.microsoft.com/office/drawing/2014/main" id="{11C8C84E-3A5E-F73C-FA12-BA5C15934A00}"/>
              </a:ext>
            </a:extLst>
          </p:cNvPr>
          <p:cNvGraphicFramePr/>
          <p:nvPr>
            <p:extLst>
              <p:ext uri="{D42A27DB-BD31-4B8C-83A1-F6EECF244321}">
                <p14:modId xmlns:p14="http://schemas.microsoft.com/office/powerpoint/2010/main" val="3214211782"/>
              </p:ext>
            </p:extLst>
          </p:nvPr>
        </p:nvGraphicFramePr>
        <p:xfrm>
          <a:off x="5058028" y="6395086"/>
          <a:ext cx="2393269" cy="1180970"/>
        </p:xfrm>
        <a:graphic>
          <a:graphicData uri="http://schemas.openxmlformats.org/drawingml/2006/chart">
            <c:chart xmlns:c="http://schemas.openxmlformats.org/drawingml/2006/chart" xmlns:r="http://schemas.openxmlformats.org/officeDocument/2006/relationships" r:id="rId9"/>
          </a:graphicData>
        </a:graphic>
      </p:graphicFrame>
      <p:sp>
        <p:nvSpPr>
          <p:cNvPr id="39" name="Rounded Rectangle 66">
            <a:extLst>
              <a:ext uri="{FF2B5EF4-FFF2-40B4-BE49-F238E27FC236}">
                <a16:creationId xmlns:a16="http://schemas.microsoft.com/office/drawing/2014/main" id="{A0EF008C-8686-4C1D-66DA-4C8F7E3F1CA3}"/>
              </a:ext>
            </a:extLst>
          </p:cNvPr>
          <p:cNvSpPr/>
          <p:nvPr/>
        </p:nvSpPr>
        <p:spPr>
          <a:xfrm>
            <a:off x="5356643" y="7949292"/>
            <a:ext cx="152400" cy="152400"/>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61">
            <a:extLst>
              <a:ext uri="{FF2B5EF4-FFF2-40B4-BE49-F238E27FC236}">
                <a16:creationId xmlns:a16="http://schemas.microsoft.com/office/drawing/2014/main" id="{EE373982-E355-737F-73C9-B6E68BB883F6}"/>
              </a:ext>
            </a:extLst>
          </p:cNvPr>
          <p:cNvSpPr/>
          <p:nvPr/>
        </p:nvSpPr>
        <p:spPr>
          <a:xfrm>
            <a:off x="5356643" y="7734945"/>
            <a:ext cx="152400" cy="15240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bject 35">
            <a:extLst>
              <a:ext uri="{FF2B5EF4-FFF2-40B4-BE49-F238E27FC236}">
                <a16:creationId xmlns:a16="http://schemas.microsoft.com/office/drawing/2014/main" id="{FB7E650C-C8F3-F1E3-5467-0DE59713D6FD}"/>
              </a:ext>
            </a:extLst>
          </p:cNvPr>
          <p:cNvSpPr txBox="1"/>
          <p:nvPr/>
        </p:nvSpPr>
        <p:spPr>
          <a:xfrm>
            <a:off x="5565547" y="7698410"/>
            <a:ext cx="1508413" cy="598305"/>
          </a:xfrm>
          <a:prstGeom prst="rect">
            <a:avLst/>
          </a:prstGeom>
        </p:spPr>
        <p:txBody>
          <a:bodyPr vert="horz" wrap="square" lIns="0" tIns="12700" rIns="0" bIns="0" rtlCol="0">
            <a:spAutoFit/>
          </a:bodyPr>
          <a:lstStyle/>
          <a:p>
            <a:pPr marL="12700" marR="5080">
              <a:lnSpc>
                <a:spcPct val="138900"/>
              </a:lnSpc>
              <a:spcBef>
                <a:spcPts val="100"/>
              </a:spcBef>
              <a:tabLst>
                <a:tab pos="1143000" algn="l"/>
              </a:tabLst>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Equity	59.0%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Non-U.S. Equity 	31.0%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U.S. Fixed Income 	10.0%</a:t>
            </a:r>
          </a:p>
        </p:txBody>
      </p:sp>
      <p:graphicFrame>
        <p:nvGraphicFramePr>
          <p:cNvPr id="47" name="Chart 46">
            <a:extLst>
              <a:ext uri="{FF2B5EF4-FFF2-40B4-BE49-F238E27FC236}">
                <a16:creationId xmlns:a16="http://schemas.microsoft.com/office/drawing/2014/main" id="{77A8152F-D3C8-2735-B609-5747D7A27D91}"/>
              </a:ext>
            </a:extLst>
          </p:cNvPr>
          <p:cNvGraphicFramePr/>
          <p:nvPr>
            <p:extLst>
              <p:ext uri="{D42A27DB-BD31-4B8C-83A1-F6EECF244321}">
                <p14:modId xmlns:p14="http://schemas.microsoft.com/office/powerpoint/2010/main" val="3550751028"/>
              </p:ext>
            </p:extLst>
          </p:nvPr>
        </p:nvGraphicFramePr>
        <p:xfrm>
          <a:off x="5105400" y="6324600"/>
          <a:ext cx="2296541" cy="1465821"/>
        </p:xfrm>
        <a:graphic>
          <a:graphicData uri="http://schemas.openxmlformats.org/drawingml/2006/chart">
            <c:chart xmlns:c="http://schemas.openxmlformats.org/drawingml/2006/chart" xmlns:r="http://schemas.openxmlformats.org/officeDocument/2006/relationships" r:id="rId10"/>
          </a:graphicData>
        </a:graphic>
      </p:graphicFrame>
      <p:pic>
        <p:nvPicPr>
          <p:cNvPr id="50" name="object 39">
            <a:extLst>
              <a:ext uri="{FF2B5EF4-FFF2-40B4-BE49-F238E27FC236}">
                <a16:creationId xmlns:a16="http://schemas.microsoft.com/office/drawing/2014/main" id="{51CFF4C7-5F76-2DAC-62F3-14B25C12F7FD}"/>
              </a:ext>
            </a:extLst>
          </p:cNvPr>
          <p:cNvPicPr/>
          <p:nvPr/>
        </p:nvPicPr>
        <p:blipFill>
          <a:blip r:embed="rId11" cstate="print"/>
          <a:stretch>
            <a:fillRect/>
          </a:stretch>
        </p:blipFill>
        <p:spPr>
          <a:xfrm flipV="1">
            <a:off x="5356643" y="8154690"/>
            <a:ext cx="152400" cy="152400"/>
          </a:xfrm>
          <a:prstGeom prst="rect">
            <a:avLst/>
          </a:prstGeom>
          <a:solidFill>
            <a:srgbClr val="97D1F1"/>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2318385" cy="208279"/>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2060</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0" name="object 36">
            <a:extLst>
              <a:ext uri="{FF2B5EF4-FFF2-40B4-BE49-F238E27FC236}">
                <a16:creationId xmlns:a16="http://schemas.microsoft.com/office/drawing/2014/main" id="{92DB69DC-0DB7-401C-A639-1F6D817346F6}"/>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1" name="TextBox 50">
            <a:extLst>
              <a:ext uri="{FF2B5EF4-FFF2-40B4-BE49-F238E27FC236}">
                <a16:creationId xmlns:a16="http://schemas.microsoft.com/office/drawing/2014/main" id="{09DD0B7F-6FB9-4290-A3AF-0D367304B2EC}"/>
              </a:ext>
            </a:extLst>
          </p:cNvPr>
          <p:cNvSpPr txBox="1"/>
          <p:nvPr/>
        </p:nvSpPr>
        <p:spPr>
          <a:xfrm>
            <a:off x="444964" y="9553249"/>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5" name="object 3">
            <a:extLst>
              <a:ext uri="{FF2B5EF4-FFF2-40B4-BE49-F238E27FC236}">
                <a16:creationId xmlns:a16="http://schemas.microsoft.com/office/drawing/2014/main" id="{41C7F7B9-EA33-435E-B10A-9DF6743826EE}"/>
              </a:ext>
            </a:extLst>
          </p:cNvPr>
          <p:cNvSpPr txBox="1"/>
          <p:nvPr/>
        </p:nvSpPr>
        <p:spPr>
          <a:xfrm>
            <a:off x="457200" y="1066824"/>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2" name="object 35">
            <a:extLst>
              <a:ext uri="{FF2B5EF4-FFF2-40B4-BE49-F238E27FC236}">
                <a16:creationId xmlns:a16="http://schemas.microsoft.com/office/drawing/2014/main" id="{C1A700E4-E437-90B6-BD91-AF9E8EFC7570}"/>
              </a:ext>
            </a:extLst>
          </p:cNvPr>
          <p:cNvSpPr txBox="1"/>
          <p:nvPr/>
        </p:nvSpPr>
        <p:spPr>
          <a:xfrm>
            <a:off x="457200" y="64770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6E1631DA-0063-2041-86B9-53D78B1A739E}"/>
              </a:ext>
            </a:extLst>
          </p:cNvPr>
          <p:cNvPicPr>
            <a:picLocks noChangeAspect="1"/>
          </p:cNvPicPr>
          <p:nvPr/>
        </p:nvPicPr>
        <p:blipFill>
          <a:blip r:embed="rId3"/>
          <a:stretch>
            <a:fillRect/>
          </a:stretch>
        </p:blipFill>
        <p:spPr>
          <a:xfrm>
            <a:off x="457200" y="4197953"/>
            <a:ext cx="3886200" cy="1785551"/>
          </a:xfrm>
          <a:prstGeom prst="rect">
            <a:avLst/>
          </a:prstGeom>
        </p:spPr>
      </p:pic>
      <p:pic>
        <p:nvPicPr>
          <p:cNvPr id="6" name="Picture 5">
            <a:extLst>
              <a:ext uri="{FF2B5EF4-FFF2-40B4-BE49-F238E27FC236}">
                <a16:creationId xmlns:a16="http://schemas.microsoft.com/office/drawing/2014/main" id="{D636A43D-F261-C566-1D91-100D5CC5DCF0}"/>
              </a:ext>
            </a:extLst>
          </p:cNvPr>
          <p:cNvPicPr>
            <a:picLocks noChangeAspect="1"/>
          </p:cNvPicPr>
          <p:nvPr/>
        </p:nvPicPr>
        <p:blipFill>
          <a:blip r:embed="rId4"/>
          <a:stretch>
            <a:fillRect/>
          </a:stretch>
        </p:blipFill>
        <p:spPr>
          <a:xfrm>
            <a:off x="457200" y="1512455"/>
            <a:ext cx="6858000" cy="2324589"/>
          </a:xfrm>
          <a:prstGeom prst="rect">
            <a:avLst/>
          </a:prstGeom>
        </p:spPr>
      </p:pic>
    </p:spTree>
    <p:extLst>
      <p:ext uri="{BB962C8B-B14F-4D97-AF65-F5344CB8AC3E}">
        <p14:creationId xmlns:p14="http://schemas.microsoft.com/office/powerpoint/2010/main" val="99656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457200" y="1037441"/>
            <a:ext cx="6934200" cy="9110186"/>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dirty="0">
                <a:latin typeface="Nunito Sans" pitchFamily="2" charset="0"/>
              </a:rPr>
              <a:t>All investments involve risk, including the loss of principal.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All investments are subject to risk, including the loss of principal. Past performance is not a guarantee of future results. 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a:spcAft>
                <a:spcPts val="660"/>
              </a:spcAft>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BNYA-VEST-109-24</a:t>
            </a:r>
            <a:endParaRPr lang="en-US" sz="800" dirty="0">
              <a:latin typeface="Nunito Sans" pitchFamily="2" charset="0"/>
            </a:endParaRPr>
          </a:p>
          <a:p>
            <a:pPr rtl="0">
              <a:spcAft>
                <a:spcPts val="500"/>
              </a:spcAft>
            </a:pPr>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2060</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extLst>
      <p:ext uri="{BB962C8B-B14F-4D97-AF65-F5344CB8AC3E}">
        <p14:creationId xmlns:p14="http://schemas.microsoft.com/office/powerpoint/2010/main" val="50055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457200" y="1066800"/>
            <a:ext cx="6934200" cy="4559582"/>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rtl="0">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spcAft>
                <a:spcPts val="500"/>
              </a:spcAft>
            </a:pPr>
            <a:endParaRPr lang="en-GB" sz="800" dirty="0">
              <a:effectLst/>
              <a:latin typeface="Nunito Sans" pitchFamily="2" charset="0"/>
              <a:ea typeface="Calibri" panose="020F0502020204030204" pitchFamily="34" charset="0"/>
              <a:cs typeface="Times New Roman" panose="02020603050405020304" pitchFamily="18" charset="0"/>
            </a:endParaRPr>
          </a:p>
          <a:p>
            <a:pPr rtl="0">
              <a:spcAft>
                <a:spcPts val="500"/>
              </a:spcAft>
            </a:pPr>
            <a:endParaRPr lang="en-US" sz="1100" dirty="0">
              <a:latin typeface="Nunito Sans" pitchFamily="2" charset="0"/>
            </a:endParaRPr>
          </a:p>
          <a:p>
            <a:pPr rtl="0">
              <a:spcAft>
                <a:spcPts val="500"/>
              </a:spcAft>
            </a:pPr>
            <a:endParaRPr lang="en-US" sz="800" dirty="0">
              <a:latin typeface="Nunito Sans" pitchFamily="2" charset="0"/>
            </a:endParaRPr>
          </a:p>
          <a:p>
            <a:pPr rtl="0">
              <a:spcAft>
                <a:spcPts val="500"/>
              </a:spcAft>
            </a:pPr>
            <a:endParaRPr lang="en-US" sz="800" dirty="0">
              <a:latin typeface="Nunito Sans" pitchFamily="2" charset="0"/>
            </a:endParaRPr>
          </a:p>
          <a:p>
            <a:pPr rtl="0">
              <a:spcAft>
                <a:spcPts val="500"/>
              </a:spcAft>
            </a:pPr>
            <a:endParaRPr lang="en-US" sz="800" dirty="0">
              <a:latin typeface="Nunito Sans" pitchFamily="2" charset="0"/>
            </a:endParaRPr>
          </a:p>
          <a:p>
            <a:pPr rtl="0">
              <a:spcAft>
                <a:spcPts val="500"/>
              </a:spcAft>
            </a:pPr>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2060</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5973</TotalTime>
  <Words>2943</Words>
  <Application>Microsoft Office PowerPoint</Application>
  <PresentationFormat>Custom</PresentationFormat>
  <Paragraphs>91</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2060</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77</cp:revision>
  <dcterms:created xsi:type="dcterms:W3CDTF">2022-05-04T21:48:43Z</dcterms:created>
  <dcterms:modified xsi:type="dcterms:W3CDTF">2025-01-16T19:49:53Z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2022-07-27T20:48:24Z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216f5125-4065-4fce-9a6c-ad9ead83a967</vt:lpwstr>
  </property>
  <property fmtid="{D5CDD505-2E9C-101B-9397-08002B2CF9AE}" pid="11" name="MSIP_Label_5781dfe3-6600-4878-ab62-89c56005e52a_ContentBits">
    <vt:lpwstr>0</vt:lpwstr>
  </property>
</Properties>
</file>