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5"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5760" userDrawn="1">
          <p15:clr>
            <a:srgbClr val="A4A3A4"/>
          </p15:clr>
        </p15:guide>
        <p15:guide id="2" pos="4464" userDrawn="1">
          <p15:clr>
            <a:srgbClr val="A4A3A4"/>
          </p15:clr>
        </p15:guide>
        <p15:guide id="3" orient="horz" pos="6096" userDrawn="1">
          <p15:clr>
            <a:srgbClr val="A4A3A4"/>
          </p15:clr>
        </p15:guide>
        <p15:guide id="4" orient="horz" pos="3600" userDrawn="1">
          <p15:clr>
            <a:srgbClr val="A4A3A4"/>
          </p15:clr>
        </p15:guide>
        <p15:guide id="5" pos="336" userDrawn="1">
          <p15:clr>
            <a:srgbClr val="A4A3A4"/>
          </p15:clr>
        </p15:guide>
        <p15:guide id="6" orient="horz" pos="912" userDrawn="1">
          <p15:clr>
            <a:srgbClr val="A4A3A4"/>
          </p15:clr>
        </p15:guide>
        <p15:guide id="7" orient="horz" pos="2304" userDrawn="1">
          <p15:clr>
            <a:srgbClr val="A4A3A4"/>
          </p15:clr>
        </p15:guide>
        <p15:guide id="8" pos="3024" userDrawn="1">
          <p15:clr>
            <a:srgbClr val="A4A3A4"/>
          </p15:clr>
        </p15:guide>
        <p15:guide id="9" orient="horz" pos="1824" userDrawn="1">
          <p15:clr>
            <a:srgbClr val="A4A3A4"/>
          </p15:clr>
        </p15:guide>
        <p15:guide id="10" orient="horz" pos="2880" userDrawn="1">
          <p15:clr>
            <a:srgbClr val="A4A3A4"/>
          </p15:clr>
        </p15:guide>
        <p15:guide id="11" pos="3600" userDrawn="1">
          <p15:clr>
            <a:srgbClr val="A4A3A4"/>
          </p15:clr>
        </p15:guide>
        <p15:guide id="12" orient="horz" pos="2640" userDrawn="1">
          <p15:clr>
            <a:srgbClr val="A4A3A4"/>
          </p15:clr>
        </p15:guide>
        <p15:guide id="13" pos="3264" userDrawn="1">
          <p15:clr>
            <a:srgbClr val="A4A3A4"/>
          </p15:clr>
        </p15:guide>
        <p15:guide id="14" orient="horz" pos="5952" userDrawn="1">
          <p15:clr>
            <a:srgbClr val="A4A3A4"/>
          </p15:clr>
        </p15:guide>
        <p15:guide id="15" orient="horz" pos="3936" userDrawn="1">
          <p15:clr>
            <a:srgbClr val="A4A3A4"/>
          </p15:clr>
        </p15:guide>
        <p15:guide id="16" orient="horz" pos="2784" userDrawn="1">
          <p15:clr>
            <a:srgbClr val="A4A3A4"/>
          </p15:clr>
        </p15:guide>
        <p15:guide id="17" pos="2592" userDrawn="1">
          <p15:clr>
            <a:srgbClr val="A4A3A4"/>
          </p15:clr>
        </p15:guide>
        <p15:guide id="18" orient="horz"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57A"/>
    <a:srgbClr val="97D1F1"/>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81"/>
    <p:restoredTop sz="94653"/>
  </p:normalViewPr>
  <p:slideViewPr>
    <p:cSldViewPr>
      <p:cViewPr varScale="1">
        <p:scale>
          <a:sx n="103" d="100"/>
          <a:sy n="103" d="100"/>
        </p:scale>
        <p:origin x="6618" y="138"/>
      </p:cViewPr>
      <p:guideLst>
        <p:guide orient="horz" pos="5760"/>
        <p:guide pos="4464"/>
        <p:guide orient="horz" pos="6096"/>
        <p:guide orient="horz" pos="3600"/>
        <p:guide pos="336"/>
        <p:guide orient="horz" pos="912"/>
        <p:guide orient="horz" pos="2304"/>
        <p:guide pos="3024"/>
        <p:guide orient="horz" pos="1824"/>
        <p:guide orient="horz" pos="2880"/>
        <p:guide pos="3600"/>
        <p:guide orient="horz" pos="2640"/>
        <p:guide pos="3264"/>
        <p:guide orient="horz" pos="5952"/>
        <p:guide orient="horz" pos="3936"/>
        <p:guide orient="horz" pos="2784"/>
        <p:guide pos="2592"/>
        <p:guide orient="horz"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68592679164013"/>
          <c:y val="6.892383176390569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DBBF4D"/>
              </a:solidFill>
              <a:ln w="19050">
                <a:noFill/>
              </a:ln>
              <a:effectLst/>
            </c:spPr>
            <c:extLst>
              <c:ext xmlns:c16="http://schemas.microsoft.com/office/drawing/2014/chart" uri="{C3380CC4-5D6E-409C-BE32-E72D297353CC}">
                <c16:uniqueId val="{00000001-2E34-460A-9302-C61BD05430BA}"/>
              </c:ext>
            </c:extLst>
          </c:dPt>
          <c:dPt>
            <c:idx val="1"/>
            <c:bubble3D val="0"/>
            <c:spPr>
              <a:solidFill>
                <a:srgbClr val="FFDF9B"/>
              </a:solidFill>
              <a:ln w="19050">
                <a:noFill/>
              </a:ln>
              <a:effectLst/>
            </c:spPr>
            <c:extLst>
              <c:ext xmlns:c16="http://schemas.microsoft.com/office/drawing/2014/chart" uri="{C3380CC4-5D6E-409C-BE32-E72D297353CC}">
                <c16:uniqueId val="{00000003-2E34-460A-9302-C61BD05430BA}"/>
              </c:ext>
            </c:extLst>
          </c:dPt>
          <c:dPt>
            <c:idx val="2"/>
            <c:bubble3D val="0"/>
            <c:spPr>
              <a:solidFill>
                <a:srgbClr val="97D1F1"/>
              </a:solidFill>
              <a:ln w="19050">
                <a:noFill/>
              </a:ln>
              <a:effectLst/>
            </c:spPr>
            <c:extLst>
              <c:ext xmlns:c16="http://schemas.microsoft.com/office/drawing/2014/chart" uri="{C3380CC4-5D6E-409C-BE32-E72D297353CC}">
                <c16:uniqueId val="{00000005-2E34-460A-9302-C61BD05430BA}"/>
              </c:ext>
            </c:extLst>
          </c:dPt>
          <c:dPt>
            <c:idx val="3"/>
            <c:bubble3D val="0"/>
            <c:spPr>
              <a:solidFill>
                <a:srgbClr val="8064A2"/>
              </a:solidFill>
              <a:ln w="19050">
                <a:noFill/>
              </a:ln>
              <a:effectLst/>
            </c:spPr>
            <c:extLst>
              <c:ext xmlns:c16="http://schemas.microsoft.com/office/drawing/2014/chart" uri="{C3380CC4-5D6E-409C-BE32-E72D297353CC}">
                <c16:uniqueId val="{00000007-2E34-460A-9302-C61BD05430BA}"/>
              </c:ext>
            </c:extLst>
          </c:dPt>
          <c:cat>
            <c:strRef>
              <c:f>Sheet1!$A$2:$A$5</c:f>
              <c:strCache>
                <c:ptCount val="3"/>
                <c:pt idx="0">
                  <c:v>1st Qtr</c:v>
                </c:pt>
                <c:pt idx="1">
                  <c:v>2nd Qtr</c:v>
                </c:pt>
                <c:pt idx="2">
                  <c:v>3rd Qtr</c:v>
                </c:pt>
              </c:strCache>
            </c:strRef>
          </c:cat>
          <c:val>
            <c:numRef>
              <c:f>Sheet1!$B$2:$B$5</c:f>
              <c:numCache>
                <c:formatCode>General</c:formatCode>
                <c:ptCount val="4"/>
                <c:pt idx="0">
                  <c:v>59</c:v>
                </c:pt>
                <c:pt idx="1">
                  <c:v>31</c:v>
                </c:pt>
                <c:pt idx="2">
                  <c:v>10</c:v>
                </c:pt>
                <c:pt idx="3">
                  <c:v>0</c:v>
                </c:pt>
              </c:numCache>
            </c:numRef>
          </c:val>
          <c:extLst>
            <c:ext xmlns:c16="http://schemas.microsoft.com/office/drawing/2014/chart" uri="{C3380CC4-5D6E-409C-BE32-E72D297353CC}">
              <c16:uniqueId val="{00000008-2E34-460A-9302-C61BD05430BA}"/>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2D33A2DA-B6D6-4F89-B31C-7CE519664874}" type="datetimeFigureOut">
              <a:rPr lang="en-US" smtClean="0"/>
              <a:t>1/21/2025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A3551A29-3B22-4980-BC0E-D4E430A59216}" type="slidenum">
              <a:rPr lang="en-US" smtClean="0"/>
              <a:t>‹#›</a:t>
            </a:fld>
            <a:endParaRPr lang="en-US"/>
          </a:p>
        </p:txBody>
      </p:sp>
    </p:spTree>
    <p:extLst>
      <p:ext uri="{BB962C8B-B14F-4D97-AF65-F5344CB8AC3E}">
        <p14:creationId xmlns:p14="http://schemas.microsoft.com/office/powerpoint/2010/main" val="215127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51A29-3B22-4980-BC0E-D4E430A59216}" type="slidenum">
              <a:rPr lang="en-US" smtClean="0"/>
              <a:t>1</a:t>
            </a:fld>
            <a:endParaRPr lang="en-US"/>
          </a:p>
        </p:txBody>
      </p:sp>
    </p:spTree>
    <p:extLst>
      <p:ext uri="{BB962C8B-B14F-4D97-AF65-F5344CB8AC3E}">
        <p14:creationId xmlns:p14="http://schemas.microsoft.com/office/powerpoint/2010/main" val="258184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042173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chart" Target="../charts/chart1.xml"/><Relationship Id="rId4" Type="http://schemas.openxmlformats.org/officeDocument/2006/relationships/image" Target="../media/image2.png"/><Relationship Id="rId9" Type="http://schemas.openxmlformats.org/officeDocument/2006/relationships/hyperlink" Target="mailto:info@vestwel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105400" y="4709068"/>
            <a:ext cx="2289294" cy="1077539"/>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a:p>
            <a:pPr marL="76200">
              <a:lnSpc>
                <a:spcPct val="100000"/>
              </a:lnSpc>
              <a:spcBef>
                <a:spcPts val="775"/>
              </a:spcBef>
              <a:tabLst>
                <a:tab pos="1557020"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Aggressive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a:t>
            </a:r>
            <a:r>
              <a:rPr lang="en-US" sz="900" b="1" spc="-10" dirty="0">
                <a:solidFill>
                  <a:srgbClr val="4A657A"/>
                </a:solidFill>
                <a:latin typeface="NunitoSans-SemiBold"/>
                <a:cs typeface="NunitoSans-SemiBold"/>
              </a:rPr>
              <a:t>r                                              Moderate</a:t>
            </a:r>
            <a:endParaRPr sz="900" dirty="0">
              <a:latin typeface="NunitoSans-SemiBold"/>
              <a:cs typeface="NunitoSans-SemiBold"/>
            </a:endParaRPr>
          </a:p>
          <a:p>
            <a:pPr marL="76200" marR="68580">
              <a:lnSpc>
                <a:spcPts val="1900"/>
              </a:lnSpc>
              <a:tabLst>
                <a:tab pos="1794510" algn="l"/>
                <a:tab pos="2066289"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3</a:t>
            </a:r>
            <a:r>
              <a:rPr sz="1350" b="1" spc="-15" baseline="-6172" dirty="0">
                <a:solidFill>
                  <a:srgbClr val="4A657A"/>
                </a:solidFill>
                <a:latin typeface="NunitoSans-SemiBold"/>
                <a:cs typeface="NunitoSans-SemiBold"/>
              </a:rPr>
              <a:t>% </a:t>
            </a:r>
            <a:r>
              <a:rPr lang="en-US"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50" dirty="0">
                <a:solidFill>
                  <a:srgbClr val="4A657A"/>
                </a:solidFill>
                <a:latin typeface="NunitoSans-SemiBold"/>
                <a:cs typeface="NunitoSans-SemiBold"/>
              </a:rPr>
              <a:t>7</a:t>
            </a:r>
            <a:endParaRPr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3877693" cy="1305486"/>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br>
              <a:rPr lang="en-US" spc="-145" dirty="0"/>
            </a:br>
            <a:r>
              <a:rPr spc="-20" dirty="0"/>
              <a:t>Retirement </a:t>
            </a:r>
            <a:br>
              <a:rPr lang="en-US" spc="-20" dirty="0"/>
            </a:br>
            <a:r>
              <a:rPr dirty="0"/>
              <a:t>Strategy:</a:t>
            </a:r>
            <a:r>
              <a:rPr spc="-120" dirty="0"/>
              <a:t> </a:t>
            </a:r>
            <a:r>
              <a:rPr spc="-20" dirty="0"/>
              <a:t>20</a:t>
            </a:r>
            <a:r>
              <a:rPr lang="en-US" spc="-20" dirty="0"/>
              <a:t>70 or later</a:t>
            </a:r>
            <a:endParaRPr spc="-20" dirty="0"/>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spc="-10"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4963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65597"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165597" y="318318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a:off x="5165597" y="3804976"/>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41020" y="5328285"/>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41020" y="447285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51628"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a:latin typeface="Nunito-Black"/>
              <a:cs typeface="Nunito-Black"/>
            </a:endParaRPr>
          </a:p>
        </p:txBody>
      </p:sp>
      <p:sp>
        <p:nvSpPr>
          <p:cNvPr id="26" name="object 26"/>
          <p:cNvSpPr txBox="1"/>
          <p:nvPr/>
        </p:nvSpPr>
        <p:spPr>
          <a:xfrm>
            <a:off x="647496" y="6246283"/>
            <a:ext cx="3950970" cy="2209800"/>
          </a:xfrm>
          <a:prstGeom prst="rect">
            <a:avLst/>
          </a:prstGeom>
        </p:spPr>
        <p:txBody>
          <a:bodyPr vert="horz" wrap="square" lIns="0" tIns="12700" rIns="0" bIns="0" rtlCol="0">
            <a:spAutoFit/>
          </a:bodyPr>
          <a:lstStyle/>
          <a:p>
            <a:pPr marL="12700" marR="5080">
              <a:lnSpc>
                <a:spcPct val="116700"/>
              </a:lnSpc>
              <a:spcBef>
                <a:spcPts val="1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may be </a:t>
            </a:r>
            <a:r>
              <a:rPr sz="1000" b="1" dirty="0">
                <a:solidFill>
                  <a:srgbClr val="4A657A"/>
                </a:solidFill>
                <a:latin typeface="NunitoSans-SemiBold"/>
                <a:cs typeface="NunitoSans-SemiBold"/>
              </a:rPr>
              <a:t>appropriate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investor</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long-</a:t>
            </a:r>
            <a:r>
              <a:rPr sz="1000" b="1" spc="-20" dirty="0">
                <a:solidFill>
                  <a:srgbClr val="4A657A"/>
                </a:solidFill>
                <a:latin typeface="NunitoSans-SemiBold"/>
                <a:cs typeface="NunitoSans-SemiBold"/>
              </a:rPr>
              <a:t>term </a:t>
            </a:r>
            <a:r>
              <a:rPr sz="1000" b="1" dirty="0">
                <a:solidFill>
                  <a:srgbClr val="4A657A"/>
                </a:solidFill>
                <a:latin typeface="NunitoSans-SemiBold"/>
                <a:cs typeface="NunitoSans-SemiBold"/>
              </a:rPr>
              <a:t>investment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seeking</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significant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15" dirty="0">
                <a:solidFill>
                  <a:srgbClr val="4A657A"/>
                </a:solidFill>
                <a:latin typeface="NunitoSans-SemiBold"/>
                <a:cs typeface="NunitoSans-SemiBold"/>
              </a:rPr>
              <a:t> </a:t>
            </a:r>
            <a:r>
              <a:rPr sz="1000" b="1" spc="-10" dirty="0">
                <a:solidFill>
                  <a:srgbClr val="4A657A"/>
                </a:solidFill>
                <a:latin typeface="NunitoSans-SemiBold"/>
                <a:cs typeface="NunitoSans-SemiBold"/>
              </a:rPr>
              <a:t>appreciation,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and</a:t>
            </a:r>
            <a:r>
              <a:rPr sz="1000" b="1" spc="-20" dirty="0">
                <a:solidFill>
                  <a:srgbClr val="4A657A"/>
                </a:solidFill>
                <a:latin typeface="NunitoSans-SemiBold"/>
                <a:cs typeface="NunitoSans-SemiBold"/>
              </a:rPr>
              <a:t> </a:t>
            </a:r>
            <a:r>
              <a:rPr sz="1000" b="1" spc="-50" dirty="0">
                <a:solidFill>
                  <a:srgbClr val="4A657A"/>
                </a:solidFill>
                <a:latin typeface="NunitoSans-SemiBold"/>
                <a:cs typeface="NunitoSans-SemiBold"/>
              </a:rPr>
              <a:t>a </a:t>
            </a:r>
            <a:r>
              <a:rPr sz="1000" b="1" dirty="0">
                <a:solidFill>
                  <a:srgbClr val="4A657A"/>
                </a:solidFill>
                <a:latin typeface="NunitoSans-SemiBold"/>
                <a:cs typeface="NunitoSans-SemiBold"/>
              </a:rPr>
              <a:t>high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tolerance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for</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risk.</a:t>
            </a:r>
            <a:endParaRPr sz="1000" dirty="0">
              <a:latin typeface="NunitoSans-SemiBold"/>
              <a:cs typeface="NunitoSans-SemiBold"/>
            </a:endParaRPr>
          </a:p>
          <a:p>
            <a:pPr marL="12700" marR="184150">
              <a:lnSpc>
                <a:spcPct val="116700"/>
              </a:lnSpc>
              <a:spcBef>
                <a:spcPts val="6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asset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designed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investors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planning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retire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over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4</a:t>
            </a:r>
            <a:r>
              <a:rPr lang="en-US" sz="1000" b="1" dirty="0">
                <a:solidFill>
                  <a:srgbClr val="4A657A"/>
                </a:solidFill>
                <a:latin typeface="NunitoSans-SemiBold"/>
                <a:cs typeface="NunitoSans-SemiBold"/>
              </a:rPr>
              <a:t>5</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years.</a:t>
            </a:r>
            <a:endParaRPr sz="1000" dirty="0">
              <a:latin typeface="NunitoSans-SemiBold"/>
              <a:cs typeface="NunitoSans-SemiBold"/>
            </a:endParaRPr>
          </a:p>
          <a:p>
            <a:pPr marL="12700" marR="66040">
              <a:lnSpc>
                <a:spcPct val="116700"/>
              </a:lnSpc>
              <a:spcBef>
                <a:spcPts val="595"/>
              </a:spcBef>
            </a:pPr>
            <a:r>
              <a:rPr sz="1000" b="1" dirty="0">
                <a:solidFill>
                  <a:srgbClr val="4A657A"/>
                </a:solidFill>
                <a:latin typeface="NunitoSans-SemiBold"/>
                <a:cs typeface="NunitoSans-SemiBold"/>
              </a:rPr>
              <a:t>The</a:t>
            </a:r>
            <a:r>
              <a:rPr sz="1000" b="1" spc="-4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provide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growth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consistent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30" dirty="0">
                <a:solidFill>
                  <a:srgbClr val="4A657A"/>
                </a:solidFill>
                <a:latin typeface="NunitoSans-SemiBold"/>
                <a:cs typeface="NunitoSans-SemiBold"/>
              </a:rPr>
              <a:t> </a:t>
            </a:r>
            <a:r>
              <a:rPr sz="1000" b="1" spc="-25" dirty="0">
                <a:solidFill>
                  <a:srgbClr val="4A657A"/>
                </a:solidFill>
                <a:latin typeface="NunitoSans-SemiBold"/>
                <a:cs typeface="NunitoSans-SemiBold"/>
              </a:rPr>
              <a:t>the </a:t>
            </a:r>
            <a:r>
              <a:rPr sz="1000" b="1" dirty="0">
                <a:solidFill>
                  <a:srgbClr val="4A657A"/>
                </a:solidFill>
                <a:latin typeface="NunitoSans-SemiBold"/>
                <a:cs typeface="NunitoSans-SemiBold"/>
              </a:rPr>
              <a:t>investor’s</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time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strategy’s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0" dirty="0">
                <a:solidFill>
                  <a:srgbClr val="4A657A"/>
                </a:solidFill>
                <a:latin typeface="NunitoSans-SemiBold"/>
                <a:cs typeface="NunitoSans-SemiBold"/>
              </a:rPr>
              <a:t> will </a:t>
            </a:r>
            <a:r>
              <a:rPr sz="1000" b="1" dirty="0">
                <a:solidFill>
                  <a:srgbClr val="4A657A"/>
                </a:solidFill>
                <a:latin typeface="NunitoSans-SemiBold"/>
                <a:cs typeface="NunitoSans-SemiBold"/>
              </a:rPr>
              <a:t>become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gradually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more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conservative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date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approaches, </a:t>
            </a:r>
            <a:r>
              <a:rPr sz="1000" b="1" dirty="0">
                <a:solidFill>
                  <a:srgbClr val="4A657A"/>
                </a:solidFill>
                <a:latin typeface="NunitoSans-SemiBold"/>
                <a:cs typeface="NunitoSans-SemiBold"/>
              </a:rPr>
              <a:t>seeking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dampen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overall</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volatility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a:p>
            <a:pPr marL="12700" marR="38100">
              <a:lnSpc>
                <a:spcPct val="116700"/>
              </a:lnSpc>
              <a:spcBef>
                <a:spcPts val="600"/>
              </a:spcBef>
            </a:pPr>
            <a:r>
              <a:rPr sz="1000" b="1" dirty="0">
                <a:solidFill>
                  <a:srgbClr val="4A657A"/>
                </a:solidFill>
                <a:latin typeface="NunitoSans-SemiBold"/>
                <a:cs typeface="NunitoSans-SemiBold"/>
              </a:rPr>
              <a:t>The</a:t>
            </a:r>
            <a:r>
              <a:rPr sz="1000" b="1" spc="-35" dirty="0">
                <a:solidFill>
                  <a:srgbClr val="4A657A"/>
                </a:solidFill>
                <a:latin typeface="NunitoSans-SemiBold"/>
                <a:cs typeface="NunitoSans-SemiBold"/>
              </a:rPr>
              <a:t> </a:t>
            </a:r>
            <a:r>
              <a:rPr sz="1000" b="1" dirty="0">
                <a:solidFill>
                  <a:srgbClr val="4A657A"/>
                </a:solidFill>
                <a:latin typeface="NunitoSans-SemiBold"/>
                <a:cs typeface="NunitoSans-SemiBold"/>
              </a:rPr>
              <a:t>portfolio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is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comprised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mutual funds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sz="1000" b="1" spc="-20" dirty="0">
                <a:solidFill>
                  <a:srgbClr val="4A657A"/>
                </a:solidFill>
                <a:latin typeface="NunitoSans-SemiBold"/>
                <a:cs typeface="NunitoSans-SemiBold"/>
              </a:rPr>
              <a:t> </a:t>
            </a:r>
            <a:r>
              <a:rPr lang="en-US" sz="1000" b="1" spc="-20" dirty="0">
                <a:solidFill>
                  <a:srgbClr val="4A657A"/>
                </a:solidFill>
                <a:latin typeface="NunitoSans-SemiBold"/>
                <a:cs typeface="NunitoSans-SemiBold"/>
              </a:rPr>
              <a:t>designed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69342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8" name="object 28"/>
          <p:cNvSpPr/>
          <p:nvPr/>
        </p:nvSpPr>
        <p:spPr>
          <a:xfrm>
            <a:off x="539495" y="7353935"/>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318250"/>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0" name="object 30"/>
          <p:cNvSpPr/>
          <p:nvPr/>
        </p:nvSpPr>
        <p:spPr>
          <a:xfrm>
            <a:off x="539495" y="81534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5148" y="5104954"/>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333554"/>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551332"/>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42" name="object 42"/>
          <p:cNvPicPr/>
          <p:nvPr/>
        </p:nvPicPr>
        <p:blipFill>
          <a:blip r:embed="rId3" cstate="print"/>
          <a:stretch>
            <a:fillRect/>
          </a:stretch>
        </p:blipFill>
        <p:spPr>
          <a:xfrm>
            <a:off x="3872735" y="4961896"/>
            <a:ext cx="241274" cy="241261"/>
          </a:xfrm>
          <a:prstGeom prst="rect">
            <a:avLst/>
          </a:prstGeom>
        </p:spPr>
      </p:pic>
      <p:pic>
        <p:nvPicPr>
          <p:cNvPr id="43" name="object 43"/>
          <p:cNvPicPr/>
          <p:nvPr/>
        </p:nvPicPr>
        <p:blipFill>
          <a:blip r:embed="rId4"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1823081167"/>
              </p:ext>
            </p:extLst>
          </p:nvPr>
        </p:nvGraphicFramePr>
        <p:xfrm>
          <a:off x="609092" y="2895600"/>
          <a:ext cx="4343908" cy="2819401"/>
        </p:xfrm>
        <a:graphic>
          <a:graphicData uri="http://schemas.openxmlformats.org/drawingml/2006/table">
            <a:tbl>
              <a:tblPr firstRow="1" bandRow="1">
                <a:tableStyleId>{2D5ABB26-0587-4C30-8999-92F81FD0307C}</a:tableStyleId>
              </a:tblPr>
              <a:tblGrid>
                <a:gridCol w="2067277">
                  <a:extLst>
                    <a:ext uri="{9D8B030D-6E8A-4147-A177-3AD203B41FA5}">
                      <a16:colId xmlns:a16="http://schemas.microsoft.com/office/drawing/2014/main" val="20000"/>
                    </a:ext>
                  </a:extLst>
                </a:gridCol>
                <a:gridCol w="1895631">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tblGrid>
              <a:tr h="281253">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9.60</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2502">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3.34%</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0002">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r">
                        <a:lnSpc>
                          <a:spcPct val="100000"/>
                        </a:lnSpc>
                        <a:spcBef>
                          <a:spcPts val="375"/>
                        </a:spcBef>
                      </a:pPr>
                      <a:endParaRPr lang="en-US" sz="900" dirty="0">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29377">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r">
                        <a:lnSpc>
                          <a:spcPct val="100000"/>
                        </a:lnSpc>
                        <a:spcBef>
                          <a:spcPts val="375"/>
                        </a:spcBef>
                      </a:pPr>
                      <a:endParaRPr lang="en-US"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47503">
                <a:tc>
                  <a:txBody>
                    <a:bodyPr/>
                    <a:lstStyle/>
                    <a:p>
                      <a:pPr marL="31750">
                        <a:lnSpc>
                          <a:spcPct val="100000"/>
                        </a:lnSpc>
                        <a:spcBef>
                          <a:spcPts val="10"/>
                        </a:spcBef>
                      </a:pPr>
                      <a:endParaRPr sz="100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a:txBody>
                    <a:bodyPr/>
                    <a:lstStyle/>
                    <a:p>
                      <a:pPr algn="r">
                        <a:lnSpc>
                          <a:spcPct val="100000"/>
                        </a:lnSpc>
                        <a:spcBef>
                          <a:spcPts val="310"/>
                        </a:spcBef>
                      </a:pPr>
                      <a:endParaRPr lang="en-US" sz="900" b="0" dirty="0">
                        <a:solidFill>
                          <a:schemeClr val="bg1">
                            <a:lumMod val="65000"/>
                          </a:schemeClr>
                        </a:solidFill>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18752">
                <a:tc>
                  <a:txBody>
                    <a:bodyPr/>
                    <a:lstStyle/>
                    <a:p>
                      <a:pPr marL="31750">
                        <a:lnSpc>
                          <a:spcPct val="100000"/>
                        </a:lnSpc>
                        <a:spcBef>
                          <a:spcPts val="25"/>
                        </a:spcBef>
                      </a:pPr>
                      <a:endParaRPr sz="100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18752">
                <a:tc>
                  <a:txBody>
                    <a:bodyPr/>
                    <a:lstStyle/>
                    <a:p>
                      <a:pPr marL="31750">
                        <a:lnSpc>
                          <a:spcPct val="100000"/>
                        </a:lnSpc>
                        <a:spcBef>
                          <a:spcPts val="375"/>
                        </a:spcBef>
                      </a:pPr>
                      <a:endParaRPr sz="100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7126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5" cstate="print"/>
          <a:stretch>
            <a:fillRect/>
          </a:stretch>
        </p:blipFill>
        <p:spPr>
          <a:xfrm>
            <a:off x="2827779" y="5398554"/>
            <a:ext cx="241274" cy="241261"/>
          </a:xfrm>
          <a:prstGeom prst="rect">
            <a:avLst/>
          </a:prstGeom>
        </p:spPr>
      </p:pic>
      <p:pic>
        <p:nvPicPr>
          <p:cNvPr id="49" name="object 49"/>
          <p:cNvPicPr/>
          <p:nvPr/>
        </p:nvPicPr>
        <p:blipFill>
          <a:blip r:embed="rId6"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175148" y="35052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71500" y="3036882"/>
            <a:ext cx="1027508" cy="283451"/>
          </a:xfrm>
          <a:prstGeom prst="rect">
            <a:avLst/>
          </a:prstGeom>
        </p:spPr>
      </p:pic>
      <p:sp>
        <p:nvSpPr>
          <p:cNvPr id="56" name="object 7">
            <a:extLst>
              <a:ext uri="{FF2B5EF4-FFF2-40B4-BE49-F238E27FC236}">
                <a16:creationId xmlns:a16="http://schemas.microsoft.com/office/drawing/2014/main" id="{766C98B2-2940-472E-BAFA-63EF6C31BC52}"/>
              </a:ext>
            </a:extLst>
          </p:cNvPr>
          <p:cNvSpPr/>
          <p:nvPr/>
        </p:nvSpPr>
        <p:spPr>
          <a:xfrm>
            <a:off x="499363" y="25146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7" name="object 36">
            <a:extLst>
              <a:ext uri="{FF2B5EF4-FFF2-40B4-BE49-F238E27FC236}">
                <a16:creationId xmlns:a16="http://schemas.microsoft.com/office/drawing/2014/main" id="{284A1C71-60AD-4C7E-A4B6-AA092A7E06DB}"/>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9"/>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59" name="TextBox 58">
            <a:extLst>
              <a:ext uri="{FF2B5EF4-FFF2-40B4-BE49-F238E27FC236}">
                <a16:creationId xmlns:a16="http://schemas.microsoft.com/office/drawing/2014/main" id="{F7EB8966-9369-4814-B138-6EFD1A493865}"/>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64" name="TextBox 63">
            <a:extLst>
              <a:ext uri="{FF2B5EF4-FFF2-40B4-BE49-F238E27FC236}">
                <a16:creationId xmlns:a16="http://schemas.microsoft.com/office/drawing/2014/main" id="{A46C1372-9B6F-4AC1-A52A-EE2CB64E852F}"/>
              </a:ext>
            </a:extLst>
          </p:cNvPr>
          <p:cNvSpPr txBox="1"/>
          <p:nvPr/>
        </p:nvSpPr>
        <p:spPr>
          <a:xfrm>
            <a:off x="539424" y="3570000"/>
            <a:ext cx="1986281" cy="2754600"/>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sz="1000" dirty="0">
              <a:latin typeface="NunitoSans-SemiBold"/>
              <a:cs typeface="NunitoSans-SemiBold"/>
            </a:endParaRPr>
          </a:p>
          <a:p>
            <a:endParaRPr lang="en-US" sz="1000" dirty="0">
              <a:latin typeface="NunitoSans-SemiBold"/>
              <a:cs typeface="NunitoSans-SemiBold"/>
            </a:endParaRPr>
          </a:p>
          <a:p>
            <a:endParaRPr lang="en-US" sz="1000" dirty="0">
              <a:latin typeface="NunitoSans-SemiBold"/>
              <a:cs typeface="NunitoSans-SemiBold"/>
            </a:endParaRPr>
          </a:p>
          <a:p>
            <a:endParaRPr lang="en-US" dirty="0"/>
          </a:p>
        </p:txBody>
      </p:sp>
      <p:sp>
        <p:nvSpPr>
          <p:cNvPr id="7" name="object 41">
            <a:extLst>
              <a:ext uri="{FF2B5EF4-FFF2-40B4-BE49-F238E27FC236}">
                <a16:creationId xmlns:a16="http://schemas.microsoft.com/office/drawing/2014/main" id="{2EE2A7E6-3124-94B7-8663-B0CF5CD32455}"/>
              </a:ext>
            </a:extLst>
          </p:cNvPr>
          <p:cNvSpPr txBox="1"/>
          <p:nvPr/>
        </p:nvSpPr>
        <p:spPr>
          <a:xfrm>
            <a:off x="457200" y="86106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17" name="object 41">
            <a:extLst>
              <a:ext uri="{FF2B5EF4-FFF2-40B4-BE49-F238E27FC236}">
                <a16:creationId xmlns:a16="http://schemas.microsoft.com/office/drawing/2014/main" id="{AFA3122A-FBAD-3750-D4E6-BD55D7561623}"/>
              </a:ext>
            </a:extLst>
          </p:cNvPr>
          <p:cNvSpPr txBox="1"/>
          <p:nvPr/>
        </p:nvSpPr>
        <p:spPr>
          <a:xfrm>
            <a:off x="504552" y="92042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24" name="object 18">
            <a:extLst>
              <a:ext uri="{FF2B5EF4-FFF2-40B4-BE49-F238E27FC236}">
                <a16:creationId xmlns:a16="http://schemas.microsoft.com/office/drawing/2014/main" id="{1F74219F-2F2C-DAB1-29B5-900F29303BA1}"/>
              </a:ext>
            </a:extLst>
          </p:cNvPr>
          <p:cNvSpPr txBox="1"/>
          <p:nvPr/>
        </p:nvSpPr>
        <p:spPr>
          <a:xfrm>
            <a:off x="5181600" y="2927664"/>
            <a:ext cx="2201636" cy="1551707"/>
          </a:xfrm>
          <a:prstGeom prst="rect">
            <a:avLst/>
          </a:prstGeom>
        </p:spPr>
        <p:txBody>
          <a:bodyPr vert="horz" wrap="square" lIns="0" tIns="12700" rIns="0" bIns="0" rtlCol="0">
            <a:spAutoFit/>
          </a:bodyPr>
          <a:lstStyle/>
          <a:p>
            <a:pPr marL="4763" algn="l">
              <a:lnSpc>
                <a:spcPts val="1035"/>
              </a:lnSpc>
              <a:tabLst>
                <a:tab pos="1714500" algn="l"/>
              </a:tabLst>
            </a:pPr>
            <a:r>
              <a:rPr lang="en-US" sz="900" b="1" dirty="0">
                <a:solidFill>
                  <a:srgbClr val="4A657A"/>
                </a:solidFill>
                <a:latin typeface="NunitoSans-SemiBold"/>
                <a:cs typeface="NunitoSans-SemiBold"/>
              </a:rPr>
              <a:t>Fidelity® Total Market Index Fund	30.0%</a:t>
            </a:r>
          </a:p>
          <a:p>
            <a:pPr marL="4763" algn="l">
              <a:lnSpc>
                <a:spcPts val="1035"/>
              </a:lnSpc>
              <a:tabLst>
                <a:tab pos="1874838"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Total Stock Market Index 	29.0%</a:t>
            </a:r>
          </a:p>
          <a:p>
            <a:pPr marL="4763" algn="l">
              <a:lnSpc>
                <a:spcPts val="1035"/>
              </a:lnSpc>
              <a:tabLst>
                <a:tab pos="1874838" algn="l"/>
              </a:tabLst>
            </a:pPr>
            <a:r>
              <a:rPr lang="en-US" sz="900" b="1" spc="-10" dirty="0">
                <a:solidFill>
                  <a:srgbClr val="4A657A"/>
                </a:solidFill>
                <a:latin typeface="NunitoSans-SemiBold"/>
                <a:cs typeface="NunitoSans-SemiBold"/>
              </a:rPr>
              <a:t>Fund®</a:t>
            </a:r>
          </a:p>
          <a:p>
            <a:pPr marL="4763" algn="l">
              <a:lnSpc>
                <a:spcPts val="1035"/>
              </a:lnSpc>
              <a:tabLst>
                <a:tab pos="1714500"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International Index Fund	22.0%</a:t>
            </a:r>
            <a:endParaRPr lang="en-US" sz="900" dirty="0">
              <a:latin typeface="NunitoSans-SemiBold"/>
              <a:cs typeface="NunitoSans-SemiBold"/>
            </a:endParaRPr>
          </a:p>
          <a:p>
            <a:pPr marL="4763" algn="l">
              <a:lnSpc>
                <a:spcPts val="1035"/>
              </a:lnSpc>
              <a:tabLst>
                <a:tab pos="1714500" algn="l"/>
              </a:tabLst>
            </a:pPr>
            <a:endParaRPr lang="en-US" sz="900" b="1" dirty="0">
              <a:solidFill>
                <a:srgbClr val="4A657A"/>
              </a:solidFill>
              <a:latin typeface="NunitoSans-SemiBold"/>
              <a:cs typeface="NunitoSans-SemiBold"/>
            </a:endParaRPr>
          </a:p>
          <a:p>
            <a:pPr marL="4763" algn="l">
              <a:lnSpc>
                <a:spcPts val="1035"/>
              </a:lnSpc>
              <a:tabLst>
                <a:tab pos="1714500" algn="l"/>
              </a:tabLst>
            </a:pPr>
            <a:r>
              <a:rPr lang="en-US" sz="900" b="1" dirty="0">
                <a:solidFill>
                  <a:srgbClr val="4A657A"/>
                </a:solidFill>
                <a:latin typeface="NunitoSans-SemiBold"/>
                <a:cs typeface="NunitoSans-SemiBold"/>
              </a:rPr>
              <a:t>Fidelity® Emerging Markets Index 	  9.0%</a:t>
            </a:r>
          </a:p>
          <a:p>
            <a:pPr marL="4763" algn="l">
              <a:lnSpc>
                <a:spcPts val="1035"/>
              </a:lnSpc>
              <a:tabLst>
                <a:tab pos="1714500" algn="l"/>
              </a:tabLst>
            </a:pPr>
            <a:r>
              <a:rPr lang="en-US" sz="900" b="1" dirty="0">
                <a:solidFill>
                  <a:srgbClr val="4A657A"/>
                </a:solidFill>
                <a:latin typeface="NunitoSans-SemiBold"/>
                <a:cs typeface="NunitoSans-SemiBold"/>
              </a:rPr>
              <a:t>Fund	  </a:t>
            </a:r>
            <a:br>
              <a:rPr lang="en-US" sz="300" dirty="0">
                <a:latin typeface="NunitoSans-SemiBold"/>
                <a:cs typeface="NunitoSans-SemiBold"/>
              </a:rPr>
            </a:br>
            <a:endParaRPr lang="en-US" sz="300" dirty="0">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Long-Term Treasury Bond      4.0%</a:t>
            </a:r>
          </a:p>
          <a:p>
            <a:pPr marL="4763" algn="l">
              <a:lnSpc>
                <a:spcPts val="1035"/>
              </a:lnSpc>
              <a:tabLst>
                <a:tab pos="1714500" algn="l"/>
              </a:tabLst>
            </a:pPr>
            <a:r>
              <a:rPr lang="en-US" sz="900" b="1" spc="-10" dirty="0">
                <a:solidFill>
                  <a:srgbClr val="4A657A"/>
                </a:solidFill>
                <a:latin typeface="NunitoSans-SemiBold"/>
                <a:cs typeface="NunitoSans-SemiBold"/>
              </a:rPr>
              <a:t>Index Fund</a:t>
            </a:r>
          </a:p>
        </p:txBody>
      </p:sp>
      <p:sp>
        <p:nvSpPr>
          <p:cNvPr id="35" name="Rounded Rectangle 66">
            <a:extLst>
              <a:ext uri="{FF2B5EF4-FFF2-40B4-BE49-F238E27FC236}">
                <a16:creationId xmlns:a16="http://schemas.microsoft.com/office/drawing/2014/main" id="{420DDAF4-0FA0-C429-EA08-84BD11F1AAB1}"/>
              </a:ext>
            </a:extLst>
          </p:cNvPr>
          <p:cNvSpPr/>
          <p:nvPr/>
        </p:nvSpPr>
        <p:spPr>
          <a:xfrm>
            <a:off x="5356643" y="7949292"/>
            <a:ext cx="152400" cy="152400"/>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bject 35">
            <a:extLst>
              <a:ext uri="{FF2B5EF4-FFF2-40B4-BE49-F238E27FC236}">
                <a16:creationId xmlns:a16="http://schemas.microsoft.com/office/drawing/2014/main" id="{9F8009CE-811D-3F7C-3407-DCFD2073FB0B}"/>
              </a:ext>
            </a:extLst>
          </p:cNvPr>
          <p:cNvSpPr txBox="1"/>
          <p:nvPr/>
        </p:nvSpPr>
        <p:spPr>
          <a:xfrm>
            <a:off x="5565547" y="7698410"/>
            <a:ext cx="1508413" cy="598305"/>
          </a:xfrm>
          <a:prstGeom prst="rect">
            <a:avLst/>
          </a:prstGeom>
        </p:spPr>
        <p:txBody>
          <a:bodyPr vert="horz" wrap="square" lIns="0" tIns="12700" rIns="0" bIns="0" rtlCol="0">
            <a:spAutoFit/>
          </a:bodyPr>
          <a:lstStyle/>
          <a:p>
            <a:pPr marL="12700" marR="5080">
              <a:lnSpc>
                <a:spcPct val="138900"/>
              </a:lnSpc>
              <a:spcBef>
                <a:spcPts val="100"/>
              </a:spcBef>
              <a:tabLst>
                <a:tab pos="1143000" algn="l"/>
              </a:tabLst>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Equity	59.0%</a:t>
            </a:r>
          </a:p>
          <a:p>
            <a:pPr marL="12700" marR="5080">
              <a:lnSpc>
                <a:spcPct val="138900"/>
              </a:lnSpc>
              <a:spcBef>
                <a:spcPts val="100"/>
              </a:spcBef>
              <a:tabLst>
                <a:tab pos="1143000" algn="l"/>
              </a:tabLst>
            </a:pPr>
            <a:r>
              <a:rPr lang="en-US" sz="900" b="1" spc="-10" dirty="0">
                <a:solidFill>
                  <a:srgbClr val="4A657A"/>
                </a:solidFill>
                <a:latin typeface="NunitoSans-SemiBold"/>
                <a:cs typeface="NunitoSans-SemiBold"/>
              </a:rPr>
              <a:t>Non-U.S. Equity 	31.0%</a:t>
            </a:r>
          </a:p>
          <a:p>
            <a:pPr marL="12700" marR="5080">
              <a:lnSpc>
                <a:spcPct val="138900"/>
              </a:lnSpc>
              <a:spcBef>
                <a:spcPts val="100"/>
              </a:spcBef>
              <a:tabLst>
                <a:tab pos="1143000" algn="l"/>
              </a:tabLst>
            </a:pPr>
            <a:r>
              <a:rPr lang="en-US" sz="900" b="1" spc="-10" dirty="0">
                <a:solidFill>
                  <a:srgbClr val="4A657A"/>
                </a:solidFill>
                <a:latin typeface="NunitoSans-SemiBold"/>
                <a:cs typeface="NunitoSans-SemiBold"/>
              </a:rPr>
              <a:t>U.S. Fixed Income 	10.0%</a:t>
            </a:r>
          </a:p>
        </p:txBody>
      </p:sp>
      <p:graphicFrame>
        <p:nvGraphicFramePr>
          <p:cNvPr id="37" name="Chart 36">
            <a:extLst>
              <a:ext uri="{FF2B5EF4-FFF2-40B4-BE49-F238E27FC236}">
                <a16:creationId xmlns:a16="http://schemas.microsoft.com/office/drawing/2014/main" id="{6134C0B9-1D7A-8341-BC06-4A91E04521D8}"/>
              </a:ext>
            </a:extLst>
          </p:cNvPr>
          <p:cNvGraphicFramePr/>
          <p:nvPr>
            <p:extLst>
              <p:ext uri="{D42A27DB-BD31-4B8C-83A1-F6EECF244321}">
                <p14:modId xmlns:p14="http://schemas.microsoft.com/office/powerpoint/2010/main" val="3252457725"/>
              </p:ext>
            </p:extLst>
          </p:nvPr>
        </p:nvGraphicFramePr>
        <p:xfrm>
          <a:off x="5105400" y="6324600"/>
          <a:ext cx="2296541" cy="1465821"/>
        </p:xfrm>
        <a:graphic>
          <a:graphicData uri="http://schemas.openxmlformats.org/drawingml/2006/chart">
            <c:chart xmlns:c="http://schemas.openxmlformats.org/drawingml/2006/chart" xmlns:r="http://schemas.openxmlformats.org/officeDocument/2006/relationships" r:id="rId10"/>
          </a:graphicData>
        </a:graphic>
      </p:graphicFrame>
      <p:pic>
        <p:nvPicPr>
          <p:cNvPr id="39" name="object 39">
            <a:extLst>
              <a:ext uri="{FF2B5EF4-FFF2-40B4-BE49-F238E27FC236}">
                <a16:creationId xmlns:a16="http://schemas.microsoft.com/office/drawing/2014/main" id="{72D7A1FB-83B5-557F-815E-AB16B45FEABF}"/>
              </a:ext>
            </a:extLst>
          </p:cNvPr>
          <p:cNvPicPr/>
          <p:nvPr/>
        </p:nvPicPr>
        <p:blipFill>
          <a:blip r:embed="rId11" cstate="print"/>
          <a:stretch>
            <a:fillRect/>
          </a:stretch>
        </p:blipFill>
        <p:spPr>
          <a:xfrm flipV="1">
            <a:off x="5356643" y="8154690"/>
            <a:ext cx="152400" cy="152400"/>
          </a:xfrm>
          <a:prstGeom prst="rect">
            <a:avLst/>
          </a:prstGeom>
          <a:solidFill>
            <a:srgbClr val="97D1F1"/>
          </a:solidFill>
        </p:spPr>
      </p:pic>
      <p:sp>
        <p:nvSpPr>
          <p:cNvPr id="41" name="Rounded Rectangle 61">
            <a:extLst>
              <a:ext uri="{FF2B5EF4-FFF2-40B4-BE49-F238E27FC236}">
                <a16:creationId xmlns:a16="http://schemas.microsoft.com/office/drawing/2014/main" id="{EB60979D-8DAD-CA21-3458-12479A2E5BDF}"/>
              </a:ext>
            </a:extLst>
          </p:cNvPr>
          <p:cNvSpPr/>
          <p:nvPr/>
        </p:nvSpPr>
        <p:spPr>
          <a:xfrm>
            <a:off x="5356643" y="7734945"/>
            <a:ext cx="152400" cy="15240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4000448" cy="19749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sz="1200" b="1" spc="-20" dirty="0">
                <a:solidFill>
                  <a:srgbClr val="708493"/>
                </a:solidFill>
                <a:latin typeface="NunitoSans-SemiBold"/>
                <a:cs typeface="NunitoSans-SemiBold"/>
              </a:rPr>
              <a:t>20</a:t>
            </a:r>
            <a:r>
              <a:rPr lang="en-US" sz="1200" b="1" spc="-20" dirty="0">
                <a:solidFill>
                  <a:srgbClr val="708493"/>
                </a:solidFill>
                <a:latin typeface="NunitoSans-SemiBold"/>
                <a:cs typeface="NunitoSans-SemiBold"/>
              </a:rPr>
              <a:t>70 or Later</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2" name="object 36">
            <a:extLst>
              <a:ext uri="{FF2B5EF4-FFF2-40B4-BE49-F238E27FC236}">
                <a16:creationId xmlns:a16="http://schemas.microsoft.com/office/drawing/2014/main" id="{2821AA65-B47A-43DF-A144-156B6AE7235C}"/>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3" name="TextBox 52">
            <a:extLst>
              <a:ext uri="{FF2B5EF4-FFF2-40B4-BE49-F238E27FC236}">
                <a16:creationId xmlns:a16="http://schemas.microsoft.com/office/drawing/2014/main" id="{EF45F588-15F0-4145-91E5-48273B717E0F}"/>
              </a:ext>
            </a:extLst>
          </p:cNvPr>
          <p:cNvSpPr txBox="1"/>
          <p:nvPr/>
        </p:nvSpPr>
        <p:spPr>
          <a:xfrm>
            <a:off x="444964" y="9553249"/>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55" name="object 3">
            <a:extLst>
              <a:ext uri="{FF2B5EF4-FFF2-40B4-BE49-F238E27FC236}">
                <a16:creationId xmlns:a16="http://schemas.microsoft.com/office/drawing/2014/main" id="{755314C1-B7F5-4180-8B89-FAB4277D08D6}"/>
              </a:ext>
            </a:extLst>
          </p:cNvPr>
          <p:cNvSpPr txBox="1"/>
          <p:nvPr/>
        </p:nvSpPr>
        <p:spPr>
          <a:xfrm>
            <a:off x="533400" y="1066824"/>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December 31, 2024. </a:t>
            </a:r>
          </a:p>
          <a:p>
            <a:pPr marL="12700">
              <a:lnSpc>
                <a:spcPct val="100000"/>
              </a:lnSpc>
              <a:spcBef>
                <a:spcPts val="125"/>
              </a:spcBef>
            </a:pPr>
            <a:endParaRPr lang="en-US" sz="900" dirty="0">
              <a:latin typeface="Nunito-Black"/>
              <a:cs typeface="Nunito-Black"/>
            </a:endParaRPr>
          </a:p>
        </p:txBody>
      </p:sp>
      <p:sp>
        <p:nvSpPr>
          <p:cNvPr id="2" name="object 35">
            <a:extLst>
              <a:ext uri="{FF2B5EF4-FFF2-40B4-BE49-F238E27FC236}">
                <a16:creationId xmlns:a16="http://schemas.microsoft.com/office/drawing/2014/main" id="{A70F7472-7F80-9C94-2A44-8E79DD68047E}"/>
              </a:ext>
            </a:extLst>
          </p:cNvPr>
          <p:cNvSpPr txBox="1"/>
          <p:nvPr/>
        </p:nvSpPr>
        <p:spPr>
          <a:xfrm>
            <a:off x="540173" y="6255173"/>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5" name="Picture 4">
            <a:extLst>
              <a:ext uri="{FF2B5EF4-FFF2-40B4-BE49-F238E27FC236}">
                <a16:creationId xmlns:a16="http://schemas.microsoft.com/office/drawing/2014/main" id="{DECA4E33-5603-F6C8-FE9B-5A2CBCD74048}"/>
              </a:ext>
            </a:extLst>
          </p:cNvPr>
          <p:cNvPicPr>
            <a:picLocks noChangeAspect="1"/>
          </p:cNvPicPr>
          <p:nvPr/>
        </p:nvPicPr>
        <p:blipFill>
          <a:blip r:embed="rId3"/>
          <a:stretch>
            <a:fillRect/>
          </a:stretch>
        </p:blipFill>
        <p:spPr>
          <a:xfrm>
            <a:off x="517236" y="4041449"/>
            <a:ext cx="3613216" cy="1660126"/>
          </a:xfrm>
          <a:prstGeom prst="rect">
            <a:avLst/>
          </a:prstGeom>
        </p:spPr>
      </p:pic>
      <p:pic>
        <p:nvPicPr>
          <p:cNvPr id="6" name="Picture 5">
            <a:extLst>
              <a:ext uri="{FF2B5EF4-FFF2-40B4-BE49-F238E27FC236}">
                <a16:creationId xmlns:a16="http://schemas.microsoft.com/office/drawing/2014/main" id="{451EFC51-27C9-620C-464E-0C74FB72EC85}"/>
              </a:ext>
            </a:extLst>
          </p:cNvPr>
          <p:cNvPicPr>
            <a:picLocks noChangeAspect="1"/>
          </p:cNvPicPr>
          <p:nvPr/>
        </p:nvPicPr>
        <p:blipFill>
          <a:blip r:embed="rId4"/>
          <a:stretch>
            <a:fillRect/>
          </a:stretch>
        </p:blipFill>
        <p:spPr>
          <a:xfrm>
            <a:off x="517236" y="1478928"/>
            <a:ext cx="6751955" cy="228864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8999900"/>
          </a:xfrm>
          <a:prstGeom prst="rect">
            <a:avLst/>
          </a:prstGeom>
          <a:noFill/>
        </p:spPr>
        <p:txBody>
          <a:bodyPr wrap="square" rtlCol="0">
            <a:spAutoFit/>
          </a:bodyPr>
          <a:lstStyle/>
          <a:p>
            <a:pPr>
              <a:spcAft>
                <a:spcPts val="60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a:t>
            </a:r>
          </a:p>
          <a:p>
            <a:pPr>
              <a:spcAft>
                <a:spcPts val="660"/>
              </a:spcAft>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a:spcAft>
                <a:spcPts val="660"/>
              </a:spcAft>
            </a:pPr>
            <a:endParaRPr lang="en-US" sz="800" dirty="0">
              <a:latin typeface="Nunito Sans" pitchFamily="2" charset="0"/>
            </a:endParaRPr>
          </a:p>
          <a:p>
            <a:pPr rtl="0">
              <a:spcAft>
                <a:spcPts val="500"/>
              </a:spcAft>
            </a:pPr>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3152890"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2070 or Later</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4010713"/>
          </a:xfrm>
          <a:prstGeom prst="rect">
            <a:avLst/>
          </a:prstGeom>
          <a:noFill/>
        </p:spPr>
        <p:txBody>
          <a:bodyPr wrap="square" rtlCol="0">
            <a:spAutoFit/>
          </a:bodyPr>
          <a:lstStyle/>
          <a:p>
            <a:pPr rtl="0">
              <a:spcAft>
                <a:spcPts val="600"/>
              </a:spcAft>
            </a:pPr>
            <a:r>
              <a:rPr lang="en-US" sz="1000" b="1" dirty="0">
                <a:latin typeface="Nunito Sans" pitchFamily="2" charset="0"/>
              </a:rPr>
              <a:t>Important Information About This Fact Sheet</a:t>
            </a: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dirty="0">
                <a:latin typeface="Nunito Sans" pitchFamily="2" charset="0"/>
              </a:rPr>
              <a:t>BNYA-VEST-111-24</a:t>
            </a:r>
          </a:p>
          <a:p>
            <a:pPr rtl="0"/>
            <a:endParaRPr lang="en-US" sz="800" b="1" dirty="0">
              <a:latin typeface="Nunito Sans" pitchFamily="2" charset="0"/>
            </a:endParaRPr>
          </a:p>
          <a:p>
            <a:pPr rtl="0"/>
            <a:r>
              <a:rPr lang="en-US" sz="800" b="1" dirty="0">
                <a:latin typeface="Nunito Sans" pitchFamily="2" charset="0"/>
              </a:rPr>
              <a:t>Glossary of Terms</a:t>
            </a:r>
          </a:p>
          <a:p>
            <a:pPr rtl="0"/>
            <a:endParaRPr lang="en-US" sz="800"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rtl="0">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spcAft>
                <a:spcPts val="500"/>
              </a:spcAft>
            </a:pPr>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3152890"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2070 or Later</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2077191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2859</TotalTime>
  <Words>2956</Words>
  <Application>Microsoft Office PowerPoint</Application>
  <PresentationFormat>Custom</PresentationFormat>
  <Paragraphs>89</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Target  Retirement  Strategy: 2070 or later</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DeLeo, Amber</dc:creator>
  <cp:lastModifiedBy>Armstrong, Andrew</cp:lastModifiedBy>
  <cp:revision>80</cp:revision>
  <dcterms:created xsi:type="dcterms:W3CDTF">2022-05-04T21:48:43Z</dcterms:created>
  <dcterms:modified xsi:type="dcterms:W3CDTF">2025-01-21T21:02:45Z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2022-07-28T10:21:58Z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ba5f8ae6-27c8-477d-a209-a2e01915d570</vt:lpwstr>
  </property>
  <property fmtid="{D5CDD505-2E9C-101B-9397-08002B2CF9AE}" pid="11" name="MSIP_Label_5781dfe3-6600-4878-ab62-89c56005e52a_ContentBits">
    <vt:lpwstr>0</vt:lpwstr>
  </property>
</Properties>
</file>