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454"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1632" userDrawn="1">
          <p15:clr>
            <a:srgbClr val="A4A3A4"/>
          </p15:clr>
        </p15:guide>
        <p15:guide id="2" pos="3024" userDrawn="1">
          <p15:clr>
            <a:srgbClr val="A4A3A4"/>
          </p15:clr>
        </p15:guide>
        <p15:guide id="3" orient="horz" pos="6096" userDrawn="1">
          <p15:clr>
            <a:srgbClr val="A4A3A4"/>
          </p15:clr>
        </p15:guide>
        <p15:guide id="4" orient="horz" pos="3768" userDrawn="1">
          <p15:clr>
            <a:srgbClr val="A4A3A4"/>
          </p15:clr>
        </p15:guide>
        <p15:guide id="5" pos="336" userDrawn="1">
          <p15:clr>
            <a:srgbClr val="A4A3A4"/>
          </p15:clr>
        </p15:guide>
        <p15:guide id="6" pos="4464" userDrawn="1">
          <p15:clr>
            <a:srgbClr val="A4A3A4"/>
          </p15:clr>
        </p15:guide>
        <p15:guide id="7" orient="horz" pos="912" userDrawn="1">
          <p15:clr>
            <a:srgbClr val="A4A3A4"/>
          </p15:clr>
        </p15:guide>
        <p15:guide id="8" orient="horz" pos="2208" userDrawn="1">
          <p15:clr>
            <a:srgbClr val="A4A3A4"/>
          </p15:clr>
        </p15:guide>
        <p15:guide id="9" orient="horz" pos="2256" userDrawn="1">
          <p15:clr>
            <a:srgbClr val="A4A3A4"/>
          </p15:clr>
        </p15:guide>
        <p15:guide id="10" orient="horz" pos="1776" userDrawn="1">
          <p15:clr>
            <a:srgbClr val="A4A3A4"/>
          </p15:clr>
        </p15:guide>
        <p15:guide id="11" orient="horz" pos="2688" userDrawn="1">
          <p15:clr>
            <a:srgbClr val="A4A3A4"/>
          </p15:clr>
        </p15:guide>
        <p15:guide id="12" pos="3264" userDrawn="1">
          <p15:clr>
            <a:srgbClr val="A4A3A4"/>
          </p15:clr>
        </p15:guide>
        <p15:guide id="13" pos="4608" userDrawn="1">
          <p15:clr>
            <a:srgbClr val="A4A3A4"/>
          </p15:clr>
        </p15:guide>
        <p15:guide id="14" orient="horz" pos="3912" userDrawn="1">
          <p15:clr>
            <a:srgbClr val="A4A3A4"/>
          </p15:clr>
        </p15:guide>
        <p15:guide id="15" orient="horz" pos="2784" userDrawn="1">
          <p15:clr>
            <a:srgbClr val="A4A3A4"/>
          </p15:clr>
        </p15:guide>
        <p15:guide id="16" pos="280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64A2"/>
    <a:srgbClr val="97D1F1"/>
    <a:srgbClr val="D5EFFC"/>
    <a:srgbClr val="4A657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4654"/>
  </p:normalViewPr>
  <p:slideViewPr>
    <p:cSldViewPr snapToGrid="0">
      <p:cViewPr varScale="1">
        <p:scale>
          <a:sx n="103" d="100"/>
          <a:sy n="103" d="100"/>
        </p:scale>
        <p:origin x="6618" y="138"/>
      </p:cViewPr>
      <p:guideLst>
        <p:guide orient="horz" pos="1632"/>
        <p:guide pos="3024"/>
        <p:guide orient="horz" pos="6096"/>
        <p:guide orient="horz" pos="3768"/>
        <p:guide pos="336"/>
        <p:guide pos="4464"/>
        <p:guide orient="horz" pos="912"/>
        <p:guide orient="horz" pos="2208"/>
        <p:guide orient="horz" pos="2256"/>
        <p:guide orient="horz" pos="1776"/>
        <p:guide orient="horz" pos="2688"/>
        <p:guide pos="3264"/>
        <p:guide pos="4608"/>
        <p:guide orient="horz" pos="3912"/>
        <p:guide orient="horz" pos="2784"/>
        <p:guide pos="28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5EFFC"/>
              </a:solidFill>
              <a:ln w="19050">
                <a:noFill/>
              </a:ln>
              <a:effectLst/>
            </c:spPr>
            <c:extLst>
              <c:ext xmlns:c16="http://schemas.microsoft.com/office/drawing/2014/chart" uri="{C3380CC4-5D6E-409C-BE32-E72D297353CC}">
                <c16:uniqueId val="{00000001-06E3-4EDF-B461-CE82639E4C7F}"/>
              </c:ext>
            </c:extLst>
          </c:dPt>
          <c:dPt>
            <c:idx val="1"/>
            <c:bubble3D val="0"/>
            <c:spPr>
              <a:solidFill>
                <a:srgbClr val="97D1F1"/>
              </a:solidFill>
              <a:ln w="19050">
                <a:noFill/>
              </a:ln>
              <a:effectLst/>
            </c:spPr>
            <c:extLst>
              <c:ext xmlns:c16="http://schemas.microsoft.com/office/drawing/2014/chart" uri="{C3380CC4-5D6E-409C-BE32-E72D297353CC}">
                <c16:uniqueId val="{00000003-06E3-4EDF-B461-CE82639E4C7F}"/>
              </c:ext>
            </c:extLst>
          </c:dPt>
          <c:dPt>
            <c:idx val="2"/>
            <c:bubble3D val="0"/>
            <c:spPr>
              <a:solidFill>
                <a:srgbClr val="97D1F1"/>
              </a:solidFill>
              <a:ln w="19050">
                <a:noFill/>
              </a:ln>
              <a:effectLst/>
            </c:spPr>
            <c:extLst>
              <c:ext xmlns:c16="http://schemas.microsoft.com/office/drawing/2014/chart" uri="{C3380CC4-5D6E-409C-BE32-E72D297353CC}">
                <c16:uniqueId val="{00000005-06E3-4EDF-B461-CE82639E4C7F}"/>
              </c:ext>
            </c:extLst>
          </c:dPt>
          <c:dPt>
            <c:idx val="3"/>
            <c:bubble3D val="0"/>
            <c:spPr>
              <a:solidFill>
                <a:schemeClr val="accent1">
                  <a:lumMod val="75000"/>
                </a:schemeClr>
              </a:solidFill>
              <a:ln w="19050">
                <a:noFill/>
              </a:ln>
              <a:effectLst/>
            </c:spPr>
            <c:extLst>
              <c:ext xmlns:c16="http://schemas.microsoft.com/office/drawing/2014/chart" uri="{C3380CC4-5D6E-409C-BE32-E72D297353CC}">
                <c16:uniqueId val="{00000007-06E3-4EDF-B461-CE82639E4C7F}"/>
              </c:ext>
            </c:extLst>
          </c:dPt>
          <c:dPt>
            <c:idx val="4"/>
            <c:bubble3D val="0"/>
            <c:spPr>
              <a:solidFill>
                <a:srgbClr val="EEDF9B"/>
              </a:solidFill>
              <a:ln w="19050">
                <a:noFill/>
              </a:ln>
              <a:effectLst/>
            </c:spPr>
            <c:extLst>
              <c:ext xmlns:c16="http://schemas.microsoft.com/office/drawing/2014/chart" uri="{C3380CC4-5D6E-409C-BE32-E72D297353CC}">
                <c16:uniqueId val="{00000009-06E3-4EDF-B461-CE82639E4C7F}"/>
              </c:ext>
            </c:extLst>
          </c:dPt>
          <c:cat>
            <c:strRef>
              <c:f>Sheet1!$A$2:$A$6</c:f>
              <c:strCache>
                <c:ptCount val="3"/>
                <c:pt idx="0">
                  <c:v>USE</c:v>
                </c:pt>
                <c:pt idx="1">
                  <c:v>Non USE</c:v>
                </c:pt>
                <c:pt idx="2">
                  <c:v>US FI</c:v>
                </c:pt>
              </c:strCache>
            </c:strRef>
          </c:cat>
          <c:val>
            <c:numRef>
              <c:f>Sheet1!$B$2:$B$6</c:f>
              <c:numCache>
                <c:formatCode>General</c:formatCode>
                <c:ptCount val="5"/>
                <c:pt idx="0">
                  <c:v>0</c:v>
                </c:pt>
                <c:pt idx="1">
                  <c:v>0</c:v>
                </c:pt>
                <c:pt idx="2">
                  <c:v>97</c:v>
                </c:pt>
                <c:pt idx="3">
                  <c:v>3</c:v>
                </c:pt>
                <c:pt idx="4">
                  <c:v>0</c:v>
                </c:pt>
              </c:numCache>
            </c:numRef>
          </c:val>
          <c:extLst>
            <c:ext xmlns:c16="http://schemas.microsoft.com/office/drawing/2014/chart" uri="{C3380CC4-5D6E-409C-BE32-E72D297353CC}">
              <c16:uniqueId val="{0000000A-06E3-4EDF-B461-CE82639E4C7F}"/>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E1AA7740-AF3F-2143-9636-3EA1FD3A973A}"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3F2F33B7-5B33-B247-8FE6-122C586BD8C6}" type="slidenum">
              <a:rPr lang="en-US" smtClean="0"/>
              <a:t>‹#›</a:t>
            </a:fld>
            <a:endParaRPr lang="en-US"/>
          </a:p>
        </p:txBody>
      </p:sp>
    </p:spTree>
    <p:extLst>
      <p:ext uri="{BB962C8B-B14F-4D97-AF65-F5344CB8AC3E}">
        <p14:creationId xmlns:p14="http://schemas.microsoft.com/office/powerpoint/2010/main" val="689945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2F33B7-5B33-B247-8FE6-122C586BD8C6}" type="slidenum">
              <a:rPr lang="en-US" smtClean="0"/>
              <a:t>1</a:t>
            </a:fld>
            <a:endParaRPr lang="en-US"/>
          </a:p>
        </p:txBody>
      </p:sp>
    </p:spTree>
    <p:extLst>
      <p:ext uri="{BB962C8B-B14F-4D97-AF65-F5344CB8AC3E}">
        <p14:creationId xmlns:p14="http://schemas.microsoft.com/office/powerpoint/2010/main" val="1425792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mailto:info@vestwell.com" TargetMode="External"/><Relationship Id="rId5" Type="http://schemas.openxmlformats.org/officeDocument/2006/relationships/image" Target="../media/image3.png"/><Relationship Id="rId10"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81600" y="2819400"/>
            <a:ext cx="2289294" cy="1756891"/>
          </a:xfrm>
          <a:prstGeom prst="rect">
            <a:avLst/>
          </a:prstGeom>
        </p:spPr>
        <p:txBody>
          <a:bodyPr vert="horz" wrap="square" lIns="0" tIns="12700" rIns="0" bIns="0" rtlCol="0">
            <a:spAutoFit/>
          </a:bodyPr>
          <a:lstStyle/>
          <a:p>
            <a:pPr marL="6350">
              <a:tabLst>
                <a:tab pos="1887538" algn="l"/>
              </a:tabLst>
            </a:pPr>
            <a:r>
              <a:rPr lang="en-US" sz="900" b="1" dirty="0">
                <a:solidFill>
                  <a:srgbClr val="4A657A"/>
                </a:solidFill>
                <a:latin typeface="NunitoSans-SemiBold"/>
                <a:cs typeface="NunitoSans-SemiBold"/>
              </a:rPr>
              <a:t>Fidelity® U.S. Bond Index Fund	43.0%</a:t>
            </a:r>
          </a:p>
          <a:p>
            <a:pPr marL="6350">
              <a:tabLst>
                <a:tab pos="1806575" algn="l"/>
              </a:tabLst>
            </a:pPr>
            <a:r>
              <a:rPr lang="en-US" sz="600" b="1" dirty="0">
                <a:solidFill>
                  <a:schemeClr val="bg1"/>
                </a:solidFill>
                <a:latin typeface="NunitoSans-SemiBold"/>
                <a:cs typeface="NunitoSans-SemiBold"/>
              </a:rPr>
              <a:t>m</a:t>
            </a:r>
          </a:p>
          <a:p>
            <a:pPr marL="6350">
              <a:tabLst>
                <a:tab pos="1887538" algn="l"/>
              </a:tabLst>
            </a:pPr>
            <a:r>
              <a:rPr lang="en-US" sz="900" b="1" dirty="0">
                <a:solidFill>
                  <a:srgbClr val="4A657A"/>
                </a:solidFill>
                <a:latin typeface="NunitoSans-SemiBold"/>
                <a:cs typeface="NunitoSans-SemiBold"/>
              </a:rPr>
              <a:t>Schwab U.S. Aggregate Bond Index	42.0%</a:t>
            </a:r>
          </a:p>
          <a:p>
            <a:pPr marL="6350">
              <a:tabLst>
                <a:tab pos="1887538" algn="l"/>
              </a:tabLst>
            </a:pPr>
            <a:r>
              <a:rPr lang="en-US" sz="900" b="1" dirty="0">
                <a:solidFill>
                  <a:srgbClr val="4A657A"/>
                </a:solidFill>
                <a:latin typeface="NunitoSans-SemiBold"/>
                <a:cs typeface="NunitoSans-SemiBold"/>
              </a:rPr>
              <a:t>Fund</a:t>
            </a:r>
          </a:p>
          <a:p>
            <a:pPr marL="6350">
              <a:tabLst>
                <a:tab pos="1806575" algn="l"/>
              </a:tabLst>
            </a:pPr>
            <a:r>
              <a:rPr lang="en-US" sz="600" b="1" dirty="0">
                <a:solidFill>
                  <a:schemeClr val="bg1"/>
                </a:solidFill>
                <a:latin typeface="NunitoSans-SemiBold"/>
                <a:cs typeface="NunitoSans-SemiBold"/>
              </a:rPr>
              <a:t>M</a:t>
            </a:r>
          </a:p>
          <a:p>
            <a:pPr marL="6350">
              <a:tabLst>
                <a:tab pos="1887538" algn="l"/>
              </a:tabLst>
            </a:pPr>
            <a:r>
              <a:rPr lang="en-US" sz="900" b="1" dirty="0">
                <a:solidFill>
                  <a:srgbClr val="4A657A"/>
                </a:solidFill>
                <a:latin typeface="NunitoSans-SemiBold"/>
                <a:cs typeface="NunitoSans-SemiBold"/>
              </a:rPr>
              <a:t>Schwab Treasury Inflation Protected 	  7.0%</a:t>
            </a:r>
          </a:p>
          <a:p>
            <a:pPr marL="6350">
              <a:tabLst>
                <a:tab pos="1806575" algn="l"/>
              </a:tabLst>
            </a:pPr>
            <a:r>
              <a:rPr lang="en-US" sz="900" b="1" dirty="0">
                <a:solidFill>
                  <a:srgbClr val="4A657A"/>
                </a:solidFill>
                <a:latin typeface="NunitoSans-SemiBold"/>
                <a:cs typeface="NunitoSans-SemiBold"/>
              </a:rPr>
              <a:t>Securities Index Fund</a:t>
            </a:r>
          </a:p>
          <a:p>
            <a:pPr marL="6350">
              <a:tabLst>
                <a:tab pos="1806575" algn="l"/>
              </a:tabLst>
            </a:pPr>
            <a:r>
              <a:rPr lang="en-US" sz="600" b="1" dirty="0">
                <a:solidFill>
                  <a:schemeClr val="bg1"/>
                </a:solidFill>
                <a:latin typeface="NunitoSans-SemiBold"/>
                <a:cs typeface="NunitoSans-SemiBold"/>
              </a:rPr>
              <a:t>m</a:t>
            </a:r>
          </a:p>
          <a:p>
            <a:pPr marL="6350">
              <a:tabLst>
                <a:tab pos="1887538" algn="l"/>
              </a:tabLst>
            </a:pPr>
            <a:r>
              <a:rPr lang="en-US" sz="900" b="1" dirty="0">
                <a:solidFill>
                  <a:srgbClr val="4A657A"/>
                </a:solidFill>
                <a:latin typeface="NunitoSans-SemiBold"/>
                <a:cs typeface="NunitoSans-SemiBold"/>
              </a:rPr>
              <a:t>Fidelity® Long-Term Treasury Bond 	  5.0%</a:t>
            </a:r>
          </a:p>
          <a:p>
            <a:pPr marL="6350">
              <a:tabLst>
                <a:tab pos="1806575" algn="l"/>
              </a:tabLst>
            </a:pPr>
            <a:r>
              <a:rPr lang="en-US" sz="900" b="1" dirty="0">
                <a:solidFill>
                  <a:srgbClr val="4A657A"/>
                </a:solidFill>
                <a:latin typeface="NunitoSans-SemiBold"/>
                <a:cs typeface="NunitoSans-SemiBold"/>
              </a:rPr>
              <a:t>Index Fund</a:t>
            </a:r>
          </a:p>
          <a:p>
            <a:pPr marL="6350">
              <a:tabLst>
                <a:tab pos="1806575" algn="l"/>
              </a:tabLst>
            </a:pPr>
            <a:endParaRPr lang="en-US" sz="600" b="1" dirty="0">
              <a:solidFill>
                <a:schemeClr val="bg1"/>
              </a:solidFill>
              <a:latin typeface="NunitoSans-SemiBold"/>
              <a:cs typeface="NunitoSans-SemiBold"/>
            </a:endParaRPr>
          </a:p>
          <a:p>
            <a:pPr marL="6350">
              <a:tabLst>
                <a:tab pos="1944688" algn="l"/>
              </a:tabLst>
            </a:pPr>
            <a:r>
              <a:rPr lang="en-US" sz="900" b="1" dirty="0">
                <a:solidFill>
                  <a:srgbClr val="4A657A"/>
                </a:solidFill>
                <a:latin typeface="NunitoSans-SemiBold"/>
                <a:cs typeface="NunitoSans-SemiBold"/>
              </a:rPr>
              <a:t>Vanguard Emerging Markets Bond 	3.0%</a:t>
            </a:r>
          </a:p>
          <a:p>
            <a:pPr marL="6350">
              <a:tabLst>
                <a:tab pos="1806575" algn="l"/>
              </a:tabLst>
            </a:pPr>
            <a:r>
              <a:rPr lang="en-US" sz="900" b="1" dirty="0">
                <a:solidFill>
                  <a:srgbClr val="4A657A"/>
                </a:solidFill>
                <a:latin typeface="NunitoSans-SemiBold"/>
                <a:cs typeface="NunitoSans-SemiBold"/>
              </a:rPr>
              <a:t>Fund Admiral Shares</a:t>
            </a:r>
          </a:p>
          <a:p>
            <a:pPr marL="6350">
              <a:lnSpc>
                <a:spcPts val="1035"/>
              </a:lnSpc>
              <a:tabLst>
                <a:tab pos="1806575" algn="l"/>
              </a:tabLst>
            </a:pP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4111803" cy="1305486"/>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br>
              <a:rPr lang="en-US" spc="-145" dirty="0"/>
            </a:br>
            <a:r>
              <a:rPr spc="-20" dirty="0"/>
              <a:t>Retirement </a:t>
            </a:r>
            <a:br>
              <a:rPr lang="en-US" spc="-20" dirty="0"/>
            </a:br>
            <a:r>
              <a:rPr dirty="0"/>
              <a:t>Strategy:</a:t>
            </a:r>
            <a:r>
              <a:rPr spc="-120" dirty="0"/>
              <a:t> </a:t>
            </a:r>
            <a:r>
              <a:rPr lang="en-US" spc="-20" dirty="0"/>
              <a:t>Conservative</a:t>
            </a:r>
            <a:endParaRPr spc="-20" dirty="0"/>
          </a:p>
        </p:txBody>
      </p:sp>
      <p:sp>
        <p:nvSpPr>
          <p:cNvPr id="7" name="object 7"/>
          <p:cNvSpPr/>
          <p:nvPr/>
        </p:nvSpPr>
        <p:spPr>
          <a:xfrm>
            <a:off x="499363" y="2524172"/>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lang="en-US" sz="1200" b="1" spc="-10" dirty="0">
                <a:solidFill>
                  <a:srgbClr val="002C40"/>
                </a:solidFill>
                <a:latin typeface="NunitoSans-SemiBold"/>
                <a:cs typeface="NunitoSans-SemiBold"/>
              </a:rPr>
              <a: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253221"/>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81600" y="2631003"/>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43500" y="3007442"/>
            <a:ext cx="2171700" cy="45719"/>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43500" y="3706796"/>
            <a:ext cx="2171700" cy="45719"/>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9495" y="53233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9495" y="447793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80965" y="6064537"/>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342150"/>
            <a:ext cx="3894456" cy="1338956"/>
          </a:xfrm>
          <a:prstGeom prst="rect">
            <a:avLst/>
          </a:prstGeom>
        </p:spPr>
        <p:txBody>
          <a:bodyPr vert="horz" wrap="square" lIns="0" tIns="12700" rIns="0" bIns="0" rtlCol="0">
            <a:spAutoFit/>
          </a:bodyPr>
          <a:lstStyle/>
          <a:p>
            <a:pPr marL="12700" marR="5080">
              <a:lnSpc>
                <a:spcPct val="116700"/>
              </a:lnSpc>
              <a:spcBef>
                <a:spcPts val="1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may be </a:t>
            </a:r>
            <a:r>
              <a:rPr sz="1000" b="1" dirty="0">
                <a:solidFill>
                  <a:srgbClr val="4A657A"/>
                </a:solidFill>
                <a:latin typeface="NunitoSans-SemiBold"/>
                <a:cs typeface="NunitoSans-SemiBold"/>
              </a:rPr>
              <a:t>appropriate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lang="en-US" sz="1000" b="1" dirty="0">
                <a:solidFill>
                  <a:srgbClr val="4A657A"/>
                </a:solidFill>
                <a:latin typeface="NunitoSans-SemiBold"/>
                <a:cs typeface="NunitoSans-SemiBold"/>
              </a:rPr>
              <a:t> investor with a short-term investment horizon, seeking preservation of capital with the potential for longer-term growth, and a somewhat low tolerance for risk.</a:t>
            </a:r>
            <a:endParaRPr sz="1000" dirty="0">
              <a:latin typeface="NunitoSans-SemiBold"/>
              <a:cs typeface="NunitoSans-SemiBold"/>
            </a:endParaRP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to grow invested capital over the long term with a low level of volatility. The portfolio is comprised of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lang="en-US" sz="1000" b="1" dirty="0">
                <a:solidFill>
                  <a:srgbClr val="4A657A"/>
                </a:solidFill>
                <a:latin typeface="NunitoSans-SemiBold"/>
                <a:cs typeface="NunitoSans-SemiBold"/>
              </a:rPr>
              <a:t> designed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7007113"/>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95085"/>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1973" y="4954393"/>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17094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398212"/>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39" name="object 39"/>
          <p:cNvPicPr/>
          <p:nvPr/>
        </p:nvPicPr>
        <p:blipFill>
          <a:blip r:embed="rId3" cstate="print"/>
          <a:stretch>
            <a:fillRect/>
          </a:stretch>
        </p:blipFill>
        <p:spPr>
          <a:xfrm>
            <a:off x="5234243" y="7539401"/>
            <a:ext cx="101498" cy="101498"/>
          </a:xfrm>
          <a:prstGeom prst="rect">
            <a:avLst/>
          </a:prstGeom>
          <a:solidFill>
            <a:schemeClr val="bg1"/>
          </a:solidFill>
        </p:spPr>
      </p:pic>
      <p:pic>
        <p:nvPicPr>
          <p:cNvPr id="42" name="object 42"/>
          <p:cNvPicPr/>
          <p:nvPr/>
        </p:nvPicPr>
        <p:blipFill>
          <a:blip r:embed="rId4" cstate="print"/>
          <a:stretch>
            <a:fillRect/>
          </a:stretch>
        </p:blipFill>
        <p:spPr>
          <a:xfrm>
            <a:off x="3872735" y="4961896"/>
            <a:ext cx="241274" cy="241261"/>
          </a:xfrm>
          <a:prstGeom prst="rect">
            <a:avLst/>
          </a:prstGeom>
        </p:spPr>
      </p:pic>
      <p:pic>
        <p:nvPicPr>
          <p:cNvPr id="43" name="object 43"/>
          <p:cNvPicPr/>
          <p:nvPr/>
        </p:nvPicPr>
        <p:blipFill>
          <a:blip r:embed="rId5"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3929695794"/>
              </p:ext>
            </p:extLst>
          </p:nvPr>
        </p:nvGraphicFramePr>
        <p:xfrm>
          <a:off x="642958" y="2857500"/>
          <a:ext cx="4296191" cy="2864485"/>
        </p:xfrm>
        <a:graphic>
          <a:graphicData uri="http://schemas.openxmlformats.org/drawingml/2006/table">
            <a:tbl>
              <a:tblPr firstRow="1" bandRow="1">
                <a:tableStyleId>{2D5ABB26-0587-4C30-8999-92F81FD0307C}</a:tableStyleId>
              </a:tblPr>
              <a:tblGrid>
                <a:gridCol w="2044569">
                  <a:extLst>
                    <a:ext uri="{9D8B030D-6E8A-4147-A177-3AD203B41FA5}">
                      <a16:colId xmlns:a16="http://schemas.microsoft.com/office/drawing/2014/main" val="20000"/>
                    </a:ext>
                  </a:extLst>
                </a:gridCol>
                <a:gridCol w="1884473">
                  <a:extLst>
                    <a:ext uri="{9D8B030D-6E8A-4147-A177-3AD203B41FA5}">
                      <a16:colId xmlns:a16="http://schemas.microsoft.com/office/drawing/2014/main" val="20001"/>
                    </a:ext>
                  </a:extLst>
                </a:gridCol>
                <a:gridCol w="367149">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6.50</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3.34%</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6" cstate="print"/>
          <a:stretch>
            <a:fillRect/>
          </a:stretch>
        </p:blipFill>
        <p:spPr>
          <a:xfrm>
            <a:off x="2827779" y="5398554"/>
            <a:ext cx="241274" cy="241261"/>
          </a:xfrm>
          <a:prstGeom prst="rect">
            <a:avLst/>
          </a:prstGeom>
        </p:spPr>
      </p:pic>
      <p:pic>
        <p:nvPicPr>
          <p:cNvPr id="49" name="object 49"/>
          <p:cNvPicPr/>
          <p:nvPr/>
        </p:nvPicPr>
        <p:blipFill>
          <a:blip r:embed="rId7"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flipV="1">
            <a:off x="5143500" y="3332599"/>
            <a:ext cx="2171700" cy="45719"/>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6550" y="3036882"/>
            <a:ext cx="1027508" cy="283451"/>
          </a:xfrm>
          <a:prstGeom prst="rect">
            <a:avLst/>
          </a:prstGeom>
        </p:spPr>
      </p:pic>
      <p:sp>
        <p:nvSpPr>
          <p:cNvPr id="55" name="object 18">
            <a:extLst>
              <a:ext uri="{FF2B5EF4-FFF2-40B4-BE49-F238E27FC236}">
                <a16:creationId xmlns:a16="http://schemas.microsoft.com/office/drawing/2014/main" id="{8525F8FC-0487-F46B-59F7-DA7810F8CB25}"/>
              </a:ext>
            </a:extLst>
          </p:cNvPr>
          <p:cNvSpPr txBox="1"/>
          <p:nvPr/>
        </p:nvSpPr>
        <p:spPr>
          <a:xfrm>
            <a:off x="5110578" y="4724400"/>
            <a:ext cx="2289294" cy="1081706"/>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884363"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Low</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25" dirty="0">
                <a:solidFill>
                  <a:srgbClr val="4A657A"/>
                </a:solidFill>
                <a:latin typeface="NunitoSans-SemiBold"/>
                <a:cs typeface="NunitoSans-SemiBold"/>
              </a:rPr>
              <a:t>Low</a:t>
            </a:r>
            <a:endParaRPr sz="900" dirty="0">
              <a:latin typeface="NunitoSans-SemiBold"/>
              <a:cs typeface="NunitoSans-SemiBold"/>
            </a:endParaRPr>
          </a:p>
          <a:p>
            <a:pPr marL="76200" marR="68580">
              <a:lnSpc>
                <a:spcPts val="1900"/>
              </a:lnSpc>
              <a:tabLst>
                <a:tab pos="1824038" algn="l"/>
                <a:tab pos="2065338"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4</a:t>
            </a:r>
            <a:r>
              <a:rPr sz="1350" b="1" spc="-15" baseline="-6172"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5</a:t>
            </a:r>
            <a:endParaRPr sz="900" dirty="0">
              <a:latin typeface="NunitoSans-SemiBold"/>
              <a:cs typeface="NunitoSans-SemiBold"/>
            </a:endParaRPr>
          </a:p>
        </p:txBody>
      </p:sp>
      <p:sp>
        <p:nvSpPr>
          <p:cNvPr id="56" name="TextBox 55">
            <a:extLst>
              <a:ext uri="{FF2B5EF4-FFF2-40B4-BE49-F238E27FC236}">
                <a16:creationId xmlns:a16="http://schemas.microsoft.com/office/drawing/2014/main" id="{A5E32AF9-D6FD-4BE1-B6B3-1887587D497D}"/>
              </a:ext>
            </a:extLst>
          </p:cNvPr>
          <p:cNvSpPr txBox="1"/>
          <p:nvPr/>
        </p:nvSpPr>
        <p:spPr>
          <a:xfrm>
            <a:off x="537545" y="3558777"/>
            <a:ext cx="1986281" cy="2092881"/>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dirty="0"/>
          </a:p>
        </p:txBody>
      </p:sp>
      <p:sp>
        <p:nvSpPr>
          <p:cNvPr id="62" name="object 35">
            <a:extLst>
              <a:ext uri="{FF2B5EF4-FFF2-40B4-BE49-F238E27FC236}">
                <a16:creationId xmlns:a16="http://schemas.microsoft.com/office/drawing/2014/main" id="{6C6E142D-CE2E-4620-BDEA-9DB7BBDD0763}"/>
              </a:ext>
            </a:extLst>
          </p:cNvPr>
          <p:cNvSpPr txBox="1"/>
          <p:nvPr/>
        </p:nvSpPr>
        <p:spPr>
          <a:xfrm>
            <a:off x="5410200" y="7498935"/>
            <a:ext cx="2021029" cy="453970"/>
          </a:xfrm>
          <a:prstGeom prst="rect">
            <a:avLst/>
          </a:prstGeom>
        </p:spPr>
        <p:txBody>
          <a:bodyPr vert="horz" wrap="square" lIns="0" tIns="12700" rIns="0" bIns="0" rtlCol="0">
            <a:spAutoFit/>
          </a:bodyPr>
          <a:lstStyle/>
          <a:p>
            <a:pPr marL="12700" marR="5080">
              <a:spcBef>
                <a:spcPts val="100"/>
              </a:spcBef>
              <a:tabLst>
                <a:tab pos="1541463" algn="l"/>
              </a:tabLst>
            </a:pPr>
            <a:r>
              <a:rPr lang="en-US" sz="900" b="1" dirty="0">
                <a:solidFill>
                  <a:srgbClr val="4A657A"/>
                </a:solidFill>
                <a:latin typeface="NunitoSans-SemiBold"/>
                <a:cs typeface="NunitoSans-SemiBold"/>
              </a:rPr>
              <a:t>U.S. Fixed Income	97.0%</a:t>
            </a:r>
          </a:p>
          <a:p>
            <a:pPr marL="12700" marR="5080">
              <a:spcBef>
                <a:spcPts val="100"/>
              </a:spcBef>
              <a:tabLst>
                <a:tab pos="1541463" algn="l"/>
              </a:tabLst>
            </a:pPr>
            <a:r>
              <a:rPr lang="en-US" sz="900" b="1" dirty="0">
                <a:solidFill>
                  <a:srgbClr val="4A657A"/>
                </a:solidFill>
                <a:latin typeface="NunitoSans-SemiBold"/>
                <a:cs typeface="NunitoSans-SemiBold"/>
              </a:rPr>
              <a:t>Non-U.S. Fixed Income	  3.0%</a:t>
            </a:r>
          </a:p>
          <a:p>
            <a:pPr marL="12700" marR="5080">
              <a:spcBef>
                <a:spcPts val="100"/>
              </a:spcBef>
              <a:tabLst>
                <a:tab pos="1541463" algn="l"/>
              </a:tabLst>
            </a:pPr>
            <a:r>
              <a:rPr lang="en-US" sz="900" b="1" dirty="0">
                <a:solidFill>
                  <a:srgbClr val="4A657A"/>
                </a:solidFill>
                <a:latin typeface="NunitoSans-SemiBold"/>
                <a:cs typeface="NunitoSans-SemiBold"/>
              </a:rPr>
              <a:t>	</a:t>
            </a:r>
          </a:p>
        </p:txBody>
      </p:sp>
      <p:graphicFrame>
        <p:nvGraphicFramePr>
          <p:cNvPr id="64" name="Chart 63">
            <a:extLst>
              <a:ext uri="{FF2B5EF4-FFF2-40B4-BE49-F238E27FC236}">
                <a16:creationId xmlns:a16="http://schemas.microsoft.com/office/drawing/2014/main" id="{B321AECB-19EC-4467-8B6A-ED8C4D637901}"/>
              </a:ext>
            </a:extLst>
          </p:cNvPr>
          <p:cNvGraphicFramePr/>
          <p:nvPr>
            <p:extLst>
              <p:ext uri="{D42A27DB-BD31-4B8C-83A1-F6EECF244321}">
                <p14:modId xmlns:p14="http://schemas.microsoft.com/office/powerpoint/2010/main" val="1427871925"/>
              </p:ext>
            </p:extLst>
          </p:nvPr>
        </p:nvGraphicFramePr>
        <p:xfrm>
          <a:off x="5181600" y="6350000"/>
          <a:ext cx="2018553" cy="1067193"/>
        </p:xfrm>
        <a:graphic>
          <a:graphicData uri="http://schemas.openxmlformats.org/drawingml/2006/chart">
            <c:chart xmlns:c="http://schemas.openxmlformats.org/drawingml/2006/chart" xmlns:r="http://schemas.openxmlformats.org/officeDocument/2006/relationships" r:id="rId10"/>
          </a:graphicData>
        </a:graphic>
      </p:graphicFrame>
      <p:sp>
        <p:nvSpPr>
          <p:cNvPr id="65" name="Rounded Rectangle 23">
            <a:extLst>
              <a:ext uri="{FF2B5EF4-FFF2-40B4-BE49-F238E27FC236}">
                <a16:creationId xmlns:a16="http://schemas.microsoft.com/office/drawing/2014/main" id="{B61E05F9-0139-4254-9448-D02DB85A2A51}"/>
              </a:ext>
            </a:extLst>
          </p:cNvPr>
          <p:cNvSpPr/>
          <p:nvPr/>
        </p:nvSpPr>
        <p:spPr>
          <a:xfrm>
            <a:off x="5235858" y="7696200"/>
            <a:ext cx="101392" cy="9959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DF0F7F82-542D-40A9-8EE0-0E478BC48F0A}"/>
              </a:ext>
            </a:extLst>
          </p:cNvPr>
          <p:cNvSpPr txBox="1"/>
          <p:nvPr/>
        </p:nvSpPr>
        <p:spPr>
          <a:xfrm>
            <a:off x="462702" y="9589695"/>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8" name="object 36">
            <a:extLst>
              <a:ext uri="{FF2B5EF4-FFF2-40B4-BE49-F238E27FC236}">
                <a16:creationId xmlns:a16="http://schemas.microsoft.com/office/drawing/2014/main" id="{8527797A-5AF7-4B55-B1D7-F6B0EC51A6A4}"/>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11"/>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17" name="object 41">
            <a:extLst>
              <a:ext uri="{FF2B5EF4-FFF2-40B4-BE49-F238E27FC236}">
                <a16:creationId xmlns:a16="http://schemas.microsoft.com/office/drawing/2014/main" id="{CEE8C6E9-A47C-B97C-63F7-9E52BC5F39CF}"/>
              </a:ext>
            </a:extLst>
          </p:cNvPr>
          <p:cNvSpPr txBox="1"/>
          <p:nvPr/>
        </p:nvSpPr>
        <p:spPr>
          <a:xfrm>
            <a:off x="457200" y="832104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24" name="object 41">
            <a:extLst>
              <a:ext uri="{FF2B5EF4-FFF2-40B4-BE49-F238E27FC236}">
                <a16:creationId xmlns:a16="http://schemas.microsoft.com/office/drawing/2014/main" id="{8644B414-C10D-6B13-3E53-D2A12A87B854}"/>
              </a:ext>
            </a:extLst>
          </p:cNvPr>
          <p:cNvSpPr txBox="1"/>
          <p:nvPr/>
        </p:nvSpPr>
        <p:spPr>
          <a:xfrm>
            <a:off x="504552" y="891468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28" name="object 16">
            <a:extLst>
              <a:ext uri="{FF2B5EF4-FFF2-40B4-BE49-F238E27FC236}">
                <a16:creationId xmlns:a16="http://schemas.microsoft.com/office/drawing/2014/main" id="{399B9EAA-3F9F-176A-AF75-A13ABCBF2E62}"/>
              </a:ext>
            </a:extLst>
          </p:cNvPr>
          <p:cNvSpPr/>
          <p:nvPr/>
        </p:nvSpPr>
        <p:spPr>
          <a:xfrm flipV="1">
            <a:off x="5143500" y="4063919"/>
            <a:ext cx="2171700" cy="45719"/>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3076689"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Conservative</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0" name="TextBox 49">
            <a:extLst>
              <a:ext uri="{FF2B5EF4-FFF2-40B4-BE49-F238E27FC236}">
                <a16:creationId xmlns:a16="http://schemas.microsoft.com/office/drawing/2014/main" id="{FDEFC3F7-93F1-4C61-B728-C913E9033EC5}"/>
              </a:ext>
            </a:extLst>
          </p:cNvPr>
          <p:cNvSpPr txBox="1"/>
          <p:nvPr/>
        </p:nvSpPr>
        <p:spPr>
          <a:xfrm>
            <a:off x="462702" y="954736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1" name="object 36">
            <a:extLst>
              <a:ext uri="{FF2B5EF4-FFF2-40B4-BE49-F238E27FC236}">
                <a16:creationId xmlns:a16="http://schemas.microsoft.com/office/drawing/2014/main" id="{D443000F-8D61-4BF9-8D39-B2A8797B0F8B}"/>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3" name="object 3">
            <a:extLst>
              <a:ext uri="{FF2B5EF4-FFF2-40B4-BE49-F238E27FC236}">
                <a16:creationId xmlns:a16="http://schemas.microsoft.com/office/drawing/2014/main" id="{C1CED591-D9F7-42BD-9A0C-591AF85DB109}"/>
              </a:ext>
            </a:extLst>
          </p:cNvPr>
          <p:cNvSpPr txBox="1"/>
          <p:nvPr/>
        </p:nvSpPr>
        <p:spPr>
          <a:xfrm>
            <a:off x="533400" y="1076349"/>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3" name="object 35">
            <a:extLst>
              <a:ext uri="{FF2B5EF4-FFF2-40B4-BE49-F238E27FC236}">
                <a16:creationId xmlns:a16="http://schemas.microsoft.com/office/drawing/2014/main" id="{6CD472E1-96B3-357D-4470-8D4338569B7D}"/>
              </a:ext>
            </a:extLst>
          </p:cNvPr>
          <p:cNvSpPr txBox="1"/>
          <p:nvPr/>
        </p:nvSpPr>
        <p:spPr>
          <a:xfrm>
            <a:off x="533400" y="62103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A0AE8C3C-5D20-3D06-5437-F41C87B59513}"/>
              </a:ext>
            </a:extLst>
          </p:cNvPr>
          <p:cNvPicPr>
            <a:picLocks noChangeAspect="1"/>
          </p:cNvPicPr>
          <p:nvPr/>
        </p:nvPicPr>
        <p:blipFill>
          <a:blip r:embed="rId3"/>
          <a:stretch>
            <a:fillRect/>
          </a:stretch>
        </p:blipFill>
        <p:spPr>
          <a:xfrm>
            <a:off x="510286" y="1660143"/>
            <a:ext cx="6759322" cy="1706945"/>
          </a:xfrm>
          <a:prstGeom prst="rect">
            <a:avLst/>
          </a:prstGeom>
        </p:spPr>
      </p:pic>
      <p:pic>
        <p:nvPicPr>
          <p:cNvPr id="6" name="Picture 5">
            <a:extLst>
              <a:ext uri="{FF2B5EF4-FFF2-40B4-BE49-F238E27FC236}">
                <a16:creationId xmlns:a16="http://schemas.microsoft.com/office/drawing/2014/main" id="{5A4891A1-20FC-6A5E-4AFC-A98D2B99C263}"/>
              </a:ext>
            </a:extLst>
          </p:cNvPr>
          <p:cNvPicPr>
            <a:picLocks noChangeAspect="1"/>
          </p:cNvPicPr>
          <p:nvPr/>
        </p:nvPicPr>
        <p:blipFill>
          <a:blip r:embed="rId4"/>
          <a:stretch>
            <a:fillRect/>
          </a:stretch>
        </p:blipFill>
        <p:spPr>
          <a:xfrm>
            <a:off x="502919" y="3724951"/>
            <a:ext cx="3878349" cy="1409250"/>
          </a:xfrm>
          <a:prstGeom prst="rect">
            <a:avLst/>
          </a:prstGeom>
        </p:spPr>
      </p:pic>
    </p:spTree>
    <p:extLst>
      <p:ext uri="{BB962C8B-B14F-4D97-AF65-F5344CB8AC3E}">
        <p14:creationId xmlns:p14="http://schemas.microsoft.com/office/powerpoint/2010/main" val="55203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8971174"/>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a:t>
            </a:r>
          </a:p>
          <a:p>
            <a:pPr>
              <a:spcAft>
                <a:spcPts val="66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rtl="0"/>
            <a:r>
              <a:rPr lang="en-US" sz="800" dirty="0">
                <a:latin typeface="Nunito Sans" pitchFamily="2" charset="0"/>
              </a:rPr>
              <a:t>Investments in non-U.S. fixed income securities involve certain risks, including foreign currency risk, the risk of political or economic instability, different legal and accounting practices, increased volatility and reduced liquidity. These are in addition to the risks associated with all fixed income securities, including interest rate risk, market risk and the possibility of issuer default. </a:t>
            </a:r>
          </a:p>
          <a:p>
            <a:pPr rtl="0"/>
            <a:endParaRPr lang="en-US" sz="800" dirty="0">
              <a:latin typeface="Nunito Sans" pitchFamily="2" charset="0"/>
            </a:endParaRP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BNYA-VEST-112-24</a:t>
            </a:r>
          </a:p>
          <a:p>
            <a:pPr rtl="0"/>
            <a:endParaRPr lang="en-US" sz="800" dirty="0">
              <a:latin typeface="Nunito Sans" pitchFamily="2" charset="0"/>
            </a:endParaRPr>
          </a:p>
          <a:p>
            <a:pPr rtl="0">
              <a:spcAft>
                <a:spcPts val="500"/>
              </a:spcAft>
            </a:pPr>
            <a:r>
              <a:rPr lang="en-US" sz="800" b="1" dirty="0">
                <a:latin typeface="Nunito Sans" pitchFamily="2" charset="0"/>
              </a:rPr>
              <a:t>Glossary of Terms</a:t>
            </a:r>
          </a:p>
          <a:p>
            <a:pPr rtl="0">
              <a:spcAft>
                <a:spcPts val="500"/>
              </a:spcAft>
            </a:pPr>
            <a:r>
              <a:rPr lang="en-US" sz="800" b="1" dirty="0">
                <a:latin typeface="Nunito Sans" pitchFamily="2" charset="0"/>
                <a:cs typeface="Times New Roman" panose="02020603050405020304" pitchFamily="18" charset="0"/>
              </a:rPr>
              <a:t>Average Effective Duration</a:t>
            </a:r>
            <a:r>
              <a:rPr lang="en-US" sz="800" dirty="0">
                <a:latin typeface="Nunito Sans" pitchFamily="2" charset="0"/>
                <a:cs typeface="Times New Roman" panose="02020603050405020304" pitchFamily="18"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lnSpc>
                <a:spcPct val="107000"/>
              </a:lnSpc>
              <a:spcAft>
                <a:spcPts val="500"/>
              </a:spcAft>
            </a:pPr>
            <a:r>
              <a:rPr lang="en-US" sz="800" b="1" dirty="0">
                <a:latin typeface="Nunito Sans" pitchFamily="2" charset="0"/>
                <a:cs typeface="Times New Roman" panose="02020603050405020304" pitchFamily="18" charset="0"/>
              </a:rPr>
              <a:t>Weighted Average Coupon</a:t>
            </a:r>
            <a:r>
              <a:rPr lang="en-US" sz="800" dirty="0">
                <a:latin typeface="Nunito Sans" pitchFamily="2" charset="0"/>
                <a:cs typeface="Times New Roman" panose="02020603050405020304" pitchFamily="18"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lnSpc>
                <a:spcPct val="107000"/>
              </a:lnSpc>
              <a:spcAft>
                <a:spcPts val="500"/>
              </a:spcAft>
            </a:pPr>
            <a:r>
              <a:rPr lang="en-US" sz="800" b="1" dirty="0">
                <a:latin typeface="Nunito Sans" pitchFamily="2" charset="0"/>
                <a:cs typeface="Times New Roman" panose="02020603050405020304" pitchFamily="18" charset="0"/>
              </a:rPr>
              <a:t>Portfolio Turnover</a:t>
            </a:r>
            <a:r>
              <a:rPr lang="en-US" sz="800" dirty="0">
                <a:latin typeface="Nunito Sans" pitchFamily="2" charset="0"/>
                <a:cs typeface="Times New Roman" panose="02020603050405020304" pitchFamily="18"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rtl="0">
              <a:lnSpc>
                <a:spcPct val="107000"/>
              </a:lnSpc>
              <a:spcAft>
                <a:spcPts val="500"/>
              </a:spcAft>
            </a:pPr>
            <a:endParaRPr lang="en-US" sz="800" dirty="0">
              <a:latin typeface="Nunito Sans" pitchFamily="2" charset="0"/>
              <a:cs typeface="Times New Roman" panose="02020603050405020304" pitchFamily="18" charset="0"/>
            </a:endParaRPr>
          </a:p>
          <a:p>
            <a:pPr rtl="0">
              <a:spcAft>
                <a:spcPts val="500"/>
              </a:spcAft>
            </a:pPr>
            <a:endParaRPr lang="en-US" sz="800" dirty="0">
              <a:latin typeface="Nunito Sans" pitchFamily="2" charset="0"/>
              <a:cs typeface="Times New Roman" panose="02020603050405020304" pitchFamily="18" charset="0"/>
            </a:endParaRPr>
          </a:p>
          <a:p>
            <a:pPr rtl="0">
              <a:spcAft>
                <a:spcPts val="500"/>
              </a:spcAft>
            </a:pPr>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924290"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Conservative</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66800"/>
            <a:ext cx="6858000" cy="2918107"/>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r>
              <a:rPr lang="en-US" sz="800" b="1" dirty="0">
                <a:latin typeface="Nunito Sans" pitchFamily="2" charset="0"/>
              </a:rPr>
              <a:t>Glossary of Terms (Continued)</a:t>
            </a:r>
          </a:p>
          <a:p>
            <a:pPr rtl="0"/>
            <a:endParaRPr lang="en-US" sz="800" dirty="0">
              <a:latin typeface="Nunito Sans" pitchFamily="2" charset="0"/>
            </a:endParaRPr>
          </a:p>
          <a:p>
            <a:pPr>
              <a:lnSpc>
                <a:spcPct val="107000"/>
              </a:lnSpc>
              <a:spcAft>
                <a:spcPts val="500"/>
              </a:spcAft>
            </a:pPr>
            <a:r>
              <a:rPr lang="en-GB" sz="800" b="1" dirty="0">
                <a:latin typeface="Nunito Sans" pitchFamily="2" charset="0"/>
                <a:cs typeface="Times New Roman" panose="02020603050405020304" pitchFamily="18" charset="0"/>
              </a:rPr>
              <a:t>Gross Expense </a:t>
            </a:r>
            <a:r>
              <a:rPr lang="en-GB" sz="800" b="1" dirty="0">
                <a:effectLst/>
                <a:latin typeface="Nunito Sans" pitchFamily="2" charset="0"/>
                <a:ea typeface="Calibri" panose="020F0502020204030204" pitchFamily="34" charset="0"/>
                <a:cs typeface="Times New Roman" panose="02020603050405020304" pitchFamily="18" charset="0"/>
              </a:rPr>
              <a:t>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3627023"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Conservative</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4326</TotalTime>
  <Words>2527</Words>
  <Application>Microsoft Office PowerPoint</Application>
  <PresentationFormat>Custom</PresentationFormat>
  <Paragraphs>93</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Conservative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95</cp:revision>
  <dcterms:created xsi:type="dcterms:W3CDTF">2022-05-04T21:48:43Z</dcterms:created>
  <dcterms:modified xsi:type="dcterms:W3CDTF">2025-01-16T19:54:02Z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2022-07-28T10:52:01Z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b93e9eae-cdf4-4d2d-b951-0259fa4ad0c7</vt:lpwstr>
  </property>
  <property fmtid="{D5CDD505-2E9C-101B-9397-08002B2CF9AE}" pid="11" name="MSIP_Label_5781dfe3-6600-4878-ab62-89c56005e52a_ContentBits">
    <vt:lpwstr>0</vt:lpwstr>
  </property>
</Properties>
</file>