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454"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1632" userDrawn="1">
          <p15:clr>
            <a:srgbClr val="A4A3A4"/>
          </p15:clr>
        </p15:guide>
        <p15:guide id="2" pos="3024" userDrawn="1">
          <p15:clr>
            <a:srgbClr val="A4A3A4"/>
          </p15:clr>
        </p15:guide>
        <p15:guide id="3" orient="horz" pos="6096" userDrawn="1">
          <p15:clr>
            <a:srgbClr val="A4A3A4"/>
          </p15:clr>
        </p15:guide>
        <p15:guide id="4" orient="horz" pos="3768" userDrawn="1">
          <p15:clr>
            <a:srgbClr val="A4A3A4"/>
          </p15:clr>
        </p15:guide>
        <p15:guide id="5" pos="336" userDrawn="1">
          <p15:clr>
            <a:srgbClr val="A4A3A4"/>
          </p15:clr>
        </p15:guide>
        <p15:guide id="6" pos="4464" userDrawn="1">
          <p15:clr>
            <a:srgbClr val="A4A3A4"/>
          </p15:clr>
        </p15:guide>
        <p15:guide id="7" orient="horz" pos="912" userDrawn="1">
          <p15:clr>
            <a:srgbClr val="A4A3A4"/>
          </p15:clr>
        </p15:guide>
        <p15:guide id="8" orient="horz" pos="2208" userDrawn="1">
          <p15:clr>
            <a:srgbClr val="A4A3A4"/>
          </p15:clr>
        </p15:guide>
        <p15:guide id="9" orient="horz" pos="2256" userDrawn="1">
          <p15:clr>
            <a:srgbClr val="A4A3A4"/>
          </p15:clr>
        </p15:guide>
        <p15:guide id="10" orient="horz" pos="1776" userDrawn="1">
          <p15:clr>
            <a:srgbClr val="A4A3A4"/>
          </p15:clr>
        </p15:guide>
        <p15:guide id="11" orient="horz" pos="2688" userDrawn="1">
          <p15:clr>
            <a:srgbClr val="A4A3A4"/>
          </p15:clr>
        </p15:guide>
        <p15:guide id="12" pos="3264" userDrawn="1">
          <p15:clr>
            <a:srgbClr val="A4A3A4"/>
          </p15:clr>
        </p15:guide>
        <p15:guide id="13" pos="4608" userDrawn="1">
          <p15:clr>
            <a:srgbClr val="A4A3A4"/>
          </p15:clr>
        </p15:guide>
        <p15:guide id="14" orient="horz" pos="3912" userDrawn="1">
          <p15:clr>
            <a:srgbClr val="A4A3A4"/>
          </p15:clr>
        </p15:guide>
        <p15:guide id="15" orient="horz" pos="2784" userDrawn="1">
          <p15:clr>
            <a:srgbClr val="A4A3A4"/>
          </p15:clr>
        </p15:guide>
        <p15:guide id="16" pos="280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97D1F1"/>
    <a:srgbClr val="D5EFFC"/>
    <a:srgbClr val="4A65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54"/>
  </p:normalViewPr>
  <p:slideViewPr>
    <p:cSldViewPr snapToGrid="0">
      <p:cViewPr varScale="1">
        <p:scale>
          <a:sx n="103" d="100"/>
          <a:sy n="103" d="100"/>
        </p:scale>
        <p:origin x="6618" y="138"/>
      </p:cViewPr>
      <p:guideLst>
        <p:guide orient="horz" pos="1632"/>
        <p:guide pos="3024"/>
        <p:guide orient="horz" pos="6096"/>
        <p:guide orient="horz" pos="3768"/>
        <p:guide pos="336"/>
        <p:guide pos="4464"/>
        <p:guide orient="horz" pos="912"/>
        <p:guide orient="horz" pos="2208"/>
        <p:guide orient="horz" pos="2256"/>
        <p:guide orient="horz" pos="1776"/>
        <p:guide orient="horz" pos="2688"/>
        <p:guide pos="3264"/>
        <p:guide pos="4608"/>
        <p:guide orient="horz" pos="3912"/>
        <p:guide orient="horz" pos="2784"/>
        <p:guide pos="28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D5EFFC"/>
              </a:solidFill>
              <a:ln w="19050">
                <a:noFill/>
              </a:ln>
              <a:effectLst/>
            </c:spPr>
            <c:extLst>
              <c:ext xmlns:c16="http://schemas.microsoft.com/office/drawing/2014/chart" uri="{C3380CC4-5D6E-409C-BE32-E72D297353CC}">
                <c16:uniqueId val="{00000001-06E3-4EDF-B461-CE82639E4C7F}"/>
              </c:ext>
            </c:extLst>
          </c:dPt>
          <c:dPt>
            <c:idx val="1"/>
            <c:bubble3D val="0"/>
            <c:spPr>
              <a:solidFill>
                <a:srgbClr val="97D1F1"/>
              </a:solidFill>
              <a:ln w="19050">
                <a:noFill/>
              </a:ln>
              <a:effectLst/>
            </c:spPr>
            <c:extLst>
              <c:ext xmlns:c16="http://schemas.microsoft.com/office/drawing/2014/chart" uri="{C3380CC4-5D6E-409C-BE32-E72D297353CC}">
                <c16:uniqueId val="{00000003-06E3-4EDF-B461-CE82639E4C7F}"/>
              </c:ext>
            </c:extLst>
          </c:dPt>
          <c:dPt>
            <c:idx val="2"/>
            <c:bubble3D val="0"/>
            <c:spPr>
              <a:solidFill>
                <a:srgbClr val="97D1F1"/>
              </a:solidFill>
              <a:ln w="19050">
                <a:noFill/>
              </a:ln>
              <a:effectLst/>
            </c:spPr>
            <c:extLst>
              <c:ext xmlns:c16="http://schemas.microsoft.com/office/drawing/2014/chart" uri="{C3380CC4-5D6E-409C-BE32-E72D297353CC}">
                <c16:uniqueId val="{00000005-06E3-4EDF-B461-CE82639E4C7F}"/>
              </c:ext>
            </c:extLst>
          </c:dPt>
          <c:dPt>
            <c:idx val="3"/>
            <c:bubble3D val="0"/>
            <c:spPr>
              <a:solidFill>
                <a:schemeClr val="accent1">
                  <a:lumMod val="75000"/>
                </a:schemeClr>
              </a:solidFill>
              <a:ln w="19050">
                <a:noFill/>
              </a:ln>
              <a:effectLst/>
            </c:spPr>
            <c:extLst>
              <c:ext xmlns:c16="http://schemas.microsoft.com/office/drawing/2014/chart" uri="{C3380CC4-5D6E-409C-BE32-E72D297353CC}">
                <c16:uniqueId val="{00000007-06E3-4EDF-B461-CE82639E4C7F}"/>
              </c:ext>
            </c:extLst>
          </c:dPt>
          <c:dPt>
            <c:idx val="4"/>
            <c:bubble3D val="0"/>
            <c:spPr>
              <a:solidFill>
                <a:srgbClr val="EEDF9B"/>
              </a:solidFill>
              <a:ln w="19050">
                <a:noFill/>
              </a:ln>
              <a:effectLst/>
            </c:spPr>
            <c:extLst>
              <c:ext xmlns:c16="http://schemas.microsoft.com/office/drawing/2014/chart" uri="{C3380CC4-5D6E-409C-BE32-E72D297353CC}">
                <c16:uniqueId val="{00000009-06E3-4EDF-B461-CE82639E4C7F}"/>
              </c:ext>
            </c:extLst>
          </c:dPt>
          <c:cat>
            <c:strRef>
              <c:f>Sheet1!$A$2:$A$6</c:f>
              <c:strCache>
                <c:ptCount val="3"/>
                <c:pt idx="0">
                  <c:v>USE</c:v>
                </c:pt>
                <c:pt idx="1">
                  <c:v>Non USE</c:v>
                </c:pt>
                <c:pt idx="2">
                  <c:v>US FI</c:v>
                </c:pt>
              </c:strCache>
            </c:strRef>
          </c:cat>
          <c:val>
            <c:numRef>
              <c:f>Sheet1!$B$2:$B$6</c:f>
              <c:numCache>
                <c:formatCode>General</c:formatCode>
                <c:ptCount val="5"/>
                <c:pt idx="0">
                  <c:v>0</c:v>
                </c:pt>
                <c:pt idx="1">
                  <c:v>0</c:v>
                </c:pt>
                <c:pt idx="2">
                  <c:v>97</c:v>
                </c:pt>
                <c:pt idx="3">
                  <c:v>3</c:v>
                </c:pt>
                <c:pt idx="4">
                  <c:v>0</c:v>
                </c:pt>
              </c:numCache>
            </c:numRef>
          </c:val>
          <c:extLst>
            <c:ext xmlns:c16="http://schemas.microsoft.com/office/drawing/2014/chart" uri="{C3380CC4-5D6E-409C-BE32-E72D297353CC}">
              <c16:uniqueId val="{0000000A-06E3-4EDF-B461-CE82639E4C7F}"/>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1AA7740-AF3F-2143-9636-3EA1FD3A973A}"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F2F33B7-5B33-B247-8FE6-122C586BD8C6}" type="slidenum">
              <a:rPr lang="en-US" smtClean="0"/>
              <a:t>‹#›</a:t>
            </a:fld>
            <a:endParaRPr lang="en-US"/>
          </a:p>
        </p:txBody>
      </p:sp>
    </p:spTree>
    <p:extLst>
      <p:ext uri="{BB962C8B-B14F-4D97-AF65-F5344CB8AC3E}">
        <p14:creationId xmlns:p14="http://schemas.microsoft.com/office/powerpoint/2010/main" val="68994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2F33B7-5B33-B247-8FE6-122C586BD8C6}" type="slidenum">
              <a:rPr lang="en-US" smtClean="0"/>
              <a:t>1</a:t>
            </a:fld>
            <a:endParaRPr lang="en-US"/>
          </a:p>
        </p:txBody>
      </p:sp>
    </p:spTree>
    <p:extLst>
      <p:ext uri="{BB962C8B-B14F-4D97-AF65-F5344CB8AC3E}">
        <p14:creationId xmlns:p14="http://schemas.microsoft.com/office/powerpoint/2010/main" val="142579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mailto:info@vestwell.com" TargetMode="External"/><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81600" y="2819400"/>
            <a:ext cx="2289294" cy="1756891"/>
          </a:xfrm>
          <a:prstGeom prst="rect">
            <a:avLst/>
          </a:prstGeom>
        </p:spPr>
        <p:txBody>
          <a:bodyPr vert="horz" wrap="square" lIns="0" tIns="12700" rIns="0" bIns="0" rtlCol="0">
            <a:spAutoFit/>
          </a:bodyPr>
          <a:lstStyle/>
          <a:p>
            <a:pPr marL="6350">
              <a:tabLst>
                <a:tab pos="1887538" algn="l"/>
              </a:tabLst>
            </a:pPr>
            <a:r>
              <a:rPr lang="en-US" sz="900" b="1" dirty="0">
                <a:solidFill>
                  <a:srgbClr val="4A657A"/>
                </a:solidFill>
                <a:latin typeface="NunitoSans-SemiBold"/>
                <a:cs typeface="NunitoSans-SemiBold"/>
              </a:rPr>
              <a:t>Fidelity® U.S. Bond Index Fund	43.0%</a:t>
            </a:r>
          </a:p>
          <a:p>
            <a:pPr marL="6350">
              <a:tabLst>
                <a:tab pos="1806575" algn="l"/>
              </a:tabLst>
            </a:pPr>
            <a:r>
              <a:rPr lang="en-US" sz="600" b="1" dirty="0">
                <a:solidFill>
                  <a:schemeClr val="bg1"/>
                </a:solidFill>
                <a:latin typeface="NunitoSans-SemiBold"/>
                <a:cs typeface="NunitoSans-SemiBold"/>
              </a:rPr>
              <a:t>m</a:t>
            </a:r>
          </a:p>
          <a:p>
            <a:pPr marL="6350">
              <a:tabLst>
                <a:tab pos="1887538" algn="l"/>
              </a:tabLst>
            </a:pPr>
            <a:r>
              <a:rPr lang="en-US" sz="900" b="1" dirty="0">
                <a:solidFill>
                  <a:srgbClr val="4A657A"/>
                </a:solidFill>
                <a:latin typeface="NunitoSans-SemiBold"/>
                <a:cs typeface="NunitoSans-SemiBold"/>
              </a:rPr>
              <a:t>Schwab U.S. Aggregate Bond Index	42.0%</a:t>
            </a:r>
          </a:p>
          <a:p>
            <a:pPr marL="6350">
              <a:tabLst>
                <a:tab pos="1887538" algn="l"/>
              </a:tabLst>
            </a:pPr>
            <a:r>
              <a:rPr lang="en-US" sz="900" b="1" dirty="0">
                <a:solidFill>
                  <a:srgbClr val="4A657A"/>
                </a:solidFill>
                <a:latin typeface="NunitoSans-SemiBold"/>
                <a:cs typeface="NunitoSans-SemiBold"/>
              </a:rPr>
              <a:t>Fund</a:t>
            </a:r>
          </a:p>
          <a:p>
            <a:pPr marL="6350">
              <a:tabLst>
                <a:tab pos="1806575" algn="l"/>
              </a:tabLst>
            </a:pPr>
            <a:r>
              <a:rPr lang="en-US" sz="600" b="1" dirty="0">
                <a:solidFill>
                  <a:schemeClr val="bg1"/>
                </a:solidFill>
                <a:latin typeface="NunitoSans-SemiBold"/>
                <a:cs typeface="NunitoSans-SemiBold"/>
              </a:rPr>
              <a:t>M</a:t>
            </a:r>
          </a:p>
          <a:p>
            <a:pPr marL="6350">
              <a:tabLst>
                <a:tab pos="1887538" algn="l"/>
              </a:tabLst>
            </a:pPr>
            <a:r>
              <a:rPr lang="en-US" sz="900" b="1" dirty="0">
                <a:solidFill>
                  <a:srgbClr val="4A657A"/>
                </a:solidFill>
                <a:latin typeface="NunitoSans-SemiBold"/>
                <a:cs typeface="NunitoSans-SemiBold"/>
              </a:rPr>
              <a:t>Schwab Treasury Inflation Protected 	  7.0%</a:t>
            </a:r>
          </a:p>
          <a:p>
            <a:pPr marL="6350">
              <a:tabLst>
                <a:tab pos="1806575" algn="l"/>
              </a:tabLst>
            </a:pPr>
            <a:r>
              <a:rPr lang="en-US" sz="900" b="1" dirty="0">
                <a:solidFill>
                  <a:srgbClr val="4A657A"/>
                </a:solidFill>
                <a:latin typeface="NunitoSans-SemiBold"/>
                <a:cs typeface="NunitoSans-SemiBold"/>
              </a:rPr>
              <a:t>Securities Index Fund</a:t>
            </a:r>
          </a:p>
          <a:p>
            <a:pPr marL="6350">
              <a:tabLst>
                <a:tab pos="1806575" algn="l"/>
              </a:tabLst>
            </a:pPr>
            <a:r>
              <a:rPr lang="en-US" sz="600" b="1" dirty="0">
                <a:solidFill>
                  <a:schemeClr val="bg1"/>
                </a:solidFill>
                <a:latin typeface="NunitoSans-SemiBold"/>
                <a:cs typeface="NunitoSans-SemiBold"/>
              </a:rPr>
              <a:t>m</a:t>
            </a:r>
          </a:p>
          <a:p>
            <a:pPr marL="6350">
              <a:tabLst>
                <a:tab pos="1887538" algn="l"/>
              </a:tabLst>
            </a:pPr>
            <a:r>
              <a:rPr lang="en-US" sz="900" b="1" dirty="0">
                <a:solidFill>
                  <a:srgbClr val="4A657A"/>
                </a:solidFill>
                <a:latin typeface="NunitoSans-SemiBold"/>
                <a:cs typeface="NunitoSans-SemiBold"/>
              </a:rPr>
              <a:t>Fidelity® Long-Term Treasury Bond 	  5.0%</a:t>
            </a:r>
          </a:p>
          <a:p>
            <a:pPr marL="6350">
              <a:tabLst>
                <a:tab pos="1806575" algn="l"/>
              </a:tabLst>
            </a:pPr>
            <a:r>
              <a:rPr lang="en-US" sz="900" b="1" dirty="0">
                <a:solidFill>
                  <a:srgbClr val="4A657A"/>
                </a:solidFill>
                <a:latin typeface="NunitoSans-SemiBold"/>
                <a:cs typeface="NunitoSans-SemiBold"/>
              </a:rPr>
              <a:t>Index Fund</a:t>
            </a:r>
          </a:p>
          <a:p>
            <a:pPr marL="6350">
              <a:tabLst>
                <a:tab pos="1806575" algn="l"/>
              </a:tabLst>
            </a:pPr>
            <a:endParaRPr lang="en-US" sz="600" b="1" dirty="0">
              <a:solidFill>
                <a:schemeClr val="bg1"/>
              </a:solidFill>
              <a:latin typeface="NunitoSans-SemiBold"/>
              <a:cs typeface="NunitoSans-SemiBold"/>
            </a:endParaRPr>
          </a:p>
          <a:p>
            <a:pPr marL="6350">
              <a:tabLst>
                <a:tab pos="1944688" algn="l"/>
              </a:tabLst>
            </a:pPr>
            <a:r>
              <a:rPr lang="en-US" sz="900" b="1" dirty="0">
                <a:solidFill>
                  <a:srgbClr val="4A657A"/>
                </a:solidFill>
                <a:latin typeface="NunitoSans-SemiBold"/>
                <a:cs typeface="NunitoSans-SemiBold"/>
              </a:rPr>
              <a:t>Vanguard Emerging Markets Bond 	3.0%</a:t>
            </a:r>
          </a:p>
          <a:p>
            <a:pPr marL="6350">
              <a:tabLst>
                <a:tab pos="1806575" algn="l"/>
              </a:tabLst>
            </a:pPr>
            <a:r>
              <a:rPr lang="en-US" sz="900" b="1" dirty="0">
                <a:solidFill>
                  <a:srgbClr val="4A657A"/>
                </a:solidFill>
                <a:latin typeface="NunitoSans-SemiBold"/>
                <a:cs typeface="NunitoSans-SemiBold"/>
              </a:rPr>
              <a:t>Fund Admiral Shares</a:t>
            </a:r>
          </a:p>
          <a:p>
            <a:pPr marL="6350">
              <a:lnSpc>
                <a:spcPts val="1035"/>
              </a:lnSpc>
              <a:tabLst>
                <a:tab pos="1806575" algn="l"/>
              </a:tabLst>
            </a:pP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4111803" cy="1305486"/>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br>
              <a:rPr lang="en-US" spc="-145" dirty="0"/>
            </a:br>
            <a:r>
              <a:rPr spc="-20" dirty="0"/>
              <a:t>Retirement </a:t>
            </a:r>
            <a:br>
              <a:rPr lang="en-US" spc="-20" dirty="0"/>
            </a:br>
            <a:r>
              <a:rPr dirty="0"/>
              <a:t>Strategy:</a:t>
            </a:r>
            <a:r>
              <a:rPr spc="-120" dirty="0"/>
              <a:t> </a:t>
            </a:r>
            <a:r>
              <a:rPr lang="en-US" spc="-20" dirty="0"/>
              <a:t>Conservative</a:t>
            </a:r>
            <a:endParaRPr spc="-20" dirty="0"/>
          </a:p>
        </p:txBody>
      </p:sp>
      <p:sp>
        <p:nvSpPr>
          <p:cNvPr id="7" name="object 7"/>
          <p:cNvSpPr/>
          <p:nvPr/>
        </p:nvSpPr>
        <p:spPr>
          <a:xfrm>
            <a:off x="499363" y="2524172"/>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lang="en-US" sz="1200" b="1" spc="-10" dirty="0">
                <a:solidFill>
                  <a:srgbClr val="002C40"/>
                </a:solidFill>
                <a:latin typeface="NunitoSans-SemiBold"/>
                <a:cs typeface="NunitoSans-SemiBold"/>
              </a:rPr>
              <a: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253221"/>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81600" y="2631003"/>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43500" y="3007442"/>
            <a:ext cx="2171700"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43500" y="3706796"/>
            <a:ext cx="2171700"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9495" y="53233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9495" y="447793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80965" y="6064537"/>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342150"/>
            <a:ext cx="3894456" cy="1338956"/>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lang="en-US" sz="1000" b="1" dirty="0">
                <a:solidFill>
                  <a:srgbClr val="4A657A"/>
                </a:solidFill>
                <a:latin typeface="NunitoSans-SemiBold"/>
                <a:cs typeface="NunitoSans-SemiBold"/>
              </a:rPr>
              <a:t> investor with a short-term investment horizon, seeking preservation of capital with the potential for longer-term growth, and a somewhat low tolerance for 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to grow invested capital over the long term with a low level of volatility. The portfolio is comprised of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7007113"/>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9508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1973" y="4954393"/>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17094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39821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39" name="object 39"/>
          <p:cNvPicPr/>
          <p:nvPr/>
        </p:nvPicPr>
        <p:blipFill>
          <a:blip r:embed="rId3" cstate="print"/>
          <a:stretch>
            <a:fillRect/>
          </a:stretch>
        </p:blipFill>
        <p:spPr>
          <a:xfrm>
            <a:off x="5234243" y="7539401"/>
            <a:ext cx="101498" cy="101498"/>
          </a:xfrm>
          <a:prstGeom prst="rect">
            <a:avLst/>
          </a:prstGeom>
          <a:solidFill>
            <a:schemeClr val="bg1"/>
          </a:solidFill>
        </p:spPr>
      </p:pic>
      <p:pic>
        <p:nvPicPr>
          <p:cNvPr id="42" name="object 42"/>
          <p:cNvPicPr/>
          <p:nvPr/>
        </p:nvPicPr>
        <p:blipFill>
          <a:blip r:embed="rId4" cstate="print"/>
          <a:stretch>
            <a:fillRect/>
          </a:stretch>
        </p:blipFill>
        <p:spPr>
          <a:xfrm>
            <a:off x="3872735" y="4961896"/>
            <a:ext cx="241274" cy="241261"/>
          </a:xfrm>
          <a:prstGeom prst="rect">
            <a:avLst/>
          </a:prstGeom>
        </p:spPr>
      </p:pic>
      <p:pic>
        <p:nvPicPr>
          <p:cNvPr id="43" name="object 43"/>
          <p:cNvPicPr/>
          <p:nvPr/>
        </p:nvPicPr>
        <p:blipFill>
          <a:blip r:embed="rId5"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929695794"/>
              </p:ext>
            </p:extLst>
          </p:nvPr>
        </p:nvGraphicFramePr>
        <p:xfrm>
          <a:off x="642958" y="2857500"/>
          <a:ext cx="4296191" cy="2864485"/>
        </p:xfrm>
        <a:graphic>
          <a:graphicData uri="http://schemas.openxmlformats.org/drawingml/2006/table">
            <a:tbl>
              <a:tblPr firstRow="1" bandRow="1">
                <a:tableStyleId>{2D5ABB26-0587-4C30-8999-92F81FD0307C}</a:tableStyleId>
              </a:tblPr>
              <a:tblGrid>
                <a:gridCol w="2044569">
                  <a:extLst>
                    <a:ext uri="{9D8B030D-6E8A-4147-A177-3AD203B41FA5}">
                      <a16:colId xmlns:a16="http://schemas.microsoft.com/office/drawing/2014/main" val="20000"/>
                    </a:ext>
                  </a:extLst>
                </a:gridCol>
                <a:gridCol w="1884473">
                  <a:extLst>
                    <a:ext uri="{9D8B030D-6E8A-4147-A177-3AD203B41FA5}">
                      <a16:colId xmlns:a16="http://schemas.microsoft.com/office/drawing/2014/main" val="20001"/>
                    </a:ext>
                  </a:extLst>
                </a:gridCol>
                <a:gridCol w="367149">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6.50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3.34%</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6" cstate="print"/>
          <a:stretch>
            <a:fillRect/>
          </a:stretch>
        </p:blipFill>
        <p:spPr>
          <a:xfrm>
            <a:off x="2827779" y="5398554"/>
            <a:ext cx="241274" cy="241261"/>
          </a:xfrm>
          <a:prstGeom prst="rect">
            <a:avLst/>
          </a:prstGeom>
        </p:spPr>
      </p:pic>
      <p:pic>
        <p:nvPicPr>
          <p:cNvPr id="49" name="object 49"/>
          <p:cNvPicPr/>
          <p:nvPr/>
        </p:nvPicPr>
        <p:blipFill>
          <a:blip r:embed="rId7"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flipV="1">
            <a:off x="5143500" y="3332599"/>
            <a:ext cx="2171700"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06550" y="3036882"/>
            <a:ext cx="1027508" cy="283451"/>
          </a:xfrm>
          <a:prstGeom prst="rect">
            <a:avLst/>
          </a:prstGeom>
        </p:spPr>
      </p:pic>
      <p:sp>
        <p:nvSpPr>
          <p:cNvPr id="55" name="object 18">
            <a:extLst>
              <a:ext uri="{FF2B5EF4-FFF2-40B4-BE49-F238E27FC236}">
                <a16:creationId xmlns:a16="http://schemas.microsoft.com/office/drawing/2014/main" id="{8525F8FC-0487-F46B-59F7-DA7810F8CB25}"/>
              </a:ext>
            </a:extLst>
          </p:cNvPr>
          <p:cNvSpPr txBox="1"/>
          <p:nvPr/>
        </p:nvSpPr>
        <p:spPr>
          <a:xfrm>
            <a:off x="5110578" y="4724400"/>
            <a:ext cx="2289294" cy="1081706"/>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884363"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Low</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824038" algn="l"/>
                <a:tab pos="2065338"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5</a:t>
            </a:r>
            <a:endParaRPr sz="900" dirty="0">
              <a:latin typeface="NunitoSans-SemiBold"/>
              <a:cs typeface="NunitoSans-SemiBold"/>
            </a:endParaRPr>
          </a:p>
        </p:txBody>
      </p:sp>
      <p:sp>
        <p:nvSpPr>
          <p:cNvPr id="56" name="TextBox 55">
            <a:extLst>
              <a:ext uri="{FF2B5EF4-FFF2-40B4-BE49-F238E27FC236}">
                <a16:creationId xmlns:a16="http://schemas.microsoft.com/office/drawing/2014/main" id="{A5E32AF9-D6FD-4BE1-B6B3-1887587D497D}"/>
              </a:ext>
            </a:extLst>
          </p:cNvPr>
          <p:cNvSpPr txBox="1"/>
          <p:nvPr/>
        </p:nvSpPr>
        <p:spPr>
          <a:xfrm>
            <a:off x="537545" y="3558777"/>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62" name="object 35">
            <a:extLst>
              <a:ext uri="{FF2B5EF4-FFF2-40B4-BE49-F238E27FC236}">
                <a16:creationId xmlns:a16="http://schemas.microsoft.com/office/drawing/2014/main" id="{6C6E142D-CE2E-4620-BDEA-9DB7BBDD0763}"/>
              </a:ext>
            </a:extLst>
          </p:cNvPr>
          <p:cNvSpPr txBox="1"/>
          <p:nvPr/>
        </p:nvSpPr>
        <p:spPr>
          <a:xfrm>
            <a:off x="5410200" y="7498935"/>
            <a:ext cx="2021029" cy="453970"/>
          </a:xfrm>
          <a:prstGeom prst="rect">
            <a:avLst/>
          </a:prstGeom>
        </p:spPr>
        <p:txBody>
          <a:bodyPr vert="horz" wrap="square" lIns="0" tIns="12700" rIns="0" bIns="0" rtlCol="0">
            <a:spAutoFit/>
          </a:bodyPr>
          <a:lstStyle/>
          <a:p>
            <a:pPr marL="12700" marR="5080">
              <a:spcBef>
                <a:spcPts val="100"/>
              </a:spcBef>
              <a:tabLst>
                <a:tab pos="1541463" algn="l"/>
              </a:tabLst>
            </a:pPr>
            <a:r>
              <a:rPr lang="en-US" sz="900" b="1" dirty="0">
                <a:solidFill>
                  <a:srgbClr val="4A657A"/>
                </a:solidFill>
                <a:latin typeface="NunitoSans-SemiBold"/>
                <a:cs typeface="NunitoSans-SemiBold"/>
              </a:rPr>
              <a:t>U.S. Fixed Income	97.0%</a:t>
            </a:r>
          </a:p>
          <a:p>
            <a:pPr marL="12700" marR="5080">
              <a:spcBef>
                <a:spcPts val="100"/>
              </a:spcBef>
              <a:tabLst>
                <a:tab pos="1541463" algn="l"/>
              </a:tabLst>
            </a:pPr>
            <a:r>
              <a:rPr lang="en-US" sz="900" b="1" dirty="0">
                <a:solidFill>
                  <a:srgbClr val="4A657A"/>
                </a:solidFill>
                <a:latin typeface="NunitoSans-SemiBold"/>
                <a:cs typeface="NunitoSans-SemiBold"/>
              </a:rPr>
              <a:t>Non-U.S. Fixed Income	  3.0%</a:t>
            </a:r>
          </a:p>
          <a:p>
            <a:pPr marL="12700" marR="5080">
              <a:spcBef>
                <a:spcPts val="100"/>
              </a:spcBef>
              <a:tabLst>
                <a:tab pos="1541463" algn="l"/>
              </a:tabLst>
            </a:pPr>
            <a:r>
              <a:rPr lang="en-US" sz="900" b="1" dirty="0">
                <a:solidFill>
                  <a:srgbClr val="4A657A"/>
                </a:solidFill>
                <a:latin typeface="NunitoSans-SemiBold"/>
                <a:cs typeface="NunitoSans-SemiBold"/>
              </a:rPr>
              <a:t>	</a:t>
            </a:r>
          </a:p>
        </p:txBody>
      </p:sp>
      <p:graphicFrame>
        <p:nvGraphicFramePr>
          <p:cNvPr id="64" name="Chart 63">
            <a:extLst>
              <a:ext uri="{FF2B5EF4-FFF2-40B4-BE49-F238E27FC236}">
                <a16:creationId xmlns:a16="http://schemas.microsoft.com/office/drawing/2014/main" id="{B321AECB-19EC-4467-8B6A-ED8C4D637901}"/>
              </a:ext>
            </a:extLst>
          </p:cNvPr>
          <p:cNvGraphicFramePr/>
          <p:nvPr>
            <p:extLst>
              <p:ext uri="{D42A27DB-BD31-4B8C-83A1-F6EECF244321}">
                <p14:modId xmlns:p14="http://schemas.microsoft.com/office/powerpoint/2010/main" val="1427871925"/>
              </p:ext>
            </p:extLst>
          </p:nvPr>
        </p:nvGraphicFramePr>
        <p:xfrm>
          <a:off x="5181600" y="6350000"/>
          <a:ext cx="2018553" cy="1067193"/>
        </p:xfrm>
        <a:graphic>
          <a:graphicData uri="http://schemas.openxmlformats.org/drawingml/2006/chart">
            <c:chart xmlns:c="http://schemas.openxmlformats.org/drawingml/2006/chart" xmlns:r="http://schemas.openxmlformats.org/officeDocument/2006/relationships" r:id="rId10"/>
          </a:graphicData>
        </a:graphic>
      </p:graphicFrame>
      <p:sp>
        <p:nvSpPr>
          <p:cNvPr id="65" name="Rounded Rectangle 23">
            <a:extLst>
              <a:ext uri="{FF2B5EF4-FFF2-40B4-BE49-F238E27FC236}">
                <a16:creationId xmlns:a16="http://schemas.microsoft.com/office/drawing/2014/main" id="{B61E05F9-0139-4254-9448-D02DB85A2A51}"/>
              </a:ext>
            </a:extLst>
          </p:cNvPr>
          <p:cNvSpPr/>
          <p:nvPr/>
        </p:nvSpPr>
        <p:spPr>
          <a:xfrm>
            <a:off x="5235858" y="7696200"/>
            <a:ext cx="101392" cy="9959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DF0F7F82-542D-40A9-8EE0-0E478BC48F0A}"/>
              </a:ext>
            </a:extLst>
          </p:cNvPr>
          <p:cNvSpPr txBox="1"/>
          <p:nvPr/>
        </p:nvSpPr>
        <p:spPr>
          <a:xfrm>
            <a:off x="462702" y="9589695"/>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8" name="object 36">
            <a:extLst>
              <a:ext uri="{FF2B5EF4-FFF2-40B4-BE49-F238E27FC236}">
                <a16:creationId xmlns:a16="http://schemas.microsoft.com/office/drawing/2014/main" id="{8527797A-5AF7-4B55-B1D7-F6B0EC51A6A4}"/>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1"/>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17" name="object 41">
            <a:extLst>
              <a:ext uri="{FF2B5EF4-FFF2-40B4-BE49-F238E27FC236}">
                <a16:creationId xmlns:a16="http://schemas.microsoft.com/office/drawing/2014/main" id="{CEE8C6E9-A47C-B97C-63F7-9E52BC5F39CF}"/>
              </a:ext>
            </a:extLst>
          </p:cNvPr>
          <p:cNvSpPr txBox="1"/>
          <p:nvPr/>
        </p:nvSpPr>
        <p:spPr>
          <a:xfrm>
            <a:off x="457200" y="832104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8644B414-C10D-6B13-3E53-D2A12A87B854}"/>
              </a:ext>
            </a:extLst>
          </p:cNvPr>
          <p:cNvSpPr txBox="1"/>
          <p:nvPr/>
        </p:nvSpPr>
        <p:spPr>
          <a:xfrm>
            <a:off x="504552" y="891468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28" name="object 16">
            <a:extLst>
              <a:ext uri="{FF2B5EF4-FFF2-40B4-BE49-F238E27FC236}">
                <a16:creationId xmlns:a16="http://schemas.microsoft.com/office/drawing/2014/main" id="{399B9EAA-3F9F-176A-AF75-A13ABCBF2E62}"/>
              </a:ext>
            </a:extLst>
          </p:cNvPr>
          <p:cNvSpPr/>
          <p:nvPr/>
        </p:nvSpPr>
        <p:spPr>
          <a:xfrm flipV="1">
            <a:off x="5143500" y="4063919"/>
            <a:ext cx="2171700"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3076689"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Conservative</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0" name="TextBox 49">
            <a:extLst>
              <a:ext uri="{FF2B5EF4-FFF2-40B4-BE49-F238E27FC236}">
                <a16:creationId xmlns:a16="http://schemas.microsoft.com/office/drawing/2014/main" id="{FDEFC3F7-93F1-4C61-B728-C913E9033EC5}"/>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1" name="object 36">
            <a:extLst>
              <a:ext uri="{FF2B5EF4-FFF2-40B4-BE49-F238E27FC236}">
                <a16:creationId xmlns:a16="http://schemas.microsoft.com/office/drawing/2014/main" id="{D443000F-8D61-4BF9-8D39-B2A8797B0F8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object 3">
            <a:extLst>
              <a:ext uri="{FF2B5EF4-FFF2-40B4-BE49-F238E27FC236}">
                <a16:creationId xmlns:a16="http://schemas.microsoft.com/office/drawing/2014/main" id="{C1CED591-D9F7-42BD-9A0C-591AF85DB109}"/>
              </a:ext>
            </a:extLst>
          </p:cNvPr>
          <p:cNvSpPr txBox="1"/>
          <p:nvPr/>
        </p:nvSpPr>
        <p:spPr>
          <a:xfrm>
            <a:off x="533400" y="1076349"/>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3" name="object 35">
            <a:extLst>
              <a:ext uri="{FF2B5EF4-FFF2-40B4-BE49-F238E27FC236}">
                <a16:creationId xmlns:a16="http://schemas.microsoft.com/office/drawing/2014/main" id="{6CD472E1-96B3-357D-4470-8D4338569B7D}"/>
              </a:ext>
            </a:extLst>
          </p:cNvPr>
          <p:cNvSpPr txBox="1"/>
          <p:nvPr/>
        </p:nvSpPr>
        <p:spPr>
          <a:xfrm>
            <a:off x="533400" y="62103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A0AE8C3C-5D20-3D06-5437-F41C87B59513}"/>
              </a:ext>
            </a:extLst>
          </p:cNvPr>
          <p:cNvPicPr>
            <a:picLocks noChangeAspect="1"/>
          </p:cNvPicPr>
          <p:nvPr/>
        </p:nvPicPr>
        <p:blipFill>
          <a:blip r:embed="rId3"/>
          <a:stretch>
            <a:fillRect/>
          </a:stretch>
        </p:blipFill>
        <p:spPr>
          <a:xfrm>
            <a:off x="510286" y="1660143"/>
            <a:ext cx="6759322" cy="1706945"/>
          </a:xfrm>
          <a:prstGeom prst="rect">
            <a:avLst/>
          </a:prstGeom>
        </p:spPr>
      </p:pic>
      <p:pic>
        <p:nvPicPr>
          <p:cNvPr id="6" name="Picture 5">
            <a:extLst>
              <a:ext uri="{FF2B5EF4-FFF2-40B4-BE49-F238E27FC236}">
                <a16:creationId xmlns:a16="http://schemas.microsoft.com/office/drawing/2014/main" id="{5A4891A1-20FC-6A5E-4AFC-A98D2B99C263}"/>
              </a:ext>
            </a:extLst>
          </p:cNvPr>
          <p:cNvPicPr>
            <a:picLocks noChangeAspect="1"/>
          </p:cNvPicPr>
          <p:nvPr/>
        </p:nvPicPr>
        <p:blipFill>
          <a:blip r:embed="rId4"/>
          <a:stretch>
            <a:fillRect/>
          </a:stretch>
        </p:blipFill>
        <p:spPr>
          <a:xfrm>
            <a:off x="502919" y="3724951"/>
            <a:ext cx="3878349" cy="1409250"/>
          </a:xfrm>
          <a:prstGeom prst="rect">
            <a:avLst/>
          </a:prstGeom>
        </p:spPr>
      </p:pic>
    </p:spTree>
    <p:extLst>
      <p:ext uri="{BB962C8B-B14F-4D97-AF65-F5344CB8AC3E}">
        <p14:creationId xmlns:p14="http://schemas.microsoft.com/office/powerpoint/2010/main" val="55203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97117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rtl="0"/>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rtl="0"/>
            <a:endParaRPr lang="en-US" sz="800" dirty="0">
              <a:latin typeface="Nunito Sans" pitchFamily="2" charset="0"/>
            </a:endParaRP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BNYA-VEST-112-24</a:t>
            </a:r>
          </a:p>
          <a:p>
            <a:pPr rtl="0"/>
            <a:endParaRPr lang="en-US" sz="800" dirty="0">
              <a:latin typeface="Nunito Sans" pitchFamily="2" charset="0"/>
            </a:endParaRPr>
          </a:p>
          <a:p>
            <a:pPr rtl="0">
              <a:spcAft>
                <a:spcPts val="500"/>
              </a:spcAft>
            </a:pPr>
            <a:r>
              <a:rPr lang="en-US" sz="800" b="1" dirty="0">
                <a:latin typeface="Nunito Sans" pitchFamily="2" charset="0"/>
              </a:rPr>
              <a:t>Glossary of Terms</a:t>
            </a:r>
          </a:p>
          <a:p>
            <a:pPr rtl="0">
              <a:spcAft>
                <a:spcPts val="500"/>
              </a:spcAft>
            </a:pPr>
            <a:r>
              <a:rPr lang="en-US" sz="800" b="1" dirty="0">
                <a:latin typeface="Nunito Sans" pitchFamily="2" charset="0"/>
                <a:cs typeface="Times New Roman" panose="02020603050405020304" pitchFamily="18" charset="0"/>
              </a:rPr>
              <a:t>Average Effective Duration</a:t>
            </a:r>
            <a:r>
              <a:rPr lang="en-US" sz="800" dirty="0">
                <a:latin typeface="Nunito Sans" pitchFamily="2" charset="0"/>
                <a:cs typeface="Times New Roman" panose="02020603050405020304" pitchFamily="18"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lnSpc>
                <a:spcPct val="107000"/>
              </a:lnSpc>
              <a:spcAft>
                <a:spcPts val="500"/>
              </a:spcAft>
            </a:pPr>
            <a:r>
              <a:rPr lang="en-US" sz="800" b="1" dirty="0">
                <a:latin typeface="Nunito Sans" pitchFamily="2" charset="0"/>
                <a:cs typeface="Times New Roman" panose="02020603050405020304" pitchFamily="18" charset="0"/>
              </a:rPr>
              <a:t>Weighted Average Coupon</a:t>
            </a:r>
            <a:r>
              <a:rPr lang="en-US" sz="800" dirty="0">
                <a:latin typeface="Nunito Sans" pitchFamily="2" charset="0"/>
                <a:cs typeface="Times New Roman" panose="02020603050405020304" pitchFamily="18"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lnSpc>
                <a:spcPct val="107000"/>
              </a:lnSpc>
              <a:spcAft>
                <a:spcPts val="500"/>
              </a:spcAft>
            </a:pPr>
            <a:r>
              <a:rPr lang="en-US" sz="800" b="1" dirty="0">
                <a:latin typeface="Nunito Sans" pitchFamily="2" charset="0"/>
                <a:cs typeface="Times New Roman" panose="02020603050405020304" pitchFamily="18" charset="0"/>
              </a:rPr>
              <a:t>Portfolio Turnover</a:t>
            </a:r>
            <a:r>
              <a:rPr lang="en-US" sz="800" dirty="0">
                <a:latin typeface="Nunito Sans" pitchFamily="2" charset="0"/>
                <a:cs typeface="Times New Roman" panose="02020603050405020304" pitchFamily="18"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rtl="0">
              <a:lnSpc>
                <a:spcPct val="107000"/>
              </a:lnSpc>
              <a:spcAft>
                <a:spcPts val="500"/>
              </a:spcAft>
            </a:pPr>
            <a:endParaRPr lang="en-US" sz="800" dirty="0">
              <a:latin typeface="Nunito Sans" pitchFamily="2" charset="0"/>
              <a:cs typeface="Times New Roman" panose="02020603050405020304" pitchFamily="18" charset="0"/>
            </a:endParaRPr>
          </a:p>
          <a:p>
            <a:pPr rtl="0">
              <a:spcAft>
                <a:spcPts val="500"/>
              </a:spcAft>
            </a:pPr>
            <a:endParaRPr lang="en-US" sz="800" dirty="0">
              <a:latin typeface="Nunito Sans" pitchFamily="2" charset="0"/>
              <a:cs typeface="Times New Roman" panose="02020603050405020304" pitchFamily="18" charset="0"/>
            </a:endParaRPr>
          </a:p>
          <a:p>
            <a:pPr rtl="0">
              <a:spcAft>
                <a:spcPts val="50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9242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Conservative</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66800"/>
            <a:ext cx="6858000" cy="2918107"/>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b="1" dirty="0">
                <a:latin typeface="Nunito Sans" pitchFamily="2" charset="0"/>
              </a:rPr>
              <a:t>Glossary of Terms (Continued)</a:t>
            </a:r>
          </a:p>
          <a:p>
            <a:pPr rtl="0"/>
            <a:endParaRPr lang="en-US" sz="800" dirty="0">
              <a:latin typeface="Nunito Sans" pitchFamily="2" charset="0"/>
            </a:endParaRPr>
          </a:p>
          <a:p>
            <a:pPr>
              <a:lnSpc>
                <a:spcPct val="107000"/>
              </a:lnSpc>
              <a:spcAft>
                <a:spcPts val="500"/>
              </a:spcAft>
            </a:pPr>
            <a:r>
              <a:rPr lang="en-GB" sz="800" b="1" dirty="0">
                <a:latin typeface="Nunito Sans" pitchFamily="2" charset="0"/>
                <a:cs typeface="Times New Roman" panose="02020603050405020304" pitchFamily="18" charset="0"/>
              </a:rPr>
              <a:t>Gross Expense </a:t>
            </a:r>
            <a:r>
              <a:rPr lang="en-GB" sz="800" b="1" dirty="0">
                <a:effectLst/>
                <a:latin typeface="Nunito Sans" pitchFamily="2" charset="0"/>
                <a:ea typeface="Calibri" panose="020F0502020204030204" pitchFamily="34" charset="0"/>
                <a:cs typeface="Times New Roman" panose="02020603050405020304" pitchFamily="18" charset="0"/>
              </a:rPr>
              <a:t>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627023"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Conservative</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4326</TotalTime>
  <Words>2527</Words>
  <Application>Microsoft Office PowerPoint</Application>
  <PresentationFormat>Custom</PresentationFormat>
  <Paragraphs>93</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Conservative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95</cp:revision>
  <dcterms:created xsi:type="dcterms:W3CDTF">2022-05-04T21:48:43Z</dcterms:created>
  <dcterms:modified xsi:type="dcterms:W3CDTF">2025-01-16T19:54:02Z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2022-07-28T10:52:01Z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b93e9eae-cdf4-4d2d-b951-0259fa4ad0c7</vt:lpwstr>
  </property>
  <property fmtid="{D5CDD505-2E9C-101B-9397-08002B2CF9AE}" pid="11" name="MSIP_Label_5781dfe3-6600-4878-ab62-89c56005e52a_ContentBits">
    <vt:lpwstr>0</vt:lpwstr>
  </property>
</Properties>
</file>