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454"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1632" userDrawn="1">
          <p15:clr>
            <a:srgbClr val="A4A3A4"/>
          </p15:clr>
        </p15:guide>
        <p15:guide id="2" pos="3024" userDrawn="1">
          <p15:clr>
            <a:srgbClr val="A4A3A4"/>
          </p15:clr>
        </p15:guide>
        <p15:guide id="3" orient="horz" pos="6096" userDrawn="1">
          <p15:clr>
            <a:srgbClr val="A4A3A4"/>
          </p15:clr>
        </p15:guide>
        <p15:guide id="4" orient="horz" pos="3624" userDrawn="1">
          <p15:clr>
            <a:srgbClr val="A4A3A4"/>
          </p15:clr>
        </p15:guide>
        <p15:guide id="5" pos="336" userDrawn="1">
          <p15:clr>
            <a:srgbClr val="A4A3A4"/>
          </p15:clr>
        </p15:guide>
        <p15:guide id="6" pos="4464" userDrawn="1">
          <p15:clr>
            <a:srgbClr val="A4A3A4"/>
          </p15:clr>
        </p15:guide>
        <p15:guide id="7" orient="horz" pos="912" userDrawn="1">
          <p15:clr>
            <a:srgbClr val="A4A3A4"/>
          </p15:clr>
        </p15:guide>
        <p15:guide id="8" orient="horz" pos="2208" userDrawn="1">
          <p15:clr>
            <a:srgbClr val="A4A3A4"/>
          </p15:clr>
        </p15:guide>
        <p15:guide id="9" orient="horz" pos="2256" userDrawn="1">
          <p15:clr>
            <a:srgbClr val="A4A3A4"/>
          </p15:clr>
        </p15:guide>
        <p15:guide id="10" orient="horz" pos="1776" userDrawn="1">
          <p15:clr>
            <a:srgbClr val="A4A3A4"/>
          </p15:clr>
        </p15:guide>
        <p15:guide id="11" orient="horz" pos="3216" userDrawn="1">
          <p15:clr>
            <a:srgbClr val="A4A3A4"/>
          </p15:clr>
        </p15:guide>
        <p15:guide id="12" pos="3600" userDrawn="1">
          <p15:clr>
            <a:srgbClr val="A4A3A4"/>
          </p15:clr>
        </p15:guide>
        <p15:guide id="13" pos="3264" userDrawn="1">
          <p15:clr>
            <a:srgbClr val="A4A3A4"/>
          </p15:clr>
        </p15:guide>
        <p15:guide id="14" orient="horz" pos="3312" userDrawn="1">
          <p15:clr>
            <a:srgbClr val="A4A3A4"/>
          </p15:clr>
        </p15:guide>
        <p15:guide id="15" orient="horz" pos="4440" userDrawn="1">
          <p15:clr>
            <a:srgbClr val="A4A3A4"/>
          </p15:clr>
        </p15:guide>
        <p15:guide id="16" orient="horz" pos="4368" userDrawn="1">
          <p15:clr>
            <a:srgbClr val="A4A3A4"/>
          </p15:clr>
        </p15:guide>
        <p15:guide id="17" pos="283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657A"/>
    <a:srgbClr val="97D1F1"/>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64" autoAdjust="0"/>
    <p:restoredTop sz="94654"/>
  </p:normalViewPr>
  <p:slideViewPr>
    <p:cSldViewPr snapToGrid="0">
      <p:cViewPr varScale="1">
        <p:scale>
          <a:sx n="103" d="100"/>
          <a:sy n="103" d="100"/>
        </p:scale>
        <p:origin x="6618" y="72"/>
      </p:cViewPr>
      <p:guideLst>
        <p:guide orient="horz" pos="1632"/>
        <p:guide pos="3024"/>
        <p:guide orient="horz" pos="6096"/>
        <p:guide orient="horz" pos="3624"/>
        <p:guide pos="336"/>
        <p:guide pos="4464"/>
        <p:guide orient="horz" pos="912"/>
        <p:guide orient="horz" pos="2208"/>
        <p:guide orient="horz" pos="2256"/>
        <p:guide orient="horz" pos="1776"/>
        <p:guide orient="horz" pos="3216"/>
        <p:guide pos="3600"/>
        <p:guide pos="3264"/>
        <p:guide orient="horz" pos="3312"/>
        <p:guide orient="horz" pos="4440"/>
        <p:guide orient="horz" pos="4368"/>
        <p:guide pos="283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8964171679254668"/>
          <c:y val="6.8924981941112014E-3"/>
          <c:w val="0.56557659083713985"/>
          <c:h val="0.84836503972955357"/>
        </c:manualLayout>
      </c:layout>
      <c:doughnutChart>
        <c:varyColors val="1"/>
        <c:ser>
          <c:idx val="0"/>
          <c:order val="0"/>
          <c:tx>
            <c:strRef>
              <c:f>Sheet1!$B$1</c:f>
              <c:strCache>
                <c:ptCount val="1"/>
                <c:pt idx="0">
                  <c:v>Sales</c:v>
                </c:pt>
              </c:strCache>
            </c:strRef>
          </c:tx>
          <c:spPr>
            <a:solidFill>
              <a:schemeClr val="accent4"/>
            </a:solidFill>
            <a:ln>
              <a:noFill/>
            </a:ln>
          </c:spPr>
          <c:dPt>
            <c:idx val="0"/>
            <c:bubble3D val="0"/>
            <c:spPr>
              <a:solidFill>
                <a:srgbClr val="97D1F1"/>
              </a:solidFill>
              <a:ln w="19050">
                <a:noFill/>
              </a:ln>
              <a:effectLst/>
            </c:spPr>
            <c:extLst>
              <c:ext xmlns:c16="http://schemas.microsoft.com/office/drawing/2014/chart" uri="{C3380CC4-5D6E-409C-BE32-E72D297353CC}">
                <c16:uniqueId val="{00000001-8E3F-4E49-A53A-20D0177E575C}"/>
              </c:ext>
            </c:extLst>
          </c:dPt>
          <c:dPt>
            <c:idx val="1"/>
            <c:bubble3D val="0"/>
            <c:spPr>
              <a:solidFill>
                <a:srgbClr val="DBBF4D"/>
              </a:solidFill>
              <a:ln w="19050">
                <a:noFill/>
              </a:ln>
              <a:effectLst/>
            </c:spPr>
            <c:extLst>
              <c:ext xmlns:c16="http://schemas.microsoft.com/office/drawing/2014/chart" uri="{C3380CC4-5D6E-409C-BE32-E72D297353CC}">
                <c16:uniqueId val="{00000003-8E3F-4E49-A53A-20D0177E575C}"/>
              </c:ext>
            </c:extLst>
          </c:dPt>
          <c:dPt>
            <c:idx val="2"/>
            <c:bubble3D val="0"/>
            <c:spPr>
              <a:solidFill>
                <a:srgbClr val="EEDF9B"/>
              </a:solidFill>
              <a:ln w="19050">
                <a:noFill/>
              </a:ln>
              <a:effectLst/>
            </c:spPr>
            <c:extLst>
              <c:ext xmlns:c16="http://schemas.microsoft.com/office/drawing/2014/chart" uri="{C3380CC4-5D6E-409C-BE32-E72D297353CC}">
                <c16:uniqueId val="{00000005-8E3F-4E49-A53A-20D0177E575C}"/>
              </c:ext>
            </c:extLst>
          </c:dPt>
          <c:dPt>
            <c:idx val="3"/>
            <c:bubble3D val="0"/>
            <c:spPr>
              <a:solidFill>
                <a:srgbClr val="8064A2"/>
              </a:solidFill>
              <a:ln w="19050">
                <a:noFill/>
              </a:ln>
              <a:effectLst/>
            </c:spPr>
            <c:extLst>
              <c:ext xmlns:c16="http://schemas.microsoft.com/office/drawing/2014/chart" uri="{C3380CC4-5D6E-409C-BE32-E72D297353CC}">
                <c16:uniqueId val="{00000007-8E3F-4E49-A53A-20D0177E575C}"/>
              </c:ext>
            </c:extLst>
          </c:dPt>
          <c:cat>
            <c:strRef>
              <c:f>Sheet1!$A$2:$A$5</c:f>
              <c:strCache>
                <c:ptCount val="3"/>
                <c:pt idx="0">
                  <c:v>1st Qtr</c:v>
                </c:pt>
                <c:pt idx="1">
                  <c:v>2nd Qtr</c:v>
                </c:pt>
                <c:pt idx="2">
                  <c:v>3rd Qtr</c:v>
                </c:pt>
              </c:strCache>
            </c:strRef>
          </c:cat>
          <c:val>
            <c:numRef>
              <c:f>Sheet1!$B$2:$B$5</c:f>
              <c:numCache>
                <c:formatCode>General</c:formatCode>
                <c:ptCount val="4"/>
                <c:pt idx="0">
                  <c:v>64</c:v>
                </c:pt>
                <c:pt idx="1">
                  <c:v>23</c:v>
                </c:pt>
                <c:pt idx="2">
                  <c:v>12</c:v>
                </c:pt>
                <c:pt idx="3">
                  <c:v>1</c:v>
                </c:pt>
              </c:numCache>
            </c:numRef>
          </c:val>
          <c:extLst>
            <c:ext xmlns:c16="http://schemas.microsoft.com/office/drawing/2014/chart" uri="{C3380CC4-5D6E-409C-BE32-E72D297353CC}">
              <c16:uniqueId val="{00000008-8E3F-4E49-A53A-20D0177E575C}"/>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E1AA7740-AF3F-2143-9636-3EA1FD3A973A}"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3F2F33B7-5B33-B247-8FE6-122C586BD8C6}" type="slidenum">
              <a:rPr lang="en-US" smtClean="0"/>
              <a:t>‹#›</a:t>
            </a:fld>
            <a:endParaRPr lang="en-US"/>
          </a:p>
        </p:txBody>
      </p:sp>
    </p:spTree>
    <p:extLst>
      <p:ext uri="{BB962C8B-B14F-4D97-AF65-F5344CB8AC3E}">
        <p14:creationId xmlns:p14="http://schemas.microsoft.com/office/powerpoint/2010/main" val="6899454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F2F33B7-5B33-B247-8FE6-122C586BD8C6}" type="slidenum">
              <a:rPr lang="en-US" smtClean="0"/>
              <a:t>1</a:t>
            </a:fld>
            <a:endParaRPr lang="en-US"/>
          </a:p>
        </p:txBody>
      </p:sp>
    </p:spTree>
    <p:extLst>
      <p:ext uri="{BB962C8B-B14F-4D97-AF65-F5344CB8AC3E}">
        <p14:creationId xmlns:p14="http://schemas.microsoft.com/office/powerpoint/2010/main" val="1425792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svg"/><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4.png"/><Relationship Id="rId5" Type="http://schemas.openxmlformats.org/officeDocument/2006/relationships/image" Target="../media/image3.png"/><Relationship Id="rId10" Type="http://schemas.openxmlformats.org/officeDocument/2006/relationships/chart" Target="../charts/chart1.xml"/><Relationship Id="rId4" Type="http://schemas.openxmlformats.org/officeDocument/2006/relationships/image" Target="../media/image2.png"/><Relationship Id="rId9" Type="http://schemas.openxmlformats.org/officeDocument/2006/relationships/hyperlink" Target="mailto:info@vestwel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8.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4111803" cy="1305486"/>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br>
              <a:rPr lang="en-US" spc="-145" dirty="0"/>
            </a:br>
            <a:r>
              <a:rPr spc="-20" dirty="0"/>
              <a:t>Retirement </a:t>
            </a:r>
            <a:br>
              <a:rPr lang="en-US" spc="-20" dirty="0"/>
            </a:br>
            <a:r>
              <a:rPr dirty="0"/>
              <a:t>Strategy:</a:t>
            </a:r>
            <a:r>
              <a:rPr spc="-120" dirty="0"/>
              <a:t> </a:t>
            </a:r>
            <a:r>
              <a:rPr lang="en-US" spc="-20" dirty="0"/>
              <a:t>Moderate</a:t>
            </a:r>
            <a:endParaRPr spc="-20" dirty="0"/>
          </a:p>
        </p:txBody>
      </p:sp>
      <p:sp>
        <p:nvSpPr>
          <p:cNvPr id="7" name="object 7"/>
          <p:cNvSpPr/>
          <p:nvPr/>
        </p:nvSpPr>
        <p:spPr>
          <a:xfrm>
            <a:off x="499363" y="2524172"/>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lang="en-US" sz="1200" b="1" spc="-10" dirty="0">
                <a:solidFill>
                  <a:srgbClr val="002C40"/>
                </a:solidFill>
                <a:latin typeface="NunitoSans-SemiBold"/>
                <a:cs typeface="NunitoSans-SemiBold"/>
              </a:rPr>
              <a: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a:off x="497586" y="8253221"/>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74145"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302757" y="3049037"/>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264597" y="378605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39495" y="532335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39495" y="4477938"/>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66868" y="5934504"/>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6" y="6155121"/>
            <a:ext cx="3894456" cy="1454885"/>
          </a:xfrm>
          <a:prstGeom prst="rect">
            <a:avLst/>
          </a:prstGeom>
        </p:spPr>
        <p:txBody>
          <a:bodyPr vert="horz" wrap="square" lIns="0" tIns="12700" rIns="0" bIns="0" rtlCol="0">
            <a:spAutoFit/>
          </a:bodyPr>
          <a:lstStyle/>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may be </a:t>
            </a:r>
            <a:r>
              <a:rPr sz="1000" b="1" dirty="0">
                <a:solidFill>
                  <a:srgbClr val="4A657A"/>
                </a:solidFill>
                <a:latin typeface="NunitoSans-SemiBold"/>
                <a:cs typeface="NunitoSans-SemiBold"/>
              </a:rPr>
              <a:t>appropriate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lang="en-US" sz="1000" b="1" dirty="0">
                <a:solidFill>
                  <a:srgbClr val="4A657A"/>
                </a:solidFill>
                <a:latin typeface="NunitoSans-SemiBold"/>
                <a:cs typeface="NunitoSans-SemiBold"/>
              </a:rPr>
              <a:t> investor with an intermediate term investment horizon, seeking preservation of capital with the potential for longer-term growth, and an average tolerance for risk. </a:t>
            </a:r>
            <a:br>
              <a:rPr lang="en-US" sz="1000" b="1" dirty="0">
                <a:solidFill>
                  <a:srgbClr val="4A657A"/>
                </a:solidFill>
                <a:latin typeface="NunitoSans-SemiBold"/>
                <a:cs typeface="NunitoSans-SemiBold"/>
              </a:rPr>
            </a:br>
            <a:endParaRPr lang="en-US" sz="1000" b="1" dirty="0">
              <a:solidFill>
                <a:srgbClr val="4A657A"/>
              </a:solidFill>
              <a:latin typeface="NunitoSans-SemiBold"/>
              <a:cs typeface="NunitoSans-SemiBold"/>
            </a:endParaRPr>
          </a:p>
          <a:p>
            <a:pPr marL="12700" marR="5080">
              <a:lnSpc>
                <a:spcPct val="116700"/>
              </a:lnSpc>
              <a:spcBef>
                <a:spcPts val="100"/>
              </a:spcBef>
            </a:pP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to grow invested capital over the long term with a moderate level of volatility. The portfolio is comprised of 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lang="en-US" sz="1000" b="1" dirty="0">
                <a:solidFill>
                  <a:srgbClr val="4A657A"/>
                </a:solidFill>
                <a:latin typeface="NunitoSans-SemiBold"/>
                <a:cs typeface="NunitoSans-SemiBold"/>
              </a:rPr>
              <a:t> designed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7007113"/>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95085"/>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5934504"/>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dirty="0">
              <a:latin typeface="Nunito-Black"/>
              <a:cs typeface="Nunito-Black"/>
            </a:endParaRPr>
          </a:p>
        </p:txBody>
      </p:sp>
      <p:sp>
        <p:nvSpPr>
          <p:cNvPr id="32" name="object 32"/>
          <p:cNvSpPr/>
          <p:nvPr/>
        </p:nvSpPr>
        <p:spPr>
          <a:xfrm>
            <a:off x="5171973" y="4954393"/>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17094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398212"/>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3" cstate="print"/>
          <a:stretch>
            <a:fillRect/>
          </a:stretch>
        </p:blipFill>
        <p:spPr>
          <a:xfrm>
            <a:off x="3872735" y="4961896"/>
            <a:ext cx="241274" cy="241261"/>
          </a:xfrm>
          <a:prstGeom prst="rect">
            <a:avLst/>
          </a:prstGeom>
        </p:spPr>
      </p:pic>
      <p:pic>
        <p:nvPicPr>
          <p:cNvPr id="43" name="object 43"/>
          <p:cNvPicPr/>
          <p:nvPr/>
        </p:nvPicPr>
        <p:blipFill>
          <a:blip r:embed="rId4"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1624180729"/>
              </p:ext>
            </p:extLst>
          </p:nvPr>
        </p:nvGraphicFramePr>
        <p:xfrm>
          <a:off x="642958" y="2857500"/>
          <a:ext cx="4296191" cy="2864485"/>
        </p:xfrm>
        <a:graphic>
          <a:graphicData uri="http://schemas.openxmlformats.org/drawingml/2006/table">
            <a:tbl>
              <a:tblPr firstRow="1" bandRow="1">
                <a:tableStyleId>{2D5ABB26-0587-4C30-8999-92F81FD0307C}</a:tableStyleId>
              </a:tblPr>
              <a:tblGrid>
                <a:gridCol w="2044569">
                  <a:extLst>
                    <a:ext uri="{9D8B030D-6E8A-4147-A177-3AD203B41FA5}">
                      <a16:colId xmlns:a16="http://schemas.microsoft.com/office/drawing/2014/main" val="20000"/>
                    </a:ext>
                  </a:extLst>
                </a:gridCol>
                <a:gridCol w="1884473">
                  <a:extLst>
                    <a:ext uri="{9D8B030D-6E8A-4147-A177-3AD203B41FA5}">
                      <a16:colId xmlns:a16="http://schemas.microsoft.com/office/drawing/2014/main" val="20001"/>
                    </a:ext>
                  </a:extLst>
                </a:gridCol>
                <a:gridCol w="367149">
                  <a:extLst>
                    <a:ext uri="{9D8B030D-6E8A-4147-A177-3AD203B41FA5}">
                      <a16:colId xmlns:a16="http://schemas.microsoft.com/office/drawing/2014/main" val="20002"/>
                    </a:ext>
                  </a:extLst>
                </a:gridCol>
              </a:tblGrid>
              <a:tr h="285750">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SemiBold" panose="020F0502020204030204" pitchFamily="2" charset="0"/>
                          <a:cs typeface="Nunito Sans"/>
                        </a:rPr>
                        <a:t>6.74</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6220">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SemiBold" panose="020F0502020204030204" pitchFamily="2" charset="0"/>
                          <a:cs typeface="Nunito Sans"/>
                        </a:rPr>
                        <a:t>3.29%</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3520">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3045">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3060">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2250">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2250">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88390">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5" cstate="print"/>
          <a:stretch>
            <a:fillRect/>
          </a:stretch>
        </p:blipFill>
        <p:spPr>
          <a:xfrm>
            <a:off x="2827779" y="5398554"/>
            <a:ext cx="241274" cy="241261"/>
          </a:xfrm>
          <a:prstGeom prst="rect">
            <a:avLst/>
          </a:prstGeom>
        </p:spPr>
      </p:pic>
      <p:pic>
        <p:nvPicPr>
          <p:cNvPr id="49" name="object 49"/>
          <p:cNvPicPr/>
          <p:nvPr/>
        </p:nvPicPr>
        <p:blipFill>
          <a:blip r:embed="rId6"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296844" y="343112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p:blipFill>
        <p:spPr>
          <a:xfrm>
            <a:off x="606550" y="3036882"/>
            <a:ext cx="1027508" cy="283451"/>
          </a:xfrm>
          <a:prstGeom prst="rect">
            <a:avLst/>
          </a:prstGeom>
        </p:spPr>
      </p:pic>
      <p:sp>
        <p:nvSpPr>
          <p:cNvPr id="55" name="object 18">
            <a:extLst>
              <a:ext uri="{FF2B5EF4-FFF2-40B4-BE49-F238E27FC236}">
                <a16:creationId xmlns:a16="http://schemas.microsoft.com/office/drawing/2014/main" id="{8525F8FC-0487-F46B-59F7-DA7810F8CB25}"/>
              </a:ext>
            </a:extLst>
          </p:cNvPr>
          <p:cNvSpPr txBox="1"/>
          <p:nvPr/>
        </p:nvSpPr>
        <p:spPr>
          <a:xfrm>
            <a:off x="5117150" y="4692554"/>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884363"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lang="en-US" sz="900" b="1" spc="-10" dirty="0">
                <a:solidFill>
                  <a:srgbClr val="4A657A"/>
                </a:solidFill>
                <a:latin typeface="NunitoSans-SemiBold"/>
                <a:cs typeface="NunitoSans-SemiBold"/>
              </a:rPr>
              <a:t>                                           </a:t>
            </a:r>
            <a:r>
              <a:rPr lang="en-US" sz="900" b="1" dirty="0">
                <a:solidFill>
                  <a:srgbClr val="4A657A"/>
                </a:solidFill>
                <a:latin typeface="NunitoSans-SemiBold"/>
                <a:cs typeface="NunitoSans-SemiBold"/>
              </a:rPr>
              <a:t>Moderate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a:t>
            </a:r>
            <a:r>
              <a:rPr lang="en-US" sz="900" b="1" spc="-25" dirty="0">
                <a:solidFill>
                  <a:srgbClr val="4A657A"/>
                </a:solidFill>
                <a:latin typeface="NunitoSans-SemiBold"/>
                <a:cs typeface="NunitoSans-SemiBold"/>
              </a:rPr>
              <a:t>Low</a:t>
            </a:r>
            <a:endParaRPr sz="900" dirty="0">
              <a:latin typeface="NunitoSans-SemiBold"/>
              <a:cs typeface="NunitoSans-SemiBold"/>
            </a:endParaRPr>
          </a:p>
          <a:p>
            <a:pPr marL="76200" marR="68580">
              <a:lnSpc>
                <a:spcPts val="1900"/>
              </a:lnSpc>
              <a:tabLst>
                <a:tab pos="1824038" algn="l"/>
                <a:tab pos="2065338" algn="l"/>
              </a:tabLst>
            </a:pPr>
            <a:r>
              <a:rPr sz="900" b="1" dirty="0">
                <a:solidFill>
                  <a:srgbClr val="4A657A"/>
                </a:solidFill>
                <a:latin typeface="NunitoSans-SemiBold"/>
                <a:cs typeface="NunitoSans-SemiBold"/>
              </a:rPr>
              <a:t>Wtd.</a:t>
            </a:r>
            <a:r>
              <a:rPr sz="900" b="1" spc="220" dirty="0">
                <a:solidFill>
                  <a:srgbClr val="4A657A"/>
                </a:solidFill>
                <a:latin typeface="NunitoSans-SemiBold"/>
                <a:cs typeface="NunitoSans-SemiBold"/>
              </a:rPr>
              <a:t> </a:t>
            </a:r>
            <a:r>
              <a:rPr sz="900" b="1" dirty="0">
                <a:solidFill>
                  <a:srgbClr val="4A657A"/>
                </a:solidFill>
                <a:latin typeface="NunitoSans-SemiBold"/>
                <a:cs typeface="NunitoSans-SemiBold"/>
              </a:rPr>
              <a:t>Internal</a:t>
            </a:r>
            <a:r>
              <a:rPr sz="900" b="1" spc="-5" dirty="0">
                <a:solidFill>
                  <a:srgbClr val="4A657A"/>
                </a:solidFill>
                <a:latin typeface="NunitoSans-SemiBold"/>
                <a:cs typeface="NunitoSans-SemiBold"/>
              </a:rPr>
              <a:t> </a:t>
            </a:r>
            <a:r>
              <a:rPr sz="900" b="1" dirty="0">
                <a:solidFill>
                  <a:srgbClr val="4A657A"/>
                </a:solidFill>
                <a:latin typeface="NunitoSans-SemiBold"/>
                <a:cs typeface="NunitoSans-SemiBold"/>
              </a:rPr>
              <a:t>Exp.</a:t>
            </a:r>
            <a:r>
              <a:rPr sz="900" b="1" spc="-10" dirty="0">
                <a:solidFill>
                  <a:srgbClr val="4A657A"/>
                </a:solidFill>
                <a:latin typeface="NunitoSans-SemiBold"/>
                <a:cs typeface="NunitoSans-SemiBold"/>
              </a:rPr>
              <a:t> </a:t>
            </a:r>
            <a:r>
              <a:rPr sz="900" b="1" spc="-20" dirty="0">
                <a:solidFill>
                  <a:srgbClr val="4A657A"/>
                </a:solidFill>
                <a:latin typeface="NunitoSans-SemiBold"/>
                <a:cs typeface="NunitoSans-SemiBold"/>
              </a:rPr>
              <a:t>Ratio</a:t>
            </a:r>
            <a:r>
              <a:rPr lang="en-US" sz="900" b="1" spc="-20" dirty="0">
                <a:solidFill>
                  <a:srgbClr val="4A657A"/>
                </a:solidFill>
                <a:latin typeface="NunitoSans-SemiBold"/>
                <a:cs typeface="NunitoSans-SemiBold"/>
              </a:rPr>
              <a:t>**</a:t>
            </a:r>
            <a:r>
              <a:rPr sz="900" b="1" dirty="0">
                <a:solidFill>
                  <a:srgbClr val="4A657A"/>
                </a:solidFill>
                <a:latin typeface="NunitoSans-SemiBold"/>
                <a:cs typeface="NunitoSans-SemiBold"/>
              </a:rPr>
              <a:t>	</a:t>
            </a:r>
            <a:r>
              <a:rPr sz="1350" b="1" spc="-15" baseline="-6172" dirty="0">
                <a:solidFill>
                  <a:srgbClr val="4A657A"/>
                </a:solidFill>
                <a:latin typeface="NunitoSans-SemiBold"/>
                <a:cs typeface="NunitoSans-SemiBold"/>
              </a:rPr>
              <a:t>0.0</a:t>
            </a:r>
            <a:r>
              <a:rPr lang="en-US" sz="1350" b="1" spc="-15" baseline="-6172" dirty="0">
                <a:solidFill>
                  <a:srgbClr val="4A657A"/>
                </a:solidFill>
                <a:latin typeface="NunitoSans-SemiBold"/>
                <a:cs typeface="NunitoSans-SemiBold"/>
              </a:rPr>
              <a:t>4</a:t>
            </a:r>
            <a:r>
              <a:rPr sz="1350" b="1" spc="-15" baseline="-6172"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  </a:t>
            </a:r>
            <a:r>
              <a:rPr sz="900" b="1" dirty="0">
                <a:solidFill>
                  <a:srgbClr val="4A657A"/>
                </a:solidFill>
                <a:latin typeface="NunitoSans-SemiBold"/>
                <a:cs typeface="NunitoSans-SemiBold"/>
              </a:rPr>
              <a:t>#</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of </a:t>
            </a:r>
            <a:r>
              <a:rPr sz="900" b="1" spc="-10" dirty="0">
                <a:solidFill>
                  <a:srgbClr val="4A657A"/>
                </a:solidFill>
                <a:latin typeface="NunitoSans-SemiBold"/>
                <a:cs typeface="NunitoSans-SemiBold"/>
              </a:rPr>
              <a:t>Holdings</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9</a:t>
            </a:r>
            <a:endParaRPr sz="900" dirty="0">
              <a:latin typeface="NunitoSans-SemiBold"/>
              <a:cs typeface="NunitoSans-SemiBold"/>
            </a:endParaRPr>
          </a:p>
        </p:txBody>
      </p:sp>
      <p:sp>
        <p:nvSpPr>
          <p:cNvPr id="56" name="TextBox 55">
            <a:extLst>
              <a:ext uri="{FF2B5EF4-FFF2-40B4-BE49-F238E27FC236}">
                <a16:creationId xmlns:a16="http://schemas.microsoft.com/office/drawing/2014/main" id="{A5E32AF9-D6FD-4BE1-B6B3-1887587D497D}"/>
              </a:ext>
            </a:extLst>
          </p:cNvPr>
          <p:cNvSpPr txBox="1"/>
          <p:nvPr/>
        </p:nvSpPr>
        <p:spPr>
          <a:xfrm>
            <a:off x="537545" y="3558777"/>
            <a:ext cx="1986281" cy="2092881"/>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endParaRPr lang="en-US" dirty="0"/>
          </a:p>
        </p:txBody>
      </p:sp>
      <p:sp>
        <p:nvSpPr>
          <p:cNvPr id="67" name="TextBox 66">
            <a:extLst>
              <a:ext uri="{FF2B5EF4-FFF2-40B4-BE49-F238E27FC236}">
                <a16:creationId xmlns:a16="http://schemas.microsoft.com/office/drawing/2014/main" id="{DF0F7F82-542D-40A9-8EE0-0E478BC48F0A}"/>
              </a:ext>
            </a:extLst>
          </p:cNvPr>
          <p:cNvSpPr txBox="1"/>
          <p:nvPr/>
        </p:nvSpPr>
        <p:spPr>
          <a:xfrm>
            <a:off x="462702" y="9589695"/>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8" name="object 36">
            <a:extLst>
              <a:ext uri="{FF2B5EF4-FFF2-40B4-BE49-F238E27FC236}">
                <a16:creationId xmlns:a16="http://schemas.microsoft.com/office/drawing/2014/main" id="{8527797A-5AF7-4B55-B1D7-F6B0EC51A6A4}"/>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9"/>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17" name="object 41">
            <a:extLst>
              <a:ext uri="{FF2B5EF4-FFF2-40B4-BE49-F238E27FC236}">
                <a16:creationId xmlns:a16="http://schemas.microsoft.com/office/drawing/2014/main" id="{AE71E735-3921-FC41-B8AA-BFBF6D5D4A7B}"/>
              </a:ext>
            </a:extLst>
          </p:cNvPr>
          <p:cNvSpPr txBox="1"/>
          <p:nvPr/>
        </p:nvSpPr>
        <p:spPr>
          <a:xfrm>
            <a:off x="457200" y="832579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24" name="object 41">
            <a:extLst>
              <a:ext uri="{FF2B5EF4-FFF2-40B4-BE49-F238E27FC236}">
                <a16:creationId xmlns:a16="http://schemas.microsoft.com/office/drawing/2014/main" id="{37BE40FC-7DE1-0EDC-E7A2-6FFDD2F0C3F6}"/>
              </a:ext>
            </a:extLst>
          </p:cNvPr>
          <p:cNvSpPr txBox="1"/>
          <p:nvPr/>
        </p:nvSpPr>
        <p:spPr>
          <a:xfrm>
            <a:off x="504552" y="891943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sp>
        <p:nvSpPr>
          <p:cNvPr id="28" name="object 35">
            <a:extLst>
              <a:ext uri="{FF2B5EF4-FFF2-40B4-BE49-F238E27FC236}">
                <a16:creationId xmlns:a16="http://schemas.microsoft.com/office/drawing/2014/main" id="{B5A8B5DC-77CF-B577-DE52-7CDF319EEE79}"/>
              </a:ext>
            </a:extLst>
          </p:cNvPr>
          <p:cNvSpPr txBox="1"/>
          <p:nvPr/>
        </p:nvSpPr>
        <p:spPr>
          <a:xfrm>
            <a:off x="5240084" y="7443031"/>
            <a:ext cx="1846516" cy="803618"/>
          </a:xfrm>
          <a:prstGeom prst="rect">
            <a:avLst/>
          </a:prstGeom>
        </p:spPr>
        <p:txBody>
          <a:bodyPr vert="horz" wrap="square" lIns="0" tIns="12700" rIns="0" bIns="0" rtlCol="0">
            <a:spAutoFit/>
          </a:bodyPr>
          <a:lstStyle/>
          <a:p>
            <a:pPr marL="12700" marR="5080">
              <a:lnSpc>
                <a:spcPct val="138900"/>
              </a:lnSpc>
              <a:spcBef>
                <a:spcPts val="100"/>
              </a:spcBef>
              <a:tabLst>
                <a:tab pos="1371600"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Fixed Income 	64.0%</a:t>
            </a:r>
          </a:p>
          <a:p>
            <a:pPr marL="12700" marR="5080">
              <a:lnSpc>
                <a:spcPct val="138900"/>
              </a:lnSpc>
              <a:spcBef>
                <a:spcPts val="100"/>
              </a:spcBef>
              <a:tabLst>
                <a:tab pos="1371600" algn="l"/>
              </a:tabLst>
            </a:pPr>
            <a:r>
              <a:rPr lang="en-US" sz="900" b="1" spc="-10" dirty="0">
                <a:solidFill>
                  <a:srgbClr val="4A657A"/>
                </a:solidFill>
                <a:latin typeface="NunitoSans-SemiBold"/>
                <a:cs typeface="NunitoSans-SemiBold"/>
              </a:rPr>
              <a:t>U.S. Equity 	23.0%	</a:t>
            </a:r>
          </a:p>
          <a:p>
            <a:pPr marL="12700" marR="5080">
              <a:lnSpc>
                <a:spcPct val="138900"/>
              </a:lnSpc>
              <a:spcBef>
                <a:spcPts val="100"/>
              </a:spcBef>
              <a:tabLst>
                <a:tab pos="1371600" algn="l"/>
              </a:tabLst>
            </a:pPr>
            <a:r>
              <a:rPr lang="en-US" sz="900" b="1" spc="-10" dirty="0">
                <a:solidFill>
                  <a:srgbClr val="4A657A"/>
                </a:solidFill>
                <a:latin typeface="NunitoSans-SemiBold"/>
                <a:cs typeface="NunitoSans-SemiBold"/>
              </a:rPr>
              <a:t>Non-U.S. Equity  	12.0%	</a:t>
            </a:r>
          </a:p>
          <a:p>
            <a:pPr marL="12700" marR="5080">
              <a:lnSpc>
                <a:spcPct val="138900"/>
              </a:lnSpc>
              <a:spcBef>
                <a:spcPts val="100"/>
              </a:spcBef>
              <a:tabLst>
                <a:tab pos="1371600" algn="l"/>
              </a:tabLst>
            </a:pPr>
            <a:r>
              <a:rPr lang="en-US" sz="900" b="1" spc="-10" dirty="0">
                <a:solidFill>
                  <a:srgbClr val="4A657A"/>
                </a:solidFill>
                <a:latin typeface="NunitoSans-SemiBold"/>
                <a:cs typeface="NunitoSans-SemiBold"/>
              </a:rPr>
              <a:t>Non-U.S. Fixed Income	  1.0% </a:t>
            </a:r>
            <a:endParaRPr sz="900" dirty="0">
              <a:latin typeface="NunitoSans-SemiBold"/>
              <a:cs typeface="NunitoSans-SemiBold"/>
            </a:endParaRPr>
          </a:p>
        </p:txBody>
      </p:sp>
      <p:graphicFrame>
        <p:nvGraphicFramePr>
          <p:cNvPr id="30" name="Chart 29">
            <a:extLst>
              <a:ext uri="{FF2B5EF4-FFF2-40B4-BE49-F238E27FC236}">
                <a16:creationId xmlns:a16="http://schemas.microsoft.com/office/drawing/2014/main" id="{19354BE2-53D6-9065-5834-31ABC7C235EA}"/>
              </a:ext>
            </a:extLst>
          </p:cNvPr>
          <p:cNvGraphicFramePr/>
          <p:nvPr>
            <p:extLst>
              <p:ext uri="{D42A27DB-BD31-4B8C-83A1-F6EECF244321}">
                <p14:modId xmlns:p14="http://schemas.microsoft.com/office/powerpoint/2010/main" val="3554841572"/>
              </p:ext>
            </p:extLst>
          </p:nvPr>
        </p:nvGraphicFramePr>
        <p:xfrm>
          <a:off x="5033206" y="6153501"/>
          <a:ext cx="2296541" cy="1465821"/>
        </p:xfrm>
        <a:graphic>
          <a:graphicData uri="http://schemas.openxmlformats.org/drawingml/2006/chart">
            <c:chart xmlns:c="http://schemas.openxmlformats.org/drawingml/2006/chart" xmlns:r="http://schemas.openxmlformats.org/officeDocument/2006/relationships" r:id="rId10"/>
          </a:graphicData>
        </a:graphic>
      </p:graphicFrame>
      <p:sp>
        <p:nvSpPr>
          <p:cNvPr id="36" name="object 18">
            <a:extLst>
              <a:ext uri="{FF2B5EF4-FFF2-40B4-BE49-F238E27FC236}">
                <a16:creationId xmlns:a16="http://schemas.microsoft.com/office/drawing/2014/main" id="{383FC00E-F65C-D4EF-5416-425379ED56AC}"/>
              </a:ext>
            </a:extLst>
          </p:cNvPr>
          <p:cNvSpPr txBox="1"/>
          <p:nvPr/>
        </p:nvSpPr>
        <p:spPr>
          <a:xfrm>
            <a:off x="5181600" y="2887980"/>
            <a:ext cx="2057400" cy="1551707"/>
          </a:xfrm>
          <a:prstGeom prst="rect">
            <a:avLst/>
          </a:prstGeom>
        </p:spPr>
        <p:txBody>
          <a:bodyPr vert="horz" wrap="square" lIns="0" tIns="12700" rIns="0" bIns="0" rtlCol="0">
            <a:spAutoFit/>
          </a:bodyPr>
          <a:lstStyle/>
          <a:p>
            <a:pPr marL="4763" lvl="1" algn="l">
              <a:lnSpc>
                <a:spcPts val="1035"/>
              </a:lnSpc>
              <a:tabLst>
                <a:tab pos="1714500" algn="l"/>
              </a:tabLst>
            </a:pPr>
            <a:r>
              <a:rPr lang="en-US" sz="900" b="1" dirty="0">
                <a:solidFill>
                  <a:srgbClr val="4A657A"/>
                </a:solidFill>
                <a:latin typeface="NunitoSans-SemiBold"/>
                <a:cs typeface="NunitoSans-SemiBold"/>
              </a:rPr>
              <a:t>Fidelity® U.S. Bond Index Fund	27.0%</a:t>
            </a:r>
          </a:p>
          <a:p>
            <a:pPr marL="4763" lvl="1" algn="l">
              <a:lnSpc>
                <a:spcPts val="1035"/>
              </a:lnSpc>
              <a:tabLst>
                <a:tab pos="1874838" algn="l"/>
              </a:tabLst>
            </a:pPr>
            <a:endParaRPr lang="en-US" sz="600" b="1" dirty="0">
              <a:solidFill>
                <a:srgbClr val="4A657A"/>
              </a:solidFill>
              <a:latin typeface="NunitoSans-SemiBold"/>
              <a:cs typeface="NunitoSans-SemiBold"/>
            </a:endParaRPr>
          </a:p>
          <a:p>
            <a:pPr marL="4763" lvl="1" algn="l">
              <a:lnSpc>
                <a:spcPts val="1035"/>
              </a:lnSpc>
              <a:tabLst>
                <a:tab pos="1714500" algn="l"/>
              </a:tabLst>
            </a:pPr>
            <a:r>
              <a:rPr lang="en-US" sz="900" b="1" dirty="0">
                <a:solidFill>
                  <a:srgbClr val="4A657A"/>
                </a:solidFill>
                <a:latin typeface="NunitoSans-SemiBold"/>
                <a:cs typeface="NunitoSans-SemiBold"/>
              </a:rPr>
              <a:t>Schwab U.S. Aggregate Bond 	27.0%</a:t>
            </a:r>
          </a:p>
          <a:p>
            <a:pPr marL="4763" lvl="1" algn="l">
              <a:lnSpc>
                <a:spcPts val="1035"/>
              </a:lnSpc>
              <a:tabLst>
                <a:tab pos="1874838" algn="l"/>
              </a:tabLst>
            </a:pPr>
            <a:r>
              <a:rPr lang="en-US" sz="900" b="1" dirty="0">
                <a:solidFill>
                  <a:srgbClr val="4A657A"/>
                </a:solidFill>
                <a:latin typeface="NunitoSans-SemiBold"/>
                <a:cs typeface="NunitoSans-SemiBold"/>
              </a:rPr>
              <a:t>Index Fund</a:t>
            </a:r>
          </a:p>
          <a:p>
            <a:pPr marL="4763" lvl="1" algn="l">
              <a:lnSpc>
                <a:spcPts val="1035"/>
              </a:lnSpc>
              <a:tabLst>
                <a:tab pos="1714500" algn="l"/>
              </a:tabLst>
            </a:pPr>
            <a:endParaRPr lang="en-US" sz="600" b="1" dirty="0">
              <a:solidFill>
                <a:srgbClr val="4A657A"/>
              </a:solidFill>
              <a:latin typeface="NunitoSans-SemiBold"/>
              <a:cs typeface="NunitoSans-SemiBold"/>
            </a:endParaRPr>
          </a:p>
          <a:p>
            <a:pPr marL="4763" lvl="1" algn="l">
              <a:lnSpc>
                <a:spcPts val="1035"/>
              </a:lnSpc>
              <a:tabLst>
                <a:tab pos="1714500" algn="l"/>
              </a:tabLst>
            </a:pPr>
            <a:r>
              <a:rPr lang="en-US" sz="900" b="1" dirty="0">
                <a:solidFill>
                  <a:srgbClr val="4A657A"/>
                </a:solidFill>
                <a:latin typeface="NunitoSans-SemiBold"/>
                <a:cs typeface="NunitoSans-SemiBold"/>
              </a:rPr>
              <a:t>Fidelity® Total Market Index	12.0%</a:t>
            </a:r>
          </a:p>
          <a:p>
            <a:pPr marL="4763" lvl="1" algn="l">
              <a:lnSpc>
                <a:spcPts val="1035"/>
              </a:lnSpc>
              <a:tabLst>
                <a:tab pos="1874838" algn="l"/>
              </a:tabLst>
            </a:pPr>
            <a:r>
              <a:rPr lang="en-US" sz="900" b="1" dirty="0">
                <a:solidFill>
                  <a:srgbClr val="4A657A"/>
                </a:solidFill>
                <a:latin typeface="NunitoSans-SemiBold"/>
                <a:cs typeface="NunitoSans-SemiBold"/>
              </a:rPr>
              <a:t>Fund</a:t>
            </a:r>
            <a:br>
              <a:rPr lang="en-US" sz="300" dirty="0">
                <a:latin typeface="NunitoSans-SemiBold"/>
                <a:cs typeface="NunitoSans-SemiBold"/>
              </a:rPr>
            </a:br>
            <a:endParaRPr lang="en-US" sz="300" dirty="0">
              <a:latin typeface="NunitoSans-SemiBold"/>
              <a:cs typeface="NunitoSans-SemiBold"/>
            </a:endParaRPr>
          </a:p>
          <a:p>
            <a:pPr marL="4763" lvl="1" algn="l">
              <a:lnSpc>
                <a:spcPts val="1035"/>
              </a:lnSpc>
              <a:tabLst>
                <a:tab pos="1714500" algn="l"/>
              </a:tabLst>
            </a:pPr>
            <a:r>
              <a:rPr lang="en-US" sz="900" b="1" spc="-10" dirty="0">
                <a:solidFill>
                  <a:srgbClr val="4A657A"/>
                </a:solidFill>
                <a:latin typeface="NunitoSans-SemiBold"/>
                <a:cs typeface="NunitoSans-SemiBold"/>
              </a:rPr>
              <a:t>Schwab Total Stock Market Index 	11.0%</a:t>
            </a:r>
          </a:p>
          <a:p>
            <a:pPr marL="4763" lvl="1" algn="l">
              <a:lnSpc>
                <a:spcPts val="1035"/>
              </a:lnSpc>
              <a:tabLst>
                <a:tab pos="1874838" algn="l"/>
              </a:tabLst>
            </a:pPr>
            <a:r>
              <a:rPr lang="en-US" sz="900" b="1" spc="-10" dirty="0">
                <a:solidFill>
                  <a:srgbClr val="4A657A"/>
                </a:solidFill>
                <a:latin typeface="NunitoSans-SemiBold"/>
                <a:cs typeface="NunitoSans-SemiBold"/>
              </a:rPr>
              <a:t>Fund®</a:t>
            </a:r>
          </a:p>
          <a:p>
            <a:pPr marL="4763" lvl="1" algn="l">
              <a:lnSpc>
                <a:spcPts val="1035"/>
              </a:lnSpc>
              <a:tabLst>
                <a:tab pos="1874838" algn="l"/>
              </a:tabLst>
            </a:pPr>
            <a:endParaRPr lang="en-US" sz="600" b="1" spc="-10" dirty="0">
              <a:solidFill>
                <a:srgbClr val="4A657A"/>
              </a:solidFill>
              <a:latin typeface="NunitoSans-SemiBold"/>
              <a:cs typeface="NunitoSans-SemiBold"/>
            </a:endParaRPr>
          </a:p>
          <a:p>
            <a:pPr marL="4763" lvl="1" algn="l">
              <a:lnSpc>
                <a:spcPts val="1035"/>
              </a:lnSpc>
              <a:tabLst>
                <a:tab pos="1714500" algn="l"/>
              </a:tabLst>
            </a:pPr>
            <a:r>
              <a:rPr lang="en-US" sz="900" b="1" spc="-10" dirty="0">
                <a:solidFill>
                  <a:srgbClr val="4A657A"/>
                </a:solidFill>
                <a:latin typeface="NunitoSans-SemiBold"/>
                <a:cs typeface="NunitoSans-SemiBold"/>
              </a:rPr>
              <a:t>Fidelity® International Index Fund	  8.0%</a:t>
            </a:r>
            <a:endParaRPr lang="en-US" sz="900" dirty="0">
              <a:latin typeface="NunitoSans-SemiBold"/>
              <a:cs typeface="NunitoSans-SemiBold"/>
            </a:endParaRPr>
          </a:p>
        </p:txBody>
      </p:sp>
      <p:sp>
        <p:nvSpPr>
          <p:cNvPr id="37" name="object 16">
            <a:extLst>
              <a:ext uri="{FF2B5EF4-FFF2-40B4-BE49-F238E27FC236}">
                <a16:creationId xmlns:a16="http://schemas.microsoft.com/office/drawing/2014/main" id="{9419FA2D-4216-8948-662C-7DBA6D38C2DC}"/>
              </a:ext>
            </a:extLst>
          </p:cNvPr>
          <p:cNvSpPr/>
          <p:nvPr/>
        </p:nvSpPr>
        <p:spPr>
          <a:xfrm>
            <a:off x="5340797" y="422039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3076689"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Moderate</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0" name="TextBox 49">
            <a:extLst>
              <a:ext uri="{FF2B5EF4-FFF2-40B4-BE49-F238E27FC236}">
                <a16:creationId xmlns:a16="http://schemas.microsoft.com/office/drawing/2014/main" id="{FDEFC3F7-93F1-4C61-B728-C913E9033EC5}"/>
              </a:ext>
            </a:extLst>
          </p:cNvPr>
          <p:cNvSpPr txBox="1"/>
          <p:nvPr/>
        </p:nvSpPr>
        <p:spPr>
          <a:xfrm>
            <a:off x="462702" y="954736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1" name="object 36">
            <a:extLst>
              <a:ext uri="{FF2B5EF4-FFF2-40B4-BE49-F238E27FC236}">
                <a16:creationId xmlns:a16="http://schemas.microsoft.com/office/drawing/2014/main" id="{D443000F-8D61-4BF9-8D39-B2A8797B0F8B}"/>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3" name="object 3">
            <a:extLst>
              <a:ext uri="{FF2B5EF4-FFF2-40B4-BE49-F238E27FC236}">
                <a16:creationId xmlns:a16="http://schemas.microsoft.com/office/drawing/2014/main" id="{C1CED591-D9F7-42BD-9A0C-591AF85DB109}"/>
              </a:ext>
            </a:extLst>
          </p:cNvPr>
          <p:cNvSpPr txBox="1"/>
          <p:nvPr/>
        </p:nvSpPr>
        <p:spPr>
          <a:xfrm>
            <a:off x="533400" y="1076349"/>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3" name="object 35">
            <a:extLst>
              <a:ext uri="{FF2B5EF4-FFF2-40B4-BE49-F238E27FC236}">
                <a16:creationId xmlns:a16="http://schemas.microsoft.com/office/drawing/2014/main" id="{EC3093C4-BAAA-0ABC-2042-03E27E9429B1}"/>
              </a:ext>
            </a:extLst>
          </p:cNvPr>
          <p:cNvSpPr txBox="1"/>
          <p:nvPr/>
        </p:nvSpPr>
        <p:spPr>
          <a:xfrm>
            <a:off x="533400" y="70485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4" name="Picture 3">
            <a:extLst>
              <a:ext uri="{FF2B5EF4-FFF2-40B4-BE49-F238E27FC236}">
                <a16:creationId xmlns:a16="http://schemas.microsoft.com/office/drawing/2014/main" id="{FA780A04-96BB-312F-2B35-3A489D0DFC70}"/>
              </a:ext>
            </a:extLst>
          </p:cNvPr>
          <p:cNvPicPr>
            <a:picLocks noChangeAspect="1"/>
          </p:cNvPicPr>
          <p:nvPr/>
        </p:nvPicPr>
        <p:blipFill>
          <a:blip r:embed="rId3"/>
          <a:stretch>
            <a:fillRect/>
          </a:stretch>
        </p:blipFill>
        <p:spPr>
          <a:xfrm>
            <a:off x="502919" y="4557000"/>
            <a:ext cx="3819699" cy="2122055"/>
          </a:xfrm>
          <a:prstGeom prst="rect">
            <a:avLst/>
          </a:prstGeom>
        </p:spPr>
      </p:pic>
      <p:pic>
        <p:nvPicPr>
          <p:cNvPr id="6" name="Picture 5">
            <a:extLst>
              <a:ext uri="{FF2B5EF4-FFF2-40B4-BE49-F238E27FC236}">
                <a16:creationId xmlns:a16="http://schemas.microsoft.com/office/drawing/2014/main" id="{53292E4F-00D3-1B8F-0333-3DB5FC5BFB5F}"/>
              </a:ext>
            </a:extLst>
          </p:cNvPr>
          <p:cNvPicPr>
            <a:picLocks noChangeAspect="1"/>
          </p:cNvPicPr>
          <p:nvPr/>
        </p:nvPicPr>
        <p:blipFill>
          <a:blip r:embed="rId4"/>
          <a:stretch>
            <a:fillRect/>
          </a:stretch>
        </p:blipFill>
        <p:spPr>
          <a:xfrm>
            <a:off x="502919" y="1459246"/>
            <a:ext cx="6935415" cy="2950244"/>
          </a:xfrm>
          <a:prstGeom prst="rect">
            <a:avLst/>
          </a:prstGeom>
        </p:spPr>
      </p:pic>
    </p:spTree>
    <p:extLst>
      <p:ext uri="{BB962C8B-B14F-4D97-AF65-F5344CB8AC3E}">
        <p14:creationId xmlns:p14="http://schemas.microsoft.com/office/powerpoint/2010/main" val="5520380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9258945"/>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a:latin typeface="Nunito Sans" pitchFamily="2" charset="0"/>
              </a:rPr>
              <a:t>©2025 </a:t>
            </a:r>
            <a:r>
              <a:rPr lang="en-US" sz="800" dirty="0">
                <a:latin typeface="Nunito Sans" pitchFamily="2" charset="0"/>
              </a:rPr>
              <a:t>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non-U.S. fixed income securities involve certain risks, including foreign currency risk, the risk of political or economic instability, different legal and accounting practices, increased volatility and reduced liquidity. These are in addition to the risks associated with all fixed income securities, including interest rate risk, market risk and the possibility of issuer default.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Investments in inflation-protected securities are subject to several general risks, including interest rate risk, credit risk, market risk and inflation-protected securities risk. Interest payments on inflation-protected securities will vary as the principal and/or interest is adjusted for inflation and may be more volatile than interest paid on ordinary fixed income securities.</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endParaRPr lang="en-US" sz="800" dirty="0">
              <a:latin typeface="Nunito Sans" pitchFamily="2" charset="0"/>
            </a:endParaRPr>
          </a:p>
          <a:p>
            <a:pPr rtl="0"/>
            <a:endParaRPr lang="en-US" sz="800" dirty="0">
              <a:latin typeface="Nunito Sans" pitchFamily="2" charset="0"/>
            </a:endParaRPr>
          </a:p>
          <a:p>
            <a:pPr rtl="0">
              <a:spcAft>
                <a:spcPts val="500"/>
              </a:spcAft>
            </a:pPr>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924290"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Moderate</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46328"/>
            <a:ext cx="6858000" cy="5707203"/>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spcBef>
                <a:spcPts val="300"/>
              </a:spcBef>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 </a:t>
            </a:r>
          </a:p>
          <a:p>
            <a:pPr rtl="0">
              <a:spcBef>
                <a:spcPts val="300"/>
              </a:spcBef>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spcBef>
                <a:spcPts val="300"/>
              </a:spcBef>
            </a:pPr>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dirty="0">
                <a:latin typeface="Nunito Sans" pitchFamily="2" charset="0"/>
              </a:rPr>
              <a:t>BNYA-VEST-113-24</a:t>
            </a:r>
          </a:p>
          <a:p>
            <a:pPr rtl="0">
              <a:spcAft>
                <a:spcPts val="500"/>
              </a:spcAft>
            </a:pPr>
            <a:endParaRPr lang="en-US" sz="800" b="1" dirty="0">
              <a:latin typeface="Nunito Sans" pitchFamily="2" charset="0"/>
            </a:endParaRPr>
          </a:p>
          <a:p>
            <a:pPr rtl="0">
              <a:spcAft>
                <a:spcPts val="500"/>
              </a:spcAft>
            </a:pPr>
            <a:r>
              <a:rPr lang="en-US" sz="800" b="1" dirty="0">
                <a:latin typeface="Nunito Sans" pitchFamily="2" charset="0"/>
              </a:rPr>
              <a:t>Glossary of Terms</a:t>
            </a:r>
          </a:p>
          <a:p>
            <a:pPr rtl="0">
              <a:spcAft>
                <a:spcPts val="500"/>
              </a:spcAft>
            </a:pPr>
            <a:r>
              <a:rPr lang="en-US" sz="800" b="1" dirty="0">
                <a:latin typeface="Nunito Sans" pitchFamily="2" charset="0"/>
                <a:cs typeface="Times New Roman" panose="02020603050405020304" pitchFamily="18" charset="0"/>
              </a:rPr>
              <a:t>Average Effective Duration</a:t>
            </a:r>
            <a:r>
              <a:rPr lang="en-US" sz="800" dirty="0">
                <a:latin typeface="Nunito Sans" pitchFamily="2" charset="0"/>
                <a:cs typeface="Times New Roman" panose="02020603050405020304" pitchFamily="18"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p>
          <a:p>
            <a:pPr rtl="0">
              <a:lnSpc>
                <a:spcPct val="107000"/>
              </a:lnSpc>
              <a:spcAft>
                <a:spcPts val="500"/>
              </a:spcAft>
            </a:pPr>
            <a:r>
              <a:rPr lang="en-US" sz="800" b="1" dirty="0">
                <a:latin typeface="Nunito Sans" pitchFamily="2" charset="0"/>
                <a:cs typeface="Times New Roman" panose="02020603050405020304" pitchFamily="18" charset="0"/>
              </a:rPr>
              <a:t>Weighted Average Coupon</a:t>
            </a:r>
            <a:r>
              <a:rPr lang="en-US" sz="800" dirty="0">
                <a:latin typeface="Nunito Sans" pitchFamily="2" charset="0"/>
                <a:cs typeface="Times New Roman" panose="02020603050405020304" pitchFamily="18"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lnSpc>
                <a:spcPct val="107000"/>
              </a:lnSpc>
              <a:spcAft>
                <a:spcPts val="500"/>
              </a:spcAft>
            </a:pPr>
            <a:r>
              <a:rPr lang="en-US" sz="800" b="1" dirty="0">
                <a:latin typeface="Nunito Sans" pitchFamily="2" charset="0"/>
                <a:cs typeface="Times New Roman" panose="02020603050405020304" pitchFamily="18" charset="0"/>
              </a:rPr>
              <a:t>Portfolio Turnover</a:t>
            </a:r>
            <a:r>
              <a:rPr lang="en-US" sz="800" dirty="0">
                <a:latin typeface="Nunito Sans" pitchFamily="2" charset="0"/>
                <a:cs typeface="Times New Roman" panose="02020603050405020304" pitchFamily="18"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a:lnSpc>
                <a:spcPct val="107000"/>
              </a:lnSpc>
              <a:spcAft>
                <a:spcPts val="500"/>
              </a:spcAft>
            </a:pPr>
            <a:r>
              <a:rPr lang="en-GB" sz="800" b="1" dirty="0">
                <a:latin typeface="Nunito Sans" pitchFamily="2" charset="0"/>
                <a:cs typeface="Times New Roman" panose="02020603050405020304" pitchFamily="18" charset="0"/>
              </a:rPr>
              <a:t>Gross Expense </a:t>
            </a:r>
            <a:r>
              <a:rPr lang="en-GB" sz="800" b="1" dirty="0">
                <a:effectLst/>
                <a:latin typeface="Nunito Sans" pitchFamily="2" charset="0"/>
                <a:ea typeface="Calibri" panose="020F0502020204030204" pitchFamily="34" charset="0"/>
                <a:cs typeface="Times New Roman" panose="02020603050405020304" pitchFamily="18" charset="0"/>
              </a:rPr>
              <a:t>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3627023"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Moderate</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4170</TotalTime>
  <Words>3052</Words>
  <Application>Microsoft Office PowerPoint</Application>
  <PresentationFormat>Custom</PresentationFormat>
  <Paragraphs>94</Paragraphs>
  <Slides>4</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vt:i4>
      </vt:variant>
    </vt:vector>
  </HeadingPairs>
  <TitlesOfParts>
    <vt:vector size="12" baseType="lpstr">
      <vt:lpstr>Calibri</vt:lpstr>
      <vt:lpstr>Nunito Sans</vt:lpstr>
      <vt:lpstr>Nunito Sans SemiBold</vt:lpstr>
      <vt:lpstr>Nunito-Black</vt:lpstr>
      <vt:lpstr>NunitoSans-Light</vt:lpstr>
      <vt:lpstr>NunitoSans-SemiBold</vt:lpstr>
      <vt:lpstr>Times New Roman</vt:lpstr>
      <vt:lpstr>Office Theme</vt:lpstr>
      <vt:lpstr>Target  Retirement  Strategy: Moderate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90</cp:revision>
  <dcterms:created xsi:type="dcterms:W3CDTF">2022-05-04T21:48:43Z</dcterms:created>
  <dcterms:modified xsi:type="dcterms:W3CDTF">2025-01-16T19:53:54Z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2022-07-28T10:52:01Z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b93e9eae-cdf4-4d2d-b951-0259fa4ad0c7</vt:lpwstr>
  </property>
  <property fmtid="{D5CDD505-2E9C-101B-9397-08002B2CF9AE}" pid="11" name="MSIP_Label_5781dfe3-6600-4878-ab62-89c56005e52a_ContentBits">
    <vt:lpwstr>0</vt:lpwstr>
  </property>
</Properties>
</file>